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7" r:id="rId3"/>
    <p:sldId id="291" r:id="rId4"/>
    <p:sldId id="290" r:id="rId5"/>
    <p:sldId id="278" r:id="rId6"/>
    <p:sldId id="294" r:id="rId7"/>
    <p:sldId id="280" r:id="rId8"/>
    <p:sldId id="288" r:id="rId9"/>
    <p:sldId id="283" r:id="rId10"/>
    <p:sldId id="295" r:id="rId11"/>
    <p:sldId id="296" r:id="rId12"/>
    <p:sldId id="285" r:id="rId13"/>
  </p:sldIdLst>
  <p:sldSz cx="9144000" cy="5143500" type="screen16x9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45A1"/>
    <a:srgbClr val="316533"/>
    <a:srgbClr val="8E0000"/>
    <a:srgbClr val="C0E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73" autoAdjust="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826" y="86"/>
      </p:cViewPr>
      <p:guideLst>
        <p:guide orient="horz" pos="18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C0AB1-7777-EA48-9872-393DAA530DA8}" type="datetimeFigureOut">
              <a:rPr lang="en-US" smtClean="0"/>
              <a:t>5/6/2020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33263-C1CE-E34A-AD46-7ADCC45736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21099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59900-1D02-0848-AA82-6ED8C4CCA000}" type="datetimeFigureOut">
              <a:rPr lang="en-US" smtClean="0"/>
              <a:t>5/6/2020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3" y="739775"/>
            <a:ext cx="6583362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E6AF7-0F88-4448-99BD-1AC252BB1A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85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2284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38631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0581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7642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9207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5928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2134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688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6708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7886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4232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7930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2042319"/>
            <a:ext cx="4316012" cy="1551781"/>
          </a:xfrm>
        </p:spPr>
        <p:txBody>
          <a:bodyPr anchor="b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39243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0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1.11.2018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476403"/>
          </a:xfrm>
          <a:solidFill>
            <a:srgbClr val="7E9492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94536" y="37735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70" y="213305"/>
            <a:ext cx="2748460" cy="1076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72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 + Text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152900" y="165100"/>
            <a:ext cx="4832260" cy="4530585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203" y="428161"/>
            <a:ext cx="4093697" cy="85725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353" y="1594843"/>
            <a:ext cx="4162547" cy="285015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1.11.2018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41538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52400" y="165100"/>
            <a:ext cx="3829050" cy="4530585"/>
          </a:xfrm>
          <a:solidFill>
            <a:srgbClr val="7E9492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042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05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2400" y="165100"/>
            <a:ext cx="4832260" cy="4530585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703" y="428161"/>
            <a:ext cx="4093697" cy="85725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53" y="1594843"/>
            <a:ext cx="4162547" cy="285015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1.11.2018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33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110" y="165100"/>
            <a:ext cx="3829050" cy="4530585"/>
          </a:xfrm>
          <a:solidFill>
            <a:srgbClr val="7E9492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037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421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+ Text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152900" y="165100"/>
            <a:ext cx="4832260" cy="4530585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203" y="428161"/>
            <a:ext cx="4093697" cy="85725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353" y="1594843"/>
            <a:ext cx="4162547" cy="285015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1.11.2018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41538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042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152400" y="165100"/>
            <a:ext cx="3829050" cy="45305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152400" y="165100"/>
            <a:ext cx="3829050" cy="453058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nb-NO" dirty="0"/>
              <a:t>Graph / </a:t>
            </a:r>
            <a:r>
              <a:rPr lang="nb-NO" dirty="0" err="1"/>
              <a:t>Smartart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9126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ph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2400" y="165100"/>
            <a:ext cx="4832260" cy="4530585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703" y="428161"/>
            <a:ext cx="4093697" cy="85725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53" y="1594843"/>
            <a:ext cx="4162547" cy="285015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1.11.2018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33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037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5156110" y="165100"/>
            <a:ext cx="3829050" cy="45305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5156110" y="165100"/>
            <a:ext cx="3829050" cy="453058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nb-NO" dirty="0"/>
              <a:t>Graph / </a:t>
            </a:r>
            <a:r>
              <a:rPr lang="nb-NO" dirty="0" err="1"/>
              <a:t>Smartart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96329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1.11.2018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52400" y="219075"/>
            <a:ext cx="8832850" cy="4476610"/>
          </a:xfrm>
          <a:solidFill>
            <a:srgbClr val="BCCCD1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1631015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or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4070" y="219282"/>
            <a:ext cx="8831090" cy="4476403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/>
              <a:t>«</a:t>
            </a:r>
            <a:r>
              <a:rPr lang="nb-NO" dirty="0" err="1"/>
              <a:t>Quote</a:t>
            </a:r>
            <a:r>
              <a:rPr lang="nb-NO" dirty="0"/>
              <a:t>»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1.11.2018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6504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1.11.2018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4070" y="165723"/>
            <a:ext cx="288000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 userDrawn="1"/>
        </p:nvSpPr>
        <p:spPr>
          <a:xfrm>
            <a:off x="6105160" y="165723"/>
            <a:ext cx="2880000" cy="5355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 userDrawn="1"/>
        </p:nvSpPr>
        <p:spPr>
          <a:xfrm>
            <a:off x="3129615" y="165723"/>
            <a:ext cx="2880000" cy="5355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52400" y="219075"/>
            <a:ext cx="2881670" cy="1495734"/>
          </a:xfrm>
          <a:solidFill>
            <a:srgbClr val="BCCCD1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127945" y="219075"/>
            <a:ext cx="2881670" cy="1495734"/>
          </a:xfrm>
          <a:solidFill>
            <a:srgbClr val="BCCCD1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103490" y="219075"/>
            <a:ext cx="2881670" cy="1495734"/>
          </a:xfrm>
          <a:solidFill>
            <a:srgbClr val="BCCCD1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54071" y="1803709"/>
            <a:ext cx="2880000" cy="285015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3129615" y="1803709"/>
            <a:ext cx="2880000" cy="285015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6103490" y="1803709"/>
            <a:ext cx="2880000" cy="285015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8420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1244601"/>
            <a:ext cx="4316012" cy="11557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27432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1.11.2018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19936" y="2582921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476403"/>
          </a:xfrm>
          <a:solidFill>
            <a:srgbClr val="7E9492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6910039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rgbClr val="007C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1244601"/>
            <a:ext cx="4316012" cy="11557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27432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1.11.2018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476403"/>
          </a:xfrm>
          <a:solidFill>
            <a:srgbClr val="7E9492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19936" y="2582921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7546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1244601"/>
            <a:ext cx="4316012" cy="11557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27432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1.11.2018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476403"/>
          </a:xfrm>
          <a:solidFill>
            <a:srgbClr val="7E9492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19936" y="2582921"/>
            <a:ext cx="323133" cy="0"/>
          </a:xfrm>
          <a:prstGeom prst="line">
            <a:avLst/>
          </a:prstGeom>
          <a:ln w="6350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431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1.11.2018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ctangle 6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561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443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1244601"/>
            <a:ext cx="4316012" cy="11557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27432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1.11.2018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476403"/>
          </a:xfrm>
          <a:solidFill>
            <a:srgbClr val="7E9492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19936" y="2582921"/>
            <a:ext cx="323133" cy="0"/>
          </a:xfrm>
          <a:prstGeom prst="line">
            <a:avLst/>
          </a:prstGeom>
          <a:ln w="6350" cmpd="sng">
            <a:solidFill>
              <a:schemeClr val="accent5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1883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1244601"/>
            <a:ext cx="4316012" cy="11557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27432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1.11.2018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476403"/>
          </a:xfrm>
          <a:solidFill>
            <a:srgbClr val="7E949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nb-NO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19936" y="2582921"/>
            <a:ext cx="323133" cy="0"/>
          </a:xfrm>
          <a:prstGeom prst="line">
            <a:avLst/>
          </a:prstGeom>
          <a:ln w="635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369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253" y="1594843"/>
            <a:ext cx="3944079" cy="285015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1.11.2018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ctangle 6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561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73870" y="1594843"/>
            <a:ext cx="3944079" cy="285015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540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 + 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203" y="428161"/>
            <a:ext cx="4093697" cy="85725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353" y="1594843"/>
            <a:ext cx="4162547" cy="285015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1.11.2018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41538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52400" y="165100"/>
            <a:ext cx="3829050" cy="4530585"/>
          </a:xfrm>
          <a:solidFill>
            <a:srgbClr val="7E9492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042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48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 –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703" y="428161"/>
            <a:ext cx="4093697" cy="85725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53" y="1594843"/>
            <a:ext cx="4162547" cy="285015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1.11.2018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33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110" y="165100"/>
            <a:ext cx="3829050" cy="4530585"/>
          </a:xfrm>
          <a:solidFill>
            <a:srgbClr val="7E9492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037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8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+ 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203" y="428161"/>
            <a:ext cx="4093697" cy="85725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353" y="1594843"/>
            <a:ext cx="4162547" cy="285015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1.11.2018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41538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042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152400" y="165100"/>
            <a:ext cx="3829050" cy="45305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152400" y="165100"/>
            <a:ext cx="3829050" cy="453058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nb-NO" dirty="0"/>
              <a:t>Graph / </a:t>
            </a:r>
            <a:r>
              <a:rPr lang="nb-NO" dirty="0" err="1"/>
              <a:t>Smartart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830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ph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703" y="428161"/>
            <a:ext cx="4093697" cy="85725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53" y="1594843"/>
            <a:ext cx="4162547" cy="285015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1.11.2018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33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037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5156110" y="165100"/>
            <a:ext cx="3829050" cy="45305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5156110" y="165100"/>
            <a:ext cx="3829050" cy="453058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nb-NO" dirty="0"/>
              <a:t>Graph / </a:t>
            </a:r>
            <a:r>
              <a:rPr lang="nb-NO" dirty="0" err="1"/>
              <a:t>Smartart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1303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1.11.2018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68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1.11.2018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561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87253" y="1594843"/>
            <a:ext cx="3944079" cy="285015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73870" y="1594843"/>
            <a:ext cx="3944079" cy="285015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59218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6103" y="428161"/>
            <a:ext cx="7961846" cy="8572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253" y="1594843"/>
            <a:ext cx="8030696" cy="2850156"/>
          </a:xfrm>
          <a:prstGeom prst="rect">
            <a:avLst/>
          </a:prstGeom>
        </p:spPr>
        <p:txBody>
          <a:bodyPr vert="horz" lIns="91440" tIns="0" rIns="9144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406" y="4834789"/>
            <a:ext cx="1654282" cy="1596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1.11.2018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6488" y="4834789"/>
            <a:ext cx="2895600" cy="1596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nn-NO"/>
              <a:t>Progmodx Skien vgs 2020 05 06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1560" y="4834789"/>
            <a:ext cx="2133600" cy="1596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9" y="4673034"/>
            <a:ext cx="1255922" cy="49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2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9" r:id="rId3"/>
    <p:sldLayoutId id="2147483657" r:id="rId4"/>
    <p:sldLayoutId id="2147483658" r:id="rId5"/>
    <p:sldLayoutId id="2147483659" r:id="rId6"/>
    <p:sldLayoutId id="2147483660" r:id="rId7"/>
    <p:sldLayoutId id="2147483656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62" r:id="rId14"/>
    <p:sldLayoutId id="2147483661" r:id="rId15"/>
    <p:sldLayoutId id="2147483668" r:id="rId16"/>
    <p:sldLayoutId id="2147483663" r:id="rId17"/>
    <p:sldLayoutId id="2147483664" r:id="rId18"/>
    <p:sldLayoutId id="2147483665" r:id="rId19"/>
    <p:sldLayoutId id="2147483666" r:id="rId20"/>
    <p:sldLayoutId id="2147483667" r:id="rId2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176213" indent="-176213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Calibri Light"/>
          <a:ea typeface="+mn-ea"/>
          <a:cs typeface="Calibri Light"/>
        </a:defRPr>
      </a:lvl1pPr>
      <a:lvl2pPr marL="452438" indent="-207963" algn="l" defTabSz="45085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Calibri Light"/>
          <a:ea typeface="+mn-ea"/>
          <a:cs typeface="Calibri Light"/>
        </a:defRPr>
      </a:lvl2pPr>
      <a:lvl3pPr marL="627063" indent="-158750" algn="l" defTabSz="627063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Calibri Light"/>
          <a:ea typeface="+mn-ea"/>
          <a:cs typeface="Calibri Light"/>
        </a:defRPr>
      </a:lvl3pPr>
      <a:lvl4pPr marL="804863" indent="-161925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Calibri Light"/>
          <a:ea typeface="+mn-ea"/>
          <a:cs typeface="Calibri Light"/>
        </a:defRPr>
      </a:lvl4pPr>
      <a:lvl5pPr marL="987425" indent="-174625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Calibri Light"/>
          <a:ea typeface="+mn-ea"/>
          <a:cs typeface="Calibri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26" userDrawn="1">
          <p15:clr>
            <a:srgbClr val="F26B43"/>
          </p15:clr>
        </p15:guide>
        <p15:guide id="2" pos="9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echteach.no/simview/dynpos/index.ph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echteach.no/simview/level_control_equalization_tank/index.ph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88899" y="4217650"/>
            <a:ext cx="4316012" cy="389918"/>
          </a:xfrm>
        </p:spPr>
        <p:txBody>
          <a:bodyPr>
            <a:normAutofit/>
          </a:bodyPr>
          <a:lstStyle/>
          <a:p>
            <a:r>
              <a:rPr lang="nb-NO" b="1">
                <a:latin typeface="Calibri"/>
                <a:cs typeface="Calibri"/>
              </a:rPr>
              <a:t>Finn Aakre Haugen</a:t>
            </a:r>
            <a:r>
              <a:rPr lang="nb-NO">
                <a:latin typeface="Calibri"/>
                <a:cs typeface="Calibri"/>
              </a:rPr>
              <a:t>, ph.d., </a:t>
            </a:r>
            <a:r>
              <a:rPr lang="nb-NO"/>
              <a:t>dosent</a:t>
            </a:r>
            <a:endParaRPr lang="nb-NO" dirty="0"/>
          </a:p>
          <a:p>
            <a:r>
              <a:rPr lang="en-US"/>
              <a:t>Fakultet for teknologi, naturvitenskap og maritime fag</a:t>
            </a:r>
            <a:r>
              <a:rPr lang="nb-NO"/>
              <a:t>, Porsgrunn campus</a:t>
            </a:r>
            <a:endParaRPr lang="nb-NO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pPr/>
              <a:t>1</a:t>
            </a:fld>
            <a:endParaRPr lang="nb-NO"/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236790" y="2917695"/>
            <a:ext cx="4375174" cy="310393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r>
              <a:rPr lang="en-US" sz="2000" dirty="0" err="1">
                <a:solidFill>
                  <a:srgbClr val="8E0000"/>
                </a:solidFill>
                <a:latin typeface="+mn-lt"/>
              </a:rPr>
              <a:t>Simulering</a:t>
            </a:r>
            <a:r>
              <a:rPr lang="en-US" sz="2000" dirty="0">
                <a:solidFill>
                  <a:srgbClr val="8E0000"/>
                </a:solidFill>
                <a:latin typeface="+mn-lt"/>
              </a:rPr>
              <a:t> av </a:t>
            </a:r>
            <a:r>
              <a:rPr lang="en-US" sz="2000" dirty="0" err="1">
                <a:solidFill>
                  <a:srgbClr val="8E0000"/>
                </a:solidFill>
                <a:latin typeface="+mn-lt"/>
              </a:rPr>
              <a:t>temperaturreguleringssystem</a:t>
            </a:r>
            <a:endParaRPr lang="en-US" sz="2000" dirty="0">
              <a:solidFill>
                <a:srgbClr val="8E0000"/>
              </a:solidFill>
              <a:latin typeface="+mn-lt"/>
            </a:endParaRPr>
          </a:p>
          <a:p>
            <a:r>
              <a:rPr lang="en-US" sz="2000" dirty="0" err="1">
                <a:solidFill>
                  <a:srgbClr val="8E0000"/>
                </a:solidFill>
                <a:latin typeface="+mn-lt"/>
              </a:rPr>
              <a:t>i</a:t>
            </a:r>
            <a:r>
              <a:rPr lang="en-US" sz="2000" dirty="0">
                <a:solidFill>
                  <a:srgbClr val="8E0000"/>
                </a:solidFill>
                <a:latin typeface="+mn-lt"/>
              </a:rPr>
              <a:t> Python</a:t>
            </a:r>
            <a:endParaRPr lang="nb-NO" sz="3200" i="1" dirty="0">
              <a:solidFill>
                <a:srgbClr val="8E0000"/>
              </a:solidFill>
              <a:latin typeface="+mn-lt"/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12" name="Title 5"/>
          <p:cNvSpPr txBox="1">
            <a:spLocks/>
          </p:cNvSpPr>
          <p:nvPr/>
        </p:nvSpPr>
        <p:spPr>
          <a:xfrm>
            <a:off x="223592" y="1669409"/>
            <a:ext cx="4455484" cy="3858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r>
              <a:rPr lang="en-US" sz="1600" dirty="0" err="1">
                <a:solidFill>
                  <a:srgbClr val="002060"/>
                </a:solidFill>
                <a:latin typeface="+mn-lt"/>
              </a:rPr>
              <a:t>Gjesteforelesning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+mn-lt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+mn-lt"/>
              </a:rPr>
              <a:t>faget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+mn-lt"/>
              </a:rPr>
              <a:t>Programmering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+mn-lt"/>
              </a:rPr>
              <a:t>og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+mn-lt"/>
              </a:rPr>
              <a:t>modellering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 X for IT-</a:t>
            </a:r>
            <a:r>
              <a:rPr lang="en-US" sz="1600" dirty="0" err="1">
                <a:solidFill>
                  <a:srgbClr val="002060"/>
                </a:solidFill>
                <a:latin typeface="+mn-lt"/>
              </a:rPr>
              <a:t>linja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+mn-lt"/>
              </a:rPr>
              <a:t>på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 Skien </a:t>
            </a:r>
            <a:r>
              <a:rPr lang="en-US" sz="1600" dirty="0" err="1">
                <a:solidFill>
                  <a:srgbClr val="002060"/>
                </a:solidFill>
                <a:latin typeface="+mn-lt"/>
              </a:rPr>
              <a:t>vgs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 6.5 2020</a:t>
            </a:r>
            <a:endParaRPr lang="nb-NO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93594" y="3533028"/>
            <a:ext cx="54469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b="1" dirty="0"/>
              <a:t>http://</a:t>
            </a:r>
            <a:r>
              <a:rPr lang="nb-NO" sz="1200" b="1" dirty="0" err="1"/>
              <a:t>home.usn.no</a:t>
            </a:r>
            <a:r>
              <a:rPr lang="nb-NO" sz="1200" b="1" dirty="0"/>
              <a:t>/finnh/</a:t>
            </a:r>
            <a:r>
              <a:rPr lang="nb-NO" sz="1200" b="1" dirty="0" err="1"/>
              <a:t>fagdag_vgs</a:t>
            </a:r>
            <a:r>
              <a:rPr lang="nb-NO" sz="1200" b="1" dirty="0"/>
              <a:t>/</a:t>
            </a:r>
            <a:r>
              <a:rPr lang="nb-NO" sz="1200" b="1" dirty="0" err="1"/>
              <a:t>2020_05_06_promodx_svgs</a:t>
            </a:r>
            <a:r>
              <a:rPr lang="nb-NO" sz="1200" b="1" dirty="0"/>
              <a:t>/</a:t>
            </a:r>
            <a:r>
              <a:rPr lang="nb-NO" sz="1200" b="1" dirty="0" err="1"/>
              <a:t>pptx.pptx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4226871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pPr/>
              <a:t>10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587253" y="2018074"/>
            <a:ext cx="442408" cy="1745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405441" y="2105351"/>
            <a:ext cx="8445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b="1">
                <a:solidFill>
                  <a:schemeClr val="accent5">
                    <a:lumMod val="75000"/>
                  </a:schemeClr>
                </a:solidFill>
              </a:rPr>
              <a:t>Vi prøver litt på programmering av en simulator i LabVIEW:</a:t>
            </a:r>
          </a:p>
          <a:p>
            <a:pPr algn="ctr"/>
            <a:endParaRPr lang="nb-NO" sz="2400" b="1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nb-NO" sz="2400" b="1">
                <a:solidFill>
                  <a:srgbClr val="0745A1"/>
                </a:solidFill>
              </a:rPr>
              <a:t>Vanntank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5013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pPr/>
              <a:t>11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587253" y="1687260"/>
            <a:ext cx="442408" cy="1745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2010939" y="341751"/>
            <a:ext cx="4760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2000" b="1">
                <a:solidFill>
                  <a:schemeClr val="accent5">
                    <a:lumMod val="75000"/>
                  </a:schemeClr>
                </a:solidFill>
              </a:rPr>
              <a:t>Simulatoralgoritme klar for progammering</a:t>
            </a: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3" name="Rektangel 2"/>
          <p:cNvSpPr/>
          <p:nvPr/>
        </p:nvSpPr>
        <p:spPr>
          <a:xfrm>
            <a:off x="1675613" y="1489545"/>
            <a:ext cx="67637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600">
                <a:solidFill>
                  <a:srgbClr val="002060"/>
                </a:solidFill>
              </a:rPr>
              <a:t>	 h_kp1 = h_k + (Ts/A)*(F_in_k - F_out_k)  # Oppdatering av nivå</a:t>
            </a:r>
          </a:p>
        </p:txBody>
      </p:sp>
      <p:sp>
        <p:nvSpPr>
          <p:cNvPr id="8" name="Rektangel 7"/>
          <p:cNvSpPr/>
          <p:nvPr/>
        </p:nvSpPr>
        <p:spPr>
          <a:xfrm>
            <a:off x="1675614" y="1975998"/>
            <a:ext cx="56612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600">
                <a:solidFill>
                  <a:srgbClr val="002060"/>
                </a:solidFill>
              </a:rPr>
              <a:t>	 h_k = h_kp1  # Tidsskift</a:t>
            </a:r>
          </a:p>
        </p:txBody>
      </p:sp>
      <p:cxnSp>
        <p:nvCxnSpPr>
          <p:cNvPr id="13" name="Rett pil 12"/>
          <p:cNvCxnSpPr/>
          <p:nvPr/>
        </p:nvCxnSpPr>
        <p:spPr>
          <a:xfrm>
            <a:off x="1925779" y="1495305"/>
            <a:ext cx="0" cy="9613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Bue 22"/>
          <p:cNvSpPr/>
          <p:nvPr/>
        </p:nvSpPr>
        <p:spPr>
          <a:xfrm rot="16200000">
            <a:off x="1329376" y="1430479"/>
            <a:ext cx="855783" cy="1026834"/>
          </a:xfrm>
          <a:prstGeom prst="arc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Bue 23"/>
          <p:cNvSpPr/>
          <p:nvPr/>
        </p:nvSpPr>
        <p:spPr>
          <a:xfrm rot="5400000" flipV="1">
            <a:off x="1302916" y="1430480"/>
            <a:ext cx="908703" cy="1026834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TekstSylinder 24"/>
          <p:cNvSpPr txBox="1"/>
          <p:nvPr/>
        </p:nvSpPr>
        <p:spPr>
          <a:xfrm>
            <a:off x="417856" y="1528397"/>
            <a:ext cx="8472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200" b="1"/>
              <a:t>While-</a:t>
            </a:r>
          </a:p>
          <a:p>
            <a:pPr algn="ctr"/>
            <a:r>
              <a:rPr lang="nb-NO" sz="1200" b="1"/>
              <a:t>løkke med</a:t>
            </a:r>
          </a:p>
          <a:p>
            <a:pPr algn="ctr"/>
            <a:r>
              <a:rPr lang="nb-NO" sz="1200" b="1"/>
              <a:t>syklustid</a:t>
            </a:r>
          </a:p>
          <a:p>
            <a:pPr algn="ctr"/>
            <a:r>
              <a:rPr lang="nb-NO" sz="1200" b="1"/>
              <a:t>Ts [s]</a:t>
            </a:r>
          </a:p>
        </p:txBody>
      </p:sp>
      <p:sp>
        <p:nvSpPr>
          <p:cNvPr id="26" name="Rektangel 25"/>
          <p:cNvSpPr/>
          <p:nvPr/>
        </p:nvSpPr>
        <p:spPr>
          <a:xfrm>
            <a:off x="2226862" y="2622331"/>
            <a:ext cx="56612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/>
              <a:t>h [m] er nivå</a:t>
            </a:r>
          </a:p>
          <a:p>
            <a:r>
              <a:rPr lang="nb-NO"/>
              <a:t>A [m2] er tverrsnittsareal</a:t>
            </a:r>
          </a:p>
          <a:p>
            <a:r>
              <a:rPr lang="nb-NO"/>
              <a:t>F_in [m3/s] er innstrøm</a:t>
            </a:r>
          </a:p>
          <a:p>
            <a:r>
              <a:rPr lang="nb-NO"/>
              <a:t>F_out [m3/s] er utstrøm</a:t>
            </a:r>
          </a:p>
          <a:p>
            <a:r>
              <a:rPr lang="nb-NO"/>
              <a:t>Ts [s] er tidsskritt</a:t>
            </a:r>
          </a:p>
          <a:p>
            <a:r>
              <a:rPr lang="nb-NO"/>
              <a:t>k er tidsindeks</a:t>
            </a:r>
          </a:p>
          <a:p>
            <a:r>
              <a:rPr lang="nb-NO"/>
              <a:t>k betyr "nå". kp1 ("k-pluss-1") betyr ett tidsskritt fram.</a:t>
            </a:r>
          </a:p>
        </p:txBody>
      </p:sp>
      <p:sp>
        <p:nvSpPr>
          <p:cNvPr id="14" name="Rektangel 13"/>
          <p:cNvSpPr/>
          <p:nvPr/>
        </p:nvSpPr>
        <p:spPr>
          <a:xfrm>
            <a:off x="1396904" y="713385"/>
            <a:ext cx="60057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1400">
                <a:solidFill>
                  <a:schemeClr val="tx1">
                    <a:lumMod val="90000"/>
                    <a:lumOff val="10000"/>
                  </a:schemeClr>
                </a:solidFill>
              </a:rPr>
              <a:t>(Algoritmen uttrykker hvor mye nivået endrer seg</a:t>
            </a:r>
          </a:p>
          <a:p>
            <a:pPr algn="ctr"/>
            <a:r>
              <a:rPr lang="nb-NO" sz="1400">
                <a:solidFill>
                  <a:schemeClr val="tx1">
                    <a:lumMod val="90000"/>
                    <a:lumOff val="10000"/>
                  </a:schemeClr>
                </a:solidFill>
              </a:rPr>
              <a:t>fra tidsskritt k til ett tidsskritt fram i tid, men dette ble ikke gjennomgått i detalj.)</a:t>
            </a:r>
          </a:p>
        </p:txBody>
      </p:sp>
      <p:sp>
        <p:nvSpPr>
          <p:cNvPr id="5" name="Rektangel 4"/>
          <p:cNvSpPr/>
          <p:nvPr/>
        </p:nvSpPr>
        <p:spPr>
          <a:xfrm>
            <a:off x="2226862" y="1516004"/>
            <a:ext cx="5661212" cy="88224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1183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pPr/>
              <a:t>12</a:t>
            </a:fld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1967528" y="459197"/>
            <a:ext cx="54684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2000" b="1">
                <a:solidFill>
                  <a:schemeClr val="accent5">
                    <a:lumMod val="75000"/>
                  </a:schemeClr>
                </a:solidFill>
              </a:rPr>
              <a:t>Fasit (elevene utviklet noe liknende på fagdagen):</a:t>
            </a: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510" y="859307"/>
            <a:ext cx="7508579" cy="397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02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587253" y="1254675"/>
            <a:ext cx="442408" cy="1745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2130804" y="993065"/>
            <a:ext cx="47985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2800" b="1">
                <a:solidFill>
                  <a:schemeClr val="accent3">
                    <a:lumMod val="50000"/>
                  </a:schemeClr>
                </a:solidFill>
              </a:rPr>
              <a:t>Program for fagdagen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51290"/>
              </p:ext>
            </p:extLst>
          </p:nvPr>
        </p:nvGraphicFramePr>
        <p:xfrm>
          <a:off x="1459685" y="1778466"/>
          <a:ext cx="6353004" cy="2340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3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7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9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Tid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Aktivitet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Ansvar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0900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Velkomst med gjennomgang av agenda på A195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Morten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0910 - 1030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Bruk av LabVIEW som simuleringsverktøy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Finn + studentassistenter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2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1030 - 1100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Omvisning øl-lab og venturirigg. To grupper. Engelsk tale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Roshan + Carlos + Asanthi (PhD-kandidat)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1100 - 1130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Demo av helikoptermodell i A289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Roshan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1130 - 1215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USN spanderer lunsj i kantina.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Anne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6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1215 - 1400 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Omvisning på campus ved studenter. Avslutning i B-1050 der studentene forteller om det å være student (Cecilie, Olav, m.fl.). Anne informerer om studiemulighetene i USN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Morten m.fl.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903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587253" y="1254675"/>
            <a:ext cx="442408" cy="1745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2130804" y="993065"/>
            <a:ext cx="479850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2800" b="1">
                <a:solidFill>
                  <a:schemeClr val="accent5">
                    <a:lumMod val="75000"/>
                  </a:schemeClr>
                </a:solidFill>
              </a:rPr>
              <a:t>Simulatorer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2350061" y="2159873"/>
            <a:ext cx="15593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b="1">
                <a:solidFill>
                  <a:srgbClr val="316533"/>
                </a:solidFill>
              </a:rPr>
              <a:t>Hva?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b="1">
                <a:solidFill>
                  <a:srgbClr val="316533"/>
                </a:solidFill>
              </a:rPr>
              <a:t>Hvorfor?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b="1">
                <a:solidFill>
                  <a:srgbClr val="316533"/>
                </a:solidFill>
              </a:rPr>
              <a:t>Hvordan?</a:t>
            </a:r>
            <a:endParaRPr lang="nb-NO" sz="1600" b="1">
              <a:solidFill>
                <a:srgbClr val="3165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299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pPr/>
              <a:t>4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587253" y="1254675"/>
            <a:ext cx="442408" cy="1745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1434517" y="2330971"/>
            <a:ext cx="583034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2800" b="1">
                <a:solidFill>
                  <a:schemeClr val="accent5">
                    <a:lumMod val="75000"/>
                  </a:schemeClr>
                </a:solidFill>
              </a:rPr>
              <a:t>Eksempel: Dynamisk posisjonering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3734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587253" y="1254675"/>
            <a:ext cx="442408" cy="1745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3834954" y="4434616"/>
            <a:ext cx="103425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/>
              <a:t>Kongsberg Maritime</a:t>
            </a:r>
          </a:p>
        </p:txBody>
      </p:sp>
      <p:pic>
        <p:nvPicPr>
          <p:cNvPr id="10" name="Picture 2" descr="C:\techteach.no\publications\reguleringsteknikk\utv\labview\dynpos\dp1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4896" y="758262"/>
            <a:ext cx="4620934" cy="4003938"/>
          </a:xfrm>
          <a:prstGeom prst="rect">
            <a:avLst/>
          </a:prstGeom>
          <a:noFill/>
        </p:spPr>
      </p:pic>
      <p:sp>
        <p:nvSpPr>
          <p:cNvPr id="11" name="Rektangel 10"/>
          <p:cNvSpPr/>
          <p:nvPr/>
        </p:nvSpPr>
        <p:spPr>
          <a:xfrm>
            <a:off x="2994178" y="321858"/>
            <a:ext cx="27158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000" b="1">
                <a:solidFill>
                  <a:schemeClr val="accent5">
                    <a:lumMod val="75000"/>
                  </a:schemeClr>
                </a:solidFill>
              </a:rPr>
              <a:t>Dynamisk posisjonering</a:t>
            </a:r>
          </a:p>
        </p:txBody>
      </p:sp>
    </p:spTree>
    <p:extLst>
      <p:ext uri="{BB962C8B-B14F-4D97-AF65-F5344CB8AC3E}">
        <p14:creationId xmlns:p14="http://schemas.microsoft.com/office/powerpoint/2010/main" val="397585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pPr/>
              <a:t>6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587253" y="1254675"/>
            <a:ext cx="442408" cy="1745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3170662" y="2400628"/>
            <a:ext cx="27927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2400" b="1">
                <a:solidFill>
                  <a:schemeClr val="accent5">
                    <a:lumMod val="75000"/>
                  </a:schemeClr>
                </a:solidFill>
              </a:rPr>
              <a:t>Simulator:</a:t>
            </a:r>
          </a:p>
          <a:p>
            <a:pPr algn="ctr"/>
            <a:r>
              <a:rPr lang="nb-NO" sz="2400" b="1">
                <a:hlinkClick r:id="rId3"/>
              </a:rPr>
              <a:t>Dynamic positioning</a:t>
            </a:r>
            <a:endParaRPr lang="nb-NO" sz="2400" b="1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4013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pPr/>
              <a:t>7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587253" y="1254675"/>
            <a:ext cx="442408" cy="1745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2130804" y="2330971"/>
            <a:ext cx="4798504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2800" b="1">
                <a:solidFill>
                  <a:schemeClr val="accent5">
                    <a:lumMod val="75000"/>
                  </a:schemeClr>
                </a:solidFill>
              </a:rPr>
              <a:t>Buffertank med nivåreguleringssystem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466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pPr/>
              <a:t>8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587253" y="1254675"/>
            <a:ext cx="442408" cy="1745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2353870" y="2333516"/>
            <a:ext cx="44263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2400" b="1">
                <a:solidFill>
                  <a:schemeClr val="accent5">
                    <a:lumMod val="75000"/>
                  </a:schemeClr>
                </a:solidFill>
              </a:rPr>
              <a:t>Simulator:</a:t>
            </a:r>
          </a:p>
          <a:p>
            <a:pPr algn="ctr"/>
            <a:r>
              <a:rPr lang="en-US" sz="2400" b="1">
                <a:hlinkClick r:id="rId3"/>
              </a:rPr>
              <a:t>Level control of equalization tank</a:t>
            </a:r>
            <a:endParaRPr lang="en-US" sz="2400" b="1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262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pPr/>
              <a:t>9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587253" y="2018074"/>
            <a:ext cx="442408" cy="1745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1468072" y="1575963"/>
            <a:ext cx="6132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b="1">
                <a:solidFill>
                  <a:schemeClr val="accent5">
                    <a:lumMod val="75000"/>
                  </a:schemeClr>
                </a:solidFill>
              </a:rPr>
              <a:t>Anvendelse av "buffertanker":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Progmodx Skien vgs 2020 05 06</a:t>
            </a:r>
            <a:endParaRPr lang="nb-NO"/>
          </a:p>
        </p:txBody>
      </p:sp>
      <p:sp>
        <p:nvSpPr>
          <p:cNvPr id="5" name="TekstSylinder 4"/>
          <p:cNvSpPr txBox="1"/>
          <p:nvPr/>
        </p:nvSpPr>
        <p:spPr>
          <a:xfrm>
            <a:off x="749820" y="2458133"/>
            <a:ext cx="7758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>
                <a:solidFill>
                  <a:schemeClr val="accent1">
                    <a:lumMod val="50000"/>
                  </a:schemeClr>
                </a:solidFill>
              </a:rPr>
              <a:t>Utjevningsmagasin i avløpssystem inn til renseanlegg </a:t>
            </a:r>
            <a:br>
              <a:rPr lang="nb-NO" b="1">
                <a:solidFill>
                  <a:schemeClr val="accent1">
                    <a:lumMod val="50000"/>
                  </a:schemeClr>
                </a:solidFill>
              </a:rPr>
            </a:br>
            <a:r>
              <a:rPr lang="nb-NO" b="1">
                <a:solidFill>
                  <a:schemeClr val="accent1">
                    <a:lumMod val="50000"/>
                  </a:schemeClr>
                </a:solidFill>
              </a:rPr>
              <a:t>(jevne ut f eks døgnvarierende strømning)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>
                <a:solidFill>
                  <a:schemeClr val="accent1">
                    <a:lumMod val="50000"/>
                  </a:schemeClr>
                </a:solidFill>
              </a:rPr>
              <a:t>Damsystem i vannkraftanlegg (jevne ut tilsigsvariasjoner)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>
                <a:solidFill>
                  <a:schemeClr val="accent1">
                    <a:lumMod val="50000"/>
                  </a:schemeClr>
                </a:solidFill>
              </a:rPr>
              <a:t>Olje/vann/gass-separators i olje- og gassindustrien (jevne ut reseroar-strøm)</a:t>
            </a:r>
          </a:p>
        </p:txBody>
      </p:sp>
    </p:spTree>
    <p:extLst>
      <p:ext uri="{BB962C8B-B14F-4D97-AF65-F5344CB8AC3E}">
        <p14:creationId xmlns:p14="http://schemas.microsoft.com/office/powerpoint/2010/main" val="1343160512"/>
      </p:ext>
    </p:extLst>
  </p:cSld>
  <p:clrMapOvr>
    <a:masterClrMapping/>
  </p:clrMapOvr>
</p:sld>
</file>

<file path=ppt/theme/theme1.xml><?xml version="1.0" encoding="utf-8"?>
<a:theme xmlns:a="http://schemas.openxmlformats.org/drawingml/2006/main" name="USN Bokmål">
  <a:themeElements>
    <a:clrScheme name="Custom 39">
      <a:dk1>
        <a:srgbClr val="252525"/>
      </a:dk1>
      <a:lt1>
        <a:sysClr val="window" lastClr="FFFFFF"/>
      </a:lt1>
      <a:dk2>
        <a:srgbClr val="7E9492"/>
      </a:dk2>
      <a:lt2>
        <a:srgbClr val="D6E0E3"/>
      </a:lt2>
      <a:accent1>
        <a:srgbClr val="4B4CAD"/>
      </a:accent1>
      <a:accent2>
        <a:srgbClr val="3BAFA2"/>
      </a:accent2>
      <a:accent3>
        <a:srgbClr val="00978A"/>
      </a:accent3>
      <a:accent4>
        <a:srgbClr val="FFD240"/>
      </a:accent4>
      <a:accent5>
        <a:srgbClr val="D64349"/>
      </a:accent5>
      <a:accent6>
        <a:srgbClr val="27B2D0"/>
      </a:accent6>
      <a:hlink>
        <a:srgbClr val="005B9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 USN bokmal" id="{BFEB1E12-50C2-D74A-9CFB-490E06D91089}" vid="{5D950932-6603-8F4B-B4DB-3990D9F4E68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PPmalbokmål</Template>
  <TotalTime>4278</TotalTime>
  <Words>491</Words>
  <Application>Microsoft Office PowerPoint</Application>
  <PresentationFormat>Skjermfremvisning (16:9)</PresentationFormat>
  <Paragraphs>100</Paragraphs>
  <Slides>12</Slides>
  <Notes>12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USN Bokmål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Bruk av presentasjonsmal</dc:title>
  <dc:creator>Finn Haugen</dc:creator>
  <cp:lastModifiedBy>Finn Aakre Haugen</cp:lastModifiedBy>
  <cp:revision>325</cp:revision>
  <cp:lastPrinted>2018-11-07T08:42:53Z</cp:lastPrinted>
  <dcterms:created xsi:type="dcterms:W3CDTF">2018-10-31T11:00:46Z</dcterms:created>
  <dcterms:modified xsi:type="dcterms:W3CDTF">2020-05-05T22:19:48Z</dcterms:modified>
</cp:coreProperties>
</file>