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60" r:id="rId2"/>
    <p:sldId id="462" r:id="rId3"/>
    <p:sldId id="468" r:id="rId4"/>
    <p:sldId id="465" r:id="rId5"/>
    <p:sldId id="463" r:id="rId6"/>
    <p:sldId id="467" r:id="rId7"/>
    <p:sldId id="466" r:id="rId8"/>
    <p:sldId id="469" r:id="rId9"/>
    <p:sldId id="464" r:id="rId10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11520E"/>
    <a:srgbClr val="003399"/>
    <a:srgbClr val="009900"/>
    <a:srgbClr val="245794"/>
    <a:srgbClr val="1D8D17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49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3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69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33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14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15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47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82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5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CD434-5591-4DA2-9AE3-7F02A1133927}" type="datetime1">
              <a:rPr lang="nb-NO" smtClean="0"/>
              <a:t>16.11.2017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HSN. IA3112 Auttek.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ABC15-006E-48F5-8252-55F03CBB7308}" type="datetime1">
              <a:rPr lang="nb-NO" smtClean="0"/>
              <a:t>16.11.2017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HSN. IA3112 Auttek.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C150E-AF41-4C56-A26C-0A517633F56C}" type="datetime1">
              <a:rPr lang="nb-NO" smtClean="0"/>
              <a:t>16.11.2017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HSN. IA3112 Auttek.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628EB-70F4-40B0-9237-8F3CF3CE89EE}" type="datetime1">
              <a:rPr lang="nb-NO" smtClean="0"/>
              <a:t>16.11.2017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HSN. IA3112 Auttek.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863D1-BE84-4550-9563-DD55091E19B5}" type="datetime1">
              <a:rPr lang="nb-NO" smtClean="0"/>
              <a:t>16.11.2017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HSN. IA3112 Auttek.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C78AD-EEA6-4373-830B-893CF5C7BDF9}" type="datetime1">
              <a:rPr lang="nb-NO" smtClean="0"/>
              <a:t>16.11.2017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HSN. IA3112 Auttek.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A69D-9046-4F2E-ACBB-AD83056724D3}" type="datetime1">
              <a:rPr lang="nb-NO" smtClean="0"/>
              <a:t>16.11.2017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HSN. IA3112 Auttek. Haugen. 2017.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AB121-179C-42F1-B97C-17278B374A55}" type="datetime1">
              <a:rPr lang="nb-NO" smtClean="0"/>
              <a:t>16.11.2017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HSN. IA3112 Auttek. Haugen. 2017.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C18E0-8AD8-4905-B945-A1C301BB50BA}" type="datetime1">
              <a:rPr lang="nb-NO" smtClean="0"/>
              <a:t>16.11.2017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HSN. IA3112 Auttek. Haugen. 2017.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6164-BEEA-424E-9211-4482992EF4C6}" type="datetime1">
              <a:rPr lang="nb-NO" smtClean="0"/>
              <a:t>16.11.2017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HSN. IA3112 Auttek.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7EB81-5CA0-4EAD-8E9E-9FBE0C3B05D0}" type="datetime1">
              <a:rPr lang="nb-NO" smtClean="0"/>
              <a:t>16.11.2017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HSN. IA3112 Auttek.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48811C-A542-4ACD-91AA-63D879205101}" type="datetime1">
              <a:rPr lang="nb-NO" smtClean="0"/>
              <a:t>16.11.2017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n-NO" smtClean="0"/>
              <a:t>HSN. IA3112 Auttek.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Visio_Drawing1.vsd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level_control_equalization_tank/app/level_control_equalization_tank.ex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5419" y="2548325"/>
            <a:ext cx="8713787" cy="2087563"/>
          </a:xfrm>
        </p:spPr>
        <p:txBody>
          <a:bodyPr/>
          <a:lstStyle/>
          <a:p>
            <a:pPr eaLnBrk="1" hangingPunct="1"/>
            <a:r>
              <a:rPr lang="nb-NO" b="1" smtClean="0">
                <a:solidFill>
                  <a:srgbClr val="C00000"/>
                </a:solidFill>
              </a:rPr>
              <a:t>Midlende nivåregulering av buffertank</a:t>
            </a:r>
            <a:br>
              <a:rPr lang="nb-NO" b="1" smtClean="0">
                <a:solidFill>
                  <a:srgbClr val="C00000"/>
                </a:solidFill>
              </a:rPr>
            </a:br>
            <a:r>
              <a:rPr lang="nb-NO" b="1" smtClean="0">
                <a:solidFill>
                  <a:srgbClr val="C00000"/>
                </a:solidFill>
              </a:rPr>
              <a:t>(eng.: averaging</a:t>
            </a:r>
            <a:r>
              <a:rPr lang="nb-NO" b="1">
                <a:solidFill>
                  <a:srgbClr val="C00000"/>
                </a:solidFill>
              </a:rPr>
              <a:t> </a:t>
            </a:r>
            <a:r>
              <a:rPr lang="nb-NO" b="1" smtClean="0">
                <a:solidFill>
                  <a:srgbClr val="C00000"/>
                </a:solidFill>
              </a:rPr>
              <a:t>level control...)</a:t>
            </a:r>
            <a:endParaRPr lang="nb-NO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373216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(finn.haugen@usn.no)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  <a:t>IA3112 Automatiseringsteknikk</a:t>
            </a:r>
            <a:r>
              <a:rPr lang="nb-NO" sz="2800" b="1">
                <a:solidFill>
                  <a:srgbClr val="11520E"/>
                </a:solidFill>
                <a:latin typeface="Calibri" pitchFamily="34" charset="0"/>
              </a:rPr>
              <a:t/>
            </a:r>
            <a:br>
              <a:rPr lang="nb-NO" sz="2800" b="1">
                <a:solidFill>
                  <a:srgbClr val="11520E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  <a:t>Høsten 2017</a:t>
            </a:r>
            <a:endParaRPr lang="nb-NO" sz="2800" b="1">
              <a:solidFill>
                <a:srgbClr val="11520E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HSN. IA3112 Auttek. Haugen. 2017.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HSN. IA3112 Auttek.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772816"/>
            <a:ext cx="5667329" cy="4432548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601216" y="176924"/>
            <a:ext cx="7931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Buffer </a:t>
            </a:r>
            <a:r>
              <a:rPr lang="en-US" sz="2400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tank with a level control </a:t>
            </a:r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Aim: Averageing 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(or equalizing, or attenuating) inflow variations so that the outflow becomes smoother than the </a:t>
            </a:r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inflow.</a:t>
            </a:r>
            <a:endParaRPr lang="nb-NO" sz="2000" b="1">
              <a:solidFill>
                <a:srgbClr val="8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HSN. IA3112 Auttek.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01216" y="176924"/>
            <a:ext cx="79312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of application (results shown at end of this PPT):</a:t>
            </a:r>
            <a:b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control of equalization magazine </a:t>
            </a:r>
            <a:r>
              <a:rPr lang="en-US" sz="24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upstreams </a:t>
            </a:r>
            <a:r>
              <a:rPr lang="en-US" sz="24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endParaRPr lang="en-US" sz="2000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VEAS water resource </a:t>
            </a:r>
            <a:r>
              <a:rPr lang="en-US" sz="24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recovery facility </a:t>
            </a:r>
            <a:r>
              <a:rPr lang="en-US" sz="24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wrrf)</a:t>
            </a:r>
            <a:br>
              <a:rPr lang="en-US" sz="24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24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recovery facility </a:t>
            </a:r>
            <a:r>
              <a:rPr lang="en-US" sz="24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wrrf),</a:t>
            </a:r>
            <a:br>
              <a:rPr lang="en-US" sz="24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Slemmestad, south </a:t>
            </a:r>
            <a:r>
              <a:rPr lang="en-US" sz="24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Oslo</a:t>
            </a:r>
            <a:r>
              <a:rPr lang="en-US" sz="24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Norway: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780928"/>
            <a:ext cx="9039867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2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HSN. IA3112 Auttek.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01216" y="176924"/>
            <a:ext cx="7931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tune LC?</a:t>
            </a:r>
            <a:endParaRPr lang="en-US" sz="32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79512" y="980728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a sluggish or soft or compliant LC so that the liquid volume (the level) can take up the inflow variations.</a:t>
            </a:r>
          </a:p>
          <a:p>
            <a:endParaRPr lang="en-US" sz="2400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Ziegler-Nichols is useless here since it gives fast or stiff control :-( </a:t>
            </a:r>
          </a:p>
          <a:p>
            <a:endParaRPr lang="en-US" sz="2400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But Skogestad is excellent, using </a:t>
            </a:r>
            <a:r>
              <a:rPr lang="en-US" sz="2400" b="1" i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as tuning parameter :-)</a:t>
            </a:r>
            <a:endParaRPr lang="nb-NO" sz="24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280828" y="3645024"/>
            <a:ext cx="4572000" cy="750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1/(</a:t>
            </a:r>
            <a:r>
              <a:rPr lang="en-US" sz="2000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000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2*</a:t>
            </a:r>
            <a:r>
              <a:rPr lang="en-US" sz="20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nb-NO" sz="2000" b="1">
              <a:solidFill>
                <a:srgbClr val="82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67544" y="4509120"/>
            <a:ext cx="82444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-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integrator gain or normalized process step response.</a:t>
            </a:r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i="1" smtClean="0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2000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select</a:t>
            </a:r>
            <a:r>
              <a:rPr lang="en-US" sz="2000" b="1" i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5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HSN. IA3112 Auttek.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01216" y="176924"/>
            <a:ext cx="7931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en-US" sz="28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select </a:t>
            </a:r>
            <a:r>
              <a:rPr lang="en-US" sz="2800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8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01216" y="1059350"/>
            <a:ext cx="80855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start, assume P (proportional) level controller. It can be shown, from a mathematical model of the level control system, that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(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)*</a:t>
            </a:r>
            <a:r>
              <a:rPr lang="nb-NO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</a:t>
            </a:r>
            <a:r>
              <a:rPr lang="nb-NO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corresponding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allowed level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(in steady state) after max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inflow step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change, 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PI controller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Tc: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&lt;=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Solving this inequality for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gives</a:t>
            </a:r>
          </a:p>
          <a:p>
            <a:endParaRPr lang="en-US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&gt;=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b-NO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Specification of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PI settings:</a:t>
            </a:r>
          </a:p>
          <a:p>
            <a:endParaRPr lang="en-US" b="1" i="1" smtClean="0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9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6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HSN. IA3112 Auttek.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95536" y="221739"/>
            <a:ext cx="8219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 of responses in level </a:t>
            </a:r>
            <a:r>
              <a:rPr lang="en-US" sz="2400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</a:p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step change in inflow </a:t>
            </a:r>
            <a:r>
              <a:rPr lang="en-US" sz="2400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P and with PI controllers: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/>
          </p:nvPr>
        </p:nvGraphicFramePr>
        <p:xfrm>
          <a:off x="2758913" y="1094975"/>
          <a:ext cx="3615829" cy="562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Visio" r:id="rId4" imgW="4076700" imgH="6343650" progId="Visio.Drawing.11">
                  <p:embed/>
                </p:oleObj>
              </mc:Choice>
              <mc:Fallback>
                <p:oleObj name="Visio" r:id="rId4" imgW="4076700" imgH="634365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58913" y="1094975"/>
                        <a:ext cx="3615829" cy="562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69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7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HSN. IA3112 Auttek.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01216" y="176924"/>
            <a:ext cx="7931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endParaRPr lang="en-US" sz="32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01216" y="1059350"/>
            <a:ext cx="80855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Assumptions:</a:t>
            </a:r>
          </a:p>
          <a:p>
            <a:endParaRPr lang="en-US" b="1" smtClean="0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2000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 m3/s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0.5 m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Resulting 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en-US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2000*(-0.5)/(-1) = 1000 s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 settings: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i="1" baseline="-25000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1/(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-A/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-2000 m2 / 1000 s = </a:t>
            </a:r>
            <a:r>
              <a:rPr lang="en-US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2.0 (m3/s)/m</a:t>
            </a:r>
            <a:br>
              <a:rPr lang="en-US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2*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2*1000 s = 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 s</a:t>
            </a:r>
            <a:endParaRPr lang="nb-NO" b="1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3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8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HSN. IA3112 Auttek.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583763" y="980728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Simulation!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872" y="1772816"/>
            <a:ext cx="6876256" cy="396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6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9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/>
          <a:p>
            <a:r>
              <a:rPr lang="nn-NO" smtClean="0"/>
              <a:t>HSN. IA3112 Auttek.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73224" y="303039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from VEAS: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Bilde 7" descr="C:\home.hit.no\phd\konferanser_og_seminarer\2017\mic_averaging_level_control\data_og_matlab\plot_ipu_pi_dks_071117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0" y="1527547"/>
            <a:ext cx="4635108" cy="4205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501" y="1455857"/>
            <a:ext cx="4858995" cy="4349407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605637" y="908720"/>
            <a:ext cx="3461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b="1" smtClean="0">
                <a:solidFill>
                  <a:srgbClr val="C00000"/>
                </a:solidFill>
              </a:rPr>
              <a:t>With original PI settings in the LC</a:t>
            </a:r>
          </a:p>
          <a:p>
            <a:pPr algn="ctr"/>
            <a:r>
              <a:rPr lang="nb-NO" sz="1600" b="1" smtClean="0">
                <a:solidFill>
                  <a:srgbClr val="C00000"/>
                </a:solidFill>
              </a:rPr>
              <a:t>(Kc = 8.0 , Ti = 1000 s)</a:t>
            </a:r>
            <a:endParaRPr lang="nb-NO" sz="1600" b="1">
              <a:solidFill>
                <a:srgbClr val="C00000"/>
              </a:solidFill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4471396" y="908720"/>
            <a:ext cx="4349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b="1" smtClean="0">
                <a:solidFill>
                  <a:srgbClr val="C00000"/>
                </a:solidFill>
              </a:rPr>
              <a:t>With new (Skogestad) PI settings in the LC</a:t>
            </a:r>
            <a:br>
              <a:rPr lang="nb-NO" sz="1600" b="1" smtClean="0">
                <a:solidFill>
                  <a:srgbClr val="C00000"/>
                </a:solidFill>
              </a:rPr>
            </a:br>
            <a:r>
              <a:rPr lang="nb-NO" sz="1600" b="1">
                <a:solidFill>
                  <a:srgbClr val="C00000"/>
                </a:solidFill>
              </a:rPr>
              <a:t>(Kc = </a:t>
            </a:r>
            <a:r>
              <a:rPr lang="nb-NO" sz="1600" b="1" smtClean="0">
                <a:solidFill>
                  <a:srgbClr val="C00000"/>
                </a:solidFill>
              </a:rPr>
              <a:t>3.1 </a:t>
            </a:r>
            <a:r>
              <a:rPr lang="nb-NO" sz="1600" b="1">
                <a:solidFill>
                  <a:srgbClr val="C00000"/>
                </a:solidFill>
              </a:rPr>
              <a:t>, Ti = </a:t>
            </a:r>
            <a:r>
              <a:rPr lang="nb-NO" sz="1600" b="1" smtClean="0">
                <a:solidFill>
                  <a:srgbClr val="C00000"/>
                </a:solidFill>
              </a:rPr>
              <a:t>3240 </a:t>
            </a:r>
            <a:r>
              <a:rPr lang="nb-NO" sz="1600" b="1">
                <a:solidFill>
                  <a:srgbClr val="C00000"/>
                </a:solidFill>
              </a:rPr>
              <a:t>s)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4926932" y="5757426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mtClean="0"/>
              <a:t>Much smoother pump flow</a:t>
            </a:r>
            <a:endParaRPr lang="nb-NO"/>
          </a:p>
        </p:txBody>
      </p:sp>
      <p:cxnSp>
        <p:nvCxnSpPr>
          <p:cNvPr id="6" name="Rett pil 5"/>
          <p:cNvCxnSpPr/>
          <p:nvPr/>
        </p:nvCxnSpPr>
        <p:spPr>
          <a:xfrm flipV="1">
            <a:off x="6372200" y="3630401"/>
            <a:ext cx="539507" cy="2102855"/>
          </a:xfrm>
          <a:prstGeom prst="straightConnector1">
            <a:avLst/>
          </a:prstGeom>
          <a:ln>
            <a:solidFill>
              <a:srgbClr val="8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Sylinder 13"/>
          <p:cNvSpPr txBox="1"/>
          <p:nvPr/>
        </p:nvSpPr>
        <p:spPr>
          <a:xfrm>
            <a:off x="1850245" y="576730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mtClean="0"/>
              <a:t>Pump flow</a:t>
            </a:r>
            <a:endParaRPr lang="nb-NO"/>
          </a:p>
        </p:txBody>
      </p:sp>
      <p:cxnSp>
        <p:nvCxnSpPr>
          <p:cNvPr id="16" name="Rett pil 15"/>
          <p:cNvCxnSpPr/>
          <p:nvPr/>
        </p:nvCxnSpPr>
        <p:spPr>
          <a:xfrm flipV="1">
            <a:off x="2449309" y="3333365"/>
            <a:ext cx="509163" cy="2453066"/>
          </a:xfrm>
          <a:prstGeom prst="straightConnector1">
            <a:avLst/>
          </a:prstGeom>
          <a:ln>
            <a:solidFill>
              <a:srgbClr val="8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6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23483</TotalTime>
  <Words>476</Words>
  <Application>Microsoft Office PowerPoint</Application>
  <PresentationFormat>Skjermfremvisning (4:3)</PresentationFormat>
  <Paragraphs>97</Paragraphs>
  <Slides>9</Slides>
  <Notes>9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Office-tema</vt:lpstr>
      <vt:lpstr>Visio</vt:lpstr>
      <vt:lpstr>Midlende nivåregulering av buffertank (eng.: averaging level control...)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1357</cp:revision>
  <dcterms:created xsi:type="dcterms:W3CDTF">2009-02-12T18:27:23Z</dcterms:created>
  <dcterms:modified xsi:type="dcterms:W3CDTF">2017-11-16T12:10:57Z</dcterms:modified>
</cp:coreProperties>
</file>