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310" r:id="rId3"/>
    <p:sldId id="312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ED3C05"/>
    <a:srgbClr val="00A8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4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76B9B95-9BFC-494B-AE13-67C36319BC5E}" type="datetimeFigureOut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en-US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F3BE694-FA34-4387-8548-BB1A079600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968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172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4C8E0F-A7B6-4CEB-943F-773029FCE0D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39915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BDF0E-3477-4C9E-9565-0D63D9EDB3C4}" type="datetime1">
              <a:rPr lang="en-US" smtClean="0"/>
              <a:t>10/13/2016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Aut.tek. 2016. HSN/F. Haugen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425E1-2507-4C67-B57F-13B3150B53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9B4FB-27F2-4095-BF77-90BCC3428CBE}" type="datetime1">
              <a:rPr lang="en-US" smtClean="0"/>
              <a:t>10/13/2016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Aut.tek. 2016. HSN/F. Haugen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A4D7F-A9C4-4665-8E04-BABFC25706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0DC9E-A7B6-4773-80DE-105F7CBBFD4A}" type="datetime1">
              <a:rPr lang="en-US" smtClean="0"/>
              <a:t>10/13/2016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Aut.tek. 2016. HSN/F. Haugen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A0DA0-A03F-4870-B79F-DE81264956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E45D9-A338-4801-82D0-8E60387BE995}" type="datetime1">
              <a:rPr lang="en-US" smtClean="0"/>
              <a:t>10/13/2016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Aut.tek. 2016. HSN/F. Haugen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8F2D8-34B6-4A09-B8E6-5C8B16019B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16A32-C919-4DEF-8E00-8F2893B277FD}" type="datetime1">
              <a:rPr lang="en-US" smtClean="0"/>
              <a:t>10/13/2016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Aut.tek. 2016. HSN/F. Haugen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D533F-FC8F-4551-810E-7F62773BFD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F7F9D-F4E3-42C7-B6C5-4C6C82CEBD1A}" type="datetime1">
              <a:rPr lang="en-US" smtClean="0"/>
              <a:t>10/13/2016</a:t>
            </a:fld>
            <a:endParaRPr lang="en-US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Aut.tek. 2016. HSN/F. Haugen</a:t>
            </a:r>
            <a:endParaRPr lang="en-US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C6451-259A-43F8-B471-D2AB6E22E3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DD645-42A5-443D-85EA-BC49D80BF1C4}" type="datetime1">
              <a:rPr lang="en-US" smtClean="0"/>
              <a:t>10/13/2016</a:t>
            </a:fld>
            <a:endParaRPr lang="en-US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Aut.tek. 2016. HSN/F. Haugen</a:t>
            </a:r>
            <a:endParaRPr lang="en-US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D630B-9A63-4DAE-82DE-422711C35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34593-F1A5-4C16-9CBA-05681D161DB6}" type="datetime1">
              <a:rPr lang="en-US" smtClean="0"/>
              <a:t>10/13/2016</a:t>
            </a:fld>
            <a:endParaRPr lang="en-US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Aut.tek. 2016. HSN/F. Haugen</a:t>
            </a:r>
            <a:endParaRPr lang="en-US"/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E00AE-400D-4D31-A260-EBFB68D220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92241-3E0A-44FA-8AEB-778755FFD87F}" type="datetime1">
              <a:rPr lang="en-US" smtClean="0"/>
              <a:t>10/13/2016</a:t>
            </a:fld>
            <a:endParaRPr lang="en-US"/>
          </a:p>
        </p:txBody>
      </p:sp>
      <p:sp>
        <p:nvSpPr>
          <p:cNvPr id="3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Aut.tek. 2016. HSN/F. Haugen</a:t>
            </a:r>
            <a:endParaRPr lang="en-US"/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E4F46-D74C-4808-B7D9-DC8254F34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64D34-E189-4E30-ABB1-E32EFAD7F7D5}" type="datetime1">
              <a:rPr lang="en-US" smtClean="0"/>
              <a:t>10/13/2016</a:t>
            </a:fld>
            <a:endParaRPr lang="en-US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Aut.tek. 2016. HSN/F. Haugen</a:t>
            </a:r>
            <a:endParaRPr lang="en-US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0604C-A36E-4F5C-BA04-1A5CB4E22E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06185-8072-40A6-9093-01BB7A4F4D6A}" type="datetime1">
              <a:rPr lang="en-US" smtClean="0"/>
              <a:t>10/13/2016</a:t>
            </a:fld>
            <a:endParaRPr lang="en-US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Aut.tek. 2016. HSN/F. Haugen</a:t>
            </a:r>
            <a:endParaRPr lang="en-US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56868-A984-4E6D-8FCA-2ABD8BB96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  <a:endParaRPr lang="en-US" smtClean="0"/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smtClean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BE47B84-1AFB-447A-AD92-BCF14A236551}" type="datetime1">
              <a:rPr lang="en-US" smtClean="0"/>
              <a:t>10/13/2016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nb-NO" smtClean="0"/>
              <a:t>Aut.tek. 2016. HSN/F. Haugen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52A90D2-99EB-4BF4-86B2-58C130F070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techteach.no/simview/levelcontrol_chiptank/app/levelcontrol_chiptank.exe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tel 1"/>
          <p:cNvSpPr>
            <a:spLocks noGrp="1"/>
          </p:cNvSpPr>
          <p:nvPr>
            <p:ph type="ctrTitle"/>
          </p:nvPr>
        </p:nvSpPr>
        <p:spPr>
          <a:xfrm>
            <a:off x="179388" y="2636912"/>
            <a:ext cx="8713787" cy="2087563"/>
          </a:xfrm>
        </p:spPr>
        <p:txBody>
          <a:bodyPr rtlCol="0">
            <a:normAutofit/>
          </a:bodyPr>
          <a:lstStyle/>
          <a:p>
            <a:pPr lvl="0" eaLnBrk="1" fontAlgn="auto" hangingPunct="1">
              <a:spcAft>
                <a:spcPts val="0"/>
              </a:spcAft>
              <a:defRPr/>
            </a:pPr>
            <a:r>
              <a:rPr lang="nb-NO" sz="3600" b="1" smtClean="0">
                <a:solidFill>
                  <a:schemeClr val="accent2">
                    <a:lumMod val="75000"/>
                  </a:schemeClr>
                </a:solidFill>
              </a:rPr>
              <a:t>Øving (inkl. løsningsforslag) om</a:t>
            </a:r>
            <a:br>
              <a:rPr lang="nb-NO" sz="3600" b="1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nb-NO" sz="3600" b="1" smtClean="0">
                <a:solidFill>
                  <a:schemeClr val="accent2">
                    <a:lumMod val="75000"/>
                  </a:schemeClr>
                </a:solidFill>
              </a:rPr>
              <a:t>eksperimentell stabilitetsanalyse</a:t>
            </a:r>
            <a:endParaRPr lang="en-US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051" name="Undertittel 2"/>
          <p:cNvSpPr>
            <a:spLocks noGrp="1"/>
          </p:cNvSpPr>
          <p:nvPr>
            <p:ph type="subTitle" idx="1"/>
          </p:nvPr>
        </p:nvSpPr>
        <p:spPr>
          <a:xfrm>
            <a:off x="1331913" y="5741988"/>
            <a:ext cx="6400800" cy="782637"/>
          </a:xfrm>
        </p:spPr>
        <p:txBody>
          <a:bodyPr/>
          <a:lstStyle/>
          <a:p>
            <a:pPr eaLnBrk="1" hangingPunct="1"/>
            <a:r>
              <a:rPr lang="nb-NO" sz="2000" b="1" smtClean="0">
                <a:solidFill>
                  <a:schemeClr val="tx2"/>
                </a:solidFill>
              </a:rPr>
              <a:t>Av Finn Aakre Haugen</a:t>
            </a:r>
          </a:p>
          <a:p>
            <a:pPr eaLnBrk="1" hangingPunct="1"/>
            <a:r>
              <a:rPr lang="nb-NO" sz="1400" b="1" smtClean="0">
                <a:solidFill>
                  <a:schemeClr val="tx2"/>
                </a:solidFill>
              </a:rPr>
              <a:t>(finn.haugen@hit.no)</a:t>
            </a:r>
          </a:p>
        </p:txBody>
      </p:sp>
      <p:sp>
        <p:nvSpPr>
          <p:cNvPr id="8" name="Undertittel 2"/>
          <p:cNvSpPr txBox="1">
            <a:spLocks/>
          </p:cNvSpPr>
          <p:nvPr/>
        </p:nvSpPr>
        <p:spPr bwMode="auto">
          <a:xfrm>
            <a:off x="539552" y="1125538"/>
            <a:ext cx="7920879" cy="1223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nb-NO" b="1" smtClean="0">
                <a:solidFill>
                  <a:srgbClr val="008000"/>
                </a:solidFill>
                <a:latin typeface="Calibri" pitchFamily="34" charset="0"/>
              </a:rPr>
              <a:t>IA3112 Automatiseringsteknikk og</a:t>
            </a:r>
            <a:r>
              <a:rPr lang="nb-NO" b="1">
                <a:solidFill>
                  <a:srgbClr val="008000"/>
                </a:solidFill>
                <a:latin typeface="Calibri" pitchFamily="34" charset="0"/>
              </a:rPr>
              <a:t/>
            </a:r>
            <a:br>
              <a:rPr lang="nb-NO" b="1">
                <a:solidFill>
                  <a:srgbClr val="008000"/>
                </a:solidFill>
                <a:latin typeface="Calibri" pitchFamily="34" charset="0"/>
              </a:rPr>
            </a:br>
            <a:r>
              <a:rPr lang="nb-NO" b="1" smtClean="0">
                <a:solidFill>
                  <a:srgbClr val="008000"/>
                </a:solidFill>
                <a:latin typeface="Calibri" pitchFamily="34" charset="0"/>
              </a:rPr>
              <a:t>EK3114 Automatisering og vannkraftregulering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nb-NO" b="1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Høstsemesteret </a:t>
            </a:r>
            <a:r>
              <a:rPr lang="nb-NO" b="1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2016</a:t>
            </a:r>
            <a:endParaRPr lang="nb-NO" sz="2400" b="1">
              <a:solidFill>
                <a:schemeClr val="accent4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Aut.tek. 2016. HSN/F. Haugen</a:t>
            </a:r>
            <a:endParaRPr lang="en-US"/>
          </a:p>
        </p:txBody>
      </p:sp>
      <p:pic>
        <p:nvPicPr>
          <p:cNvPr id="9" name="Bild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88" y="126450"/>
            <a:ext cx="1596781" cy="350768"/>
          </a:xfrm>
          <a:prstGeom prst="rect">
            <a:avLst/>
          </a:prstGeom>
        </p:spPr>
      </p:pic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A425E1-2507-4C67-B57F-13B3150B531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Aut.tek. 2016. HSN/F. Haugen</a:t>
            </a:r>
            <a:endParaRPr lang="nb-NO"/>
          </a:p>
        </p:txBody>
      </p:sp>
      <p:sp>
        <p:nvSpPr>
          <p:cNvPr id="2" name="TekstSylinder 1"/>
          <p:cNvSpPr txBox="1"/>
          <p:nvPr/>
        </p:nvSpPr>
        <p:spPr>
          <a:xfrm>
            <a:off x="835474" y="1700808"/>
            <a:ext cx="7200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smtClean="0"/>
              <a:t>Oppgave 1</a:t>
            </a:r>
          </a:p>
          <a:p>
            <a:endParaRPr lang="nb-NO"/>
          </a:p>
          <a:p>
            <a:r>
              <a:rPr lang="nb-NO" smtClean="0"/>
              <a:t>I forelesningen så vi at Ziegler-Nichols metode for innstilling av en PI regulator for flistank-nivåreguleringssystemet (Kpu=3,0 og Pu=18 min = 1080 s -&gt; Kp=1,35 og Ti=900 s) ga for liten fasemargin (PM), mens GM var akseptabel.</a:t>
            </a:r>
          </a:p>
          <a:p>
            <a:endParaRPr lang="nb-NO"/>
          </a:p>
          <a:p>
            <a:r>
              <a:rPr lang="nb-NO" smtClean="0"/>
              <a:t>Prøv nå metoden «Relaxed Ziegler-Nichols’ metode for PI-innstilling»: Kp=0.32*Kpu og Ti=Pu. Blir PM ok nå? Hva blir GM?</a:t>
            </a:r>
          </a:p>
          <a:p>
            <a:endParaRPr lang="nb-NO" smtClean="0"/>
          </a:p>
          <a:p>
            <a:r>
              <a:rPr lang="nb-NO" smtClean="0"/>
              <a:t>Her er simulatoren: </a:t>
            </a:r>
            <a:r>
              <a:rPr lang="nb-NO" smtClean="0">
                <a:hlinkClick r:id="rId2"/>
              </a:rPr>
              <a:t>Nivåreguleringssystem </a:t>
            </a:r>
            <a:r>
              <a:rPr lang="nb-NO">
                <a:hlinkClick r:id="rId2"/>
              </a:rPr>
              <a:t>for </a:t>
            </a:r>
            <a:r>
              <a:rPr lang="nb-NO" smtClean="0">
                <a:hlinkClick r:id="rId2"/>
              </a:rPr>
              <a:t>flistank</a:t>
            </a:r>
            <a:r>
              <a:rPr lang="nb-NO" b="1" smtClean="0"/>
              <a:t>.</a:t>
            </a:r>
            <a:endParaRPr lang="nb-NO" b="1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E4F46-D74C-4808-B7D9-DC8254F3422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25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72008" y="1484784"/>
            <a:ext cx="903649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smtClean="0"/>
              <a:t>Løsning til oppgave 1</a:t>
            </a:r>
          </a:p>
          <a:p>
            <a:endParaRPr lang="nb-NO"/>
          </a:p>
          <a:p>
            <a:r>
              <a:rPr lang="nb-NO" smtClean="0"/>
              <a:t>Med Kpu = 3,0 og Pu = 18 min = 1080 s fås Kp = 0.32*Kpu = 0,96 og Ti = Pu = 1080 s. </a:t>
            </a:r>
          </a:p>
          <a:p>
            <a:endParaRPr lang="nb-NO"/>
          </a:p>
          <a:p>
            <a:r>
              <a:rPr lang="nb-NO"/>
              <a:t>Beregning av GM: Vi setter Kp </a:t>
            </a:r>
            <a:r>
              <a:rPr lang="nb-NO" smtClean="0"/>
              <a:t>= </a:t>
            </a:r>
            <a:r>
              <a:rPr lang="nb-NO"/>
              <a:t>0,96 og Ti = </a:t>
            </a:r>
            <a:r>
              <a:rPr lang="nb-NO" smtClean="0"/>
              <a:t>1080 s og finner så, med prøvemetoden, at Kp = 2,65 gir marginal stabilitet (dvs. stående svingninger i nivået). Vi får da: </a:t>
            </a:r>
            <a:r>
              <a:rPr lang="nb-NO" smtClean="0">
                <a:solidFill>
                  <a:srgbClr val="C00000"/>
                </a:solidFill>
              </a:rPr>
              <a:t>GM = 2,65/0,96 = 2,76</a:t>
            </a:r>
            <a:r>
              <a:rPr lang="nb-NO" smtClean="0"/>
              <a:t>.</a:t>
            </a:r>
          </a:p>
          <a:p>
            <a:endParaRPr lang="nb-NO"/>
          </a:p>
          <a:p>
            <a:r>
              <a:rPr lang="nb-NO" smtClean="0"/>
              <a:t>Beregning av PM: </a:t>
            </a:r>
            <a:r>
              <a:rPr lang="nb-NO"/>
              <a:t>Vi setter Kp = 0,96 og Ti = 1080 s og finner så, med prøvemetoden, at </a:t>
            </a:r>
            <a:r>
              <a:rPr lang="nb-NO" smtClean="0"/>
              <a:t>en tidsforsinkelse (på transportbåndet) på 9,0 min gir </a:t>
            </a:r>
            <a:r>
              <a:rPr lang="nb-NO"/>
              <a:t>marginal </a:t>
            </a:r>
            <a:r>
              <a:rPr lang="nb-NO" smtClean="0"/>
              <a:t>stabilitet, dvs. at økningen i tidsforsinkelsen er 9,0 – 4,17 = 4,83 min. Svingningens periode leses av til å være 50 min. Vi får da </a:t>
            </a:r>
            <a:r>
              <a:rPr lang="nb-NO" smtClean="0">
                <a:solidFill>
                  <a:srgbClr val="C00000"/>
                </a:solidFill>
              </a:rPr>
              <a:t>PM = (4,83/50)*360 grader = 34,8 grader</a:t>
            </a:r>
            <a:r>
              <a:rPr lang="nb-NO" smtClean="0"/>
              <a:t>, som er en akseptabel verdi.</a:t>
            </a: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Aut.tek. 2016. HSN/F. Haugen</a:t>
            </a:r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E4F46-D74C-4808-B7D9-DC8254F3422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79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1882</TotalTime>
  <Words>272</Words>
  <Application>Microsoft Office PowerPoint</Application>
  <PresentationFormat>Skjermfremvisning (4:3)</PresentationFormat>
  <Paragraphs>26</Paragraphs>
  <Slides>3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Office-tema</vt:lpstr>
      <vt:lpstr>Øving (inkl. løsningsforslag) om eksperimentell stabilitetsanalyse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admin</dc:creator>
  <cp:lastModifiedBy>Finn Haugen</cp:lastModifiedBy>
  <cp:revision>174</cp:revision>
  <dcterms:created xsi:type="dcterms:W3CDTF">2012-01-09T00:54:32Z</dcterms:created>
  <dcterms:modified xsi:type="dcterms:W3CDTF">2016-10-13T07:37:09Z</dcterms:modified>
</cp:coreProperties>
</file>