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308" r:id="rId3"/>
    <p:sldId id="307" r:id="rId4"/>
    <p:sldId id="302" r:id="rId5"/>
    <p:sldId id="306" r:id="rId6"/>
    <p:sldId id="30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291B"/>
    <a:srgbClr val="008000"/>
    <a:srgbClr val="ED3C05"/>
    <a:srgbClr val="00A8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6B9B95-9BFC-494B-AE13-67C36319BC5E}" type="datetimeFigureOut">
              <a:rPr lang="en-US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3BE694-FA34-4387-8548-BB1A07960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89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C8E0F-A7B6-4CEB-943F-773029FCE0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37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F4540-FF28-47E7-8CA1-E86F4BFBC5E9}" type="datetime1">
              <a:rPr lang="en-US" smtClean="0"/>
              <a:t>9/24/2017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25E1-2507-4C67-B57F-13B3150B5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79328-D127-4237-BA91-369C165792C9}" type="datetime1">
              <a:rPr lang="en-US" smtClean="0"/>
              <a:t>9/24/2017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A4D7F-A9C4-4665-8E04-BABFC2570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3642-5A14-4D37-B41A-FFA5E3E7DD7F}" type="datetime1">
              <a:rPr lang="en-US" smtClean="0"/>
              <a:t>9/24/2017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0DA0-A03F-4870-B79F-DE8126495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2FDD9-D25B-427E-8D76-B5A616E8EBA4}" type="datetime1">
              <a:rPr lang="en-US" smtClean="0"/>
              <a:t>9/24/2017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F2D8-34B6-4A09-B8E6-5C8B16019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93DF0-9673-4BF9-BD6A-6AAF44C09A88}" type="datetime1">
              <a:rPr lang="en-US" smtClean="0"/>
              <a:t>9/24/2017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D533F-FC8F-4551-810E-7F62773BF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29AFB-8272-4B36-95D3-41194EE8A730}" type="datetime1">
              <a:rPr lang="en-US" smtClean="0"/>
              <a:t>9/24/2017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C6451-259A-43F8-B471-D2AB6E22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49304-2E6B-4C4A-892D-E2FA616CB73D}" type="datetime1">
              <a:rPr lang="en-US" smtClean="0"/>
              <a:t>9/24/2017</a:t>
            </a:fld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D630B-9A63-4DAE-82DE-422711C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4BF29-5BD1-4FEA-BADA-94D788B23729}" type="datetime1">
              <a:rPr lang="en-US" smtClean="0"/>
              <a:t>9/24/2017</a:t>
            </a:fld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00AE-400D-4D31-A260-EBFB68D22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9D161-417A-475F-9AFF-0C498A45A539}" type="datetime1">
              <a:rPr lang="en-US" smtClean="0"/>
              <a:t>9/24/2017</a:t>
            </a:fld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4F46-D74C-4808-B7D9-DC8254F34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A335E-5CEB-4FA8-9EF6-48BD00F04E86}" type="datetime1">
              <a:rPr lang="en-US" smtClean="0"/>
              <a:t>9/24/2017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0604C-A36E-4F5C-BA04-1A5CB4E22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F868E-CB0C-48CF-BC72-5CFD1CADBAC9}" type="datetime1">
              <a:rPr lang="en-US" smtClean="0"/>
              <a:t>9/24/2017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6868-A984-4E6D-8FCA-2ABD8BB96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B79F5C-2A9B-4D96-BE6C-F55FC651C5DD}" type="datetime1">
              <a:rPr lang="en-US" smtClean="0"/>
              <a:t>9/24/2017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A90D2-99EB-4BF4-86B2-58C130F07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techteach.no/simview/temp_control_pid_onoff/app/temp_control_pid_onoff.ex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564904"/>
            <a:ext cx="8713787" cy="2087563"/>
          </a:xfrm>
        </p:spPr>
        <p:txBody>
          <a:bodyPr rtlCol="0">
            <a:norm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nb-NO" sz="6600" b="1" smtClean="0">
                <a:solidFill>
                  <a:srgbClr val="C00000"/>
                </a:solidFill>
              </a:rPr>
              <a:t>Av/på-regulator</a:t>
            </a:r>
            <a:endParaRPr lang="en-US" sz="660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741988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Av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</a:t>
            </a:r>
            <a:r>
              <a:rPr lang="nb-NO" sz="1400" b="1" smtClean="0">
                <a:solidFill>
                  <a:schemeClr val="tx2"/>
                </a:solidFill>
              </a:rPr>
              <a:t>finn.haugen@usn.no</a:t>
            </a:r>
            <a:r>
              <a:rPr lang="nb-NO" sz="1400" b="1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6" name="Undertittel 2"/>
          <p:cNvSpPr txBox="1">
            <a:spLocks/>
          </p:cNvSpPr>
          <p:nvPr/>
        </p:nvSpPr>
        <p:spPr bwMode="auto">
          <a:xfrm>
            <a:off x="539552" y="982737"/>
            <a:ext cx="7920879" cy="122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IA3112 Automatiseringsteknikk og</a:t>
            </a:r>
            <a:r>
              <a:rPr lang="nb-NO" sz="2000" b="1">
                <a:solidFill>
                  <a:srgbClr val="008000"/>
                </a:solidFill>
                <a:latin typeface="Calibri" pitchFamily="34" charset="0"/>
              </a:rPr>
              <a:t/>
            </a:r>
            <a:br>
              <a:rPr lang="nb-NO" sz="2000" b="1">
                <a:solidFill>
                  <a:srgbClr val="008000"/>
                </a:solidFill>
                <a:latin typeface="Calibri" pitchFamily="34" charset="0"/>
              </a:rPr>
            </a:b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EK3114 Automatisering og vannkraftregulering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Høstsemesteret 2017</a:t>
            </a:r>
            <a:endParaRPr lang="nb-NO" sz="2800" b="1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26450"/>
            <a:ext cx="1596781" cy="350768"/>
          </a:xfrm>
          <a:prstGeom prst="rect">
            <a:avLst/>
          </a:prstGeom>
        </p:spPr>
      </p:pic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25E1-2507-4C67-B57F-13B3150B53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ktangel 6"/>
          <p:cNvSpPr>
            <a:spLocks noChangeArrowheads="1"/>
          </p:cNvSpPr>
          <p:nvPr/>
        </p:nvSpPr>
        <p:spPr bwMode="auto">
          <a:xfrm>
            <a:off x="305592" y="332656"/>
            <a:ext cx="85328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4400" b="1" smtClean="0">
                <a:solidFill>
                  <a:srgbClr val="009900"/>
                </a:solidFill>
                <a:latin typeface="Calibri" pitchFamily="34" charset="0"/>
              </a:rPr>
              <a:t>Regulatorfunksjon:</a:t>
            </a:r>
            <a:endParaRPr lang="nb-NO" sz="44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2526679" y="5180999"/>
            <a:ext cx="426712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2000" b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Av/på-regulatoren er vel den enkleste</a:t>
            </a:r>
          </a:p>
          <a:p>
            <a:pPr algn="ctr"/>
            <a:r>
              <a:rPr lang="nb-NO" sz="2000" b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avviksbaserte (tilbakekoplingsbaserte)</a:t>
            </a:r>
          </a:p>
          <a:p>
            <a:pPr algn="ctr"/>
            <a:r>
              <a:rPr lang="nb-NO" sz="2000" b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regulatoren som fins?</a:t>
            </a:r>
            <a:endParaRPr lang="en-US" sz="200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E4F46-D74C-4808-B7D9-DC8254F342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1" y="1052736"/>
            <a:ext cx="4273522" cy="3494783"/>
          </a:xfrm>
          <a:prstGeom prst="rect">
            <a:avLst/>
          </a:prstGeom>
        </p:spPr>
      </p:pic>
      <p:sp>
        <p:nvSpPr>
          <p:cNvPr id="13" name="Rektangel 12"/>
          <p:cNvSpPr/>
          <p:nvPr/>
        </p:nvSpPr>
        <p:spPr>
          <a:xfrm>
            <a:off x="3262022" y="4254187"/>
            <a:ext cx="26547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b="1" smtClean="0">
                <a:solidFill>
                  <a:srgbClr val="6F291B"/>
                </a:solidFill>
                <a:latin typeface="Calibri" pitchFamily="34" charset="0"/>
              </a:rPr>
              <a:t>u = u</a:t>
            </a:r>
            <a:r>
              <a:rPr lang="nb-NO" sz="1600" b="1" smtClean="0">
                <a:solidFill>
                  <a:srgbClr val="6F291B"/>
                </a:solidFill>
                <a:latin typeface="Calibri" pitchFamily="34" charset="0"/>
              </a:rPr>
              <a:t>maks</a:t>
            </a:r>
            <a:r>
              <a:rPr lang="nb-NO" sz="2400" b="1" smtClean="0">
                <a:solidFill>
                  <a:srgbClr val="6F291B"/>
                </a:solidFill>
                <a:latin typeface="Calibri" pitchFamily="34" charset="0"/>
              </a:rPr>
              <a:t> når e &gt;= 0.</a:t>
            </a:r>
          </a:p>
          <a:p>
            <a:r>
              <a:rPr lang="nb-NO" sz="2400" b="1" smtClean="0">
                <a:solidFill>
                  <a:srgbClr val="6F291B"/>
                </a:solidFill>
                <a:latin typeface="Calibri" pitchFamily="34" charset="0"/>
              </a:rPr>
              <a:t>u = u</a:t>
            </a:r>
            <a:r>
              <a:rPr lang="nb-NO" sz="1600" b="1" smtClean="0">
                <a:solidFill>
                  <a:srgbClr val="6F291B"/>
                </a:solidFill>
                <a:latin typeface="Calibri" pitchFamily="34" charset="0"/>
              </a:rPr>
              <a:t>min</a:t>
            </a:r>
            <a:r>
              <a:rPr lang="nb-NO" sz="2400" b="1" smtClean="0">
                <a:solidFill>
                  <a:srgbClr val="6F291B"/>
                </a:solidFill>
                <a:latin typeface="Calibri" pitchFamily="34" charset="0"/>
              </a:rPr>
              <a:t> når e &lt; 0.</a:t>
            </a:r>
            <a:endParaRPr lang="en-US" sz="2400">
              <a:solidFill>
                <a:srgbClr val="6F29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67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ktangel 6"/>
          <p:cNvSpPr>
            <a:spLocks noChangeArrowheads="1"/>
          </p:cNvSpPr>
          <p:nvPr/>
        </p:nvSpPr>
        <p:spPr bwMode="auto">
          <a:xfrm>
            <a:off x="305592" y="532061"/>
            <a:ext cx="85328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4400" b="1" smtClean="0">
                <a:solidFill>
                  <a:srgbClr val="009900"/>
                </a:solidFill>
                <a:latin typeface="Calibri" pitchFamily="34" charset="0"/>
              </a:rPr>
              <a:t>Av/på-reg. med dødbånd:</a:t>
            </a:r>
            <a:endParaRPr lang="nb-NO" sz="44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E4F46-D74C-4808-B7D9-DC8254F342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2" name="Rektangel 11"/>
          <p:cNvSpPr/>
          <p:nvPr/>
        </p:nvSpPr>
        <p:spPr>
          <a:xfrm>
            <a:off x="5220076" y="4689609"/>
            <a:ext cx="214674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US" sz="1400" b="1" i="1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b="1" smtClean="0">
                <a:solidFill>
                  <a:schemeClr val="accent2">
                    <a:lumMod val="75000"/>
                  </a:schemeClr>
                </a:solidFill>
              </a:rPr>
              <a:t> er dødbånd.</a:t>
            </a:r>
          </a:p>
          <a:p>
            <a:pPr algn="ctr"/>
            <a:r>
              <a:rPr lang="en-US" b="1" smtClean="0">
                <a:solidFill>
                  <a:schemeClr val="accent2">
                    <a:lumMod val="75000"/>
                  </a:schemeClr>
                </a:solidFill>
              </a:rPr>
              <a:t>Hensikt: Å unngå </a:t>
            </a:r>
          </a:p>
          <a:p>
            <a:pPr algn="ctr"/>
            <a:r>
              <a:rPr lang="en-US" b="1" smtClean="0">
                <a:solidFill>
                  <a:schemeClr val="accent2">
                    <a:lumMod val="75000"/>
                  </a:schemeClr>
                </a:solidFill>
              </a:rPr>
              <a:t>pådragsomslag</a:t>
            </a:r>
          </a:p>
          <a:p>
            <a:pPr algn="ctr"/>
            <a:r>
              <a:rPr lang="en-US" b="1" smtClean="0">
                <a:solidFill>
                  <a:schemeClr val="accent2">
                    <a:lumMod val="75000"/>
                  </a:schemeClr>
                </a:solidFill>
              </a:rPr>
              <a:t>ved målestøy.</a:t>
            </a:r>
            <a:endParaRPr lang="en-US" b="1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5" name="Rett pil 14"/>
          <p:cNvCxnSpPr/>
          <p:nvPr/>
        </p:nvCxnSpPr>
        <p:spPr>
          <a:xfrm flipH="1" flipV="1">
            <a:off x="4499992" y="3212976"/>
            <a:ext cx="864098" cy="1476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268760"/>
            <a:ext cx="5216425" cy="426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83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2094457"/>
            <a:ext cx="4273522" cy="3494783"/>
          </a:xfrm>
          <a:prstGeom prst="rect">
            <a:avLst/>
          </a:prstGeom>
        </p:spPr>
      </p:pic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ktangel 6"/>
          <p:cNvSpPr>
            <a:spLocks noChangeArrowheads="1"/>
          </p:cNvSpPr>
          <p:nvPr/>
        </p:nvSpPr>
        <p:spPr bwMode="auto">
          <a:xfrm>
            <a:off x="305592" y="532061"/>
            <a:ext cx="85328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4400" b="1" smtClean="0">
                <a:solidFill>
                  <a:srgbClr val="009900"/>
                </a:solidFill>
                <a:latin typeface="Calibri" pitchFamily="34" charset="0"/>
              </a:rPr>
              <a:t>Sammenlikning med P-regulator:</a:t>
            </a:r>
            <a:endParaRPr lang="nb-NO" sz="44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E4F46-D74C-4808-B7D9-DC8254F342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cxnSp>
        <p:nvCxnSpPr>
          <p:cNvPr id="17" name="Rett linje 16"/>
          <p:cNvCxnSpPr/>
          <p:nvPr/>
        </p:nvCxnSpPr>
        <p:spPr>
          <a:xfrm flipH="1">
            <a:off x="3563888" y="2220813"/>
            <a:ext cx="1440160" cy="3024336"/>
          </a:xfrm>
          <a:prstGeom prst="line">
            <a:avLst/>
          </a:prstGeom>
          <a:ln w="349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linje 22"/>
          <p:cNvCxnSpPr/>
          <p:nvPr/>
        </p:nvCxnSpPr>
        <p:spPr>
          <a:xfrm flipH="1">
            <a:off x="2843808" y="3660973"/>
            <a:ext cx="2952328" cy="0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ktangel 24"/>
          <p:cNvSpPr/>
          <p:nvPr/>
        </p:nvSpPr>
        <p:spPr>
          <a:xfrm>
            <a:off x="6300192" y="2132856"/>
            <a:ext cx="15376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P-regulator:</a:t>
            </a:r>
          </a:p>
          <a:p>
            <a:pPr algn="ctr"/>
            <a:r>
              <a:rPr lang="en-US" b="1" i="1" smtClean="0">
                <a:solidFill>
                  <a:schemeClr val="accent1">
                    <a:lumMod val="75000"/>
                  </a:schemeClr>
                </a:solidFill>
              </a:rPr>
              <a:t>u = K</a:t>
            </a:r>
            <a:r>
              <a:rPr lang="en-US" sz="1050" b="1" i="1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b="1" i="1" smtClean="0">
                <a:solidFill>
                  <a:schemeClr val="accent1">
                    <a:lumMod val="75000"/>
                  </a:schemeClr>
                </a:solidFill>
              </a:rPr>
              <a:t>*e + u</a:t>
            </a:r>
            <a:r>
              <a:rPr lang="en-US" sz="1100" b="1" i="1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en-US" b="1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6" name="Rett pil 25"/>
          <p:cNvCxnSpPr/>
          <p:nvPr/>
        </p:nvCxnSpPr>
        <p:spPr>
          <a:xfrm flipH="1">
            <a:off x="4693685" y="2652861"/>
            <a:ext cx="1639949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/>
        </p:nvCxnSpPr>
        <p:spPr>
          <a:xfrm>
            <a:off x="4932040" y="2407220"/>
            <a:ext cx="0" cy="245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/>
          <p:cNvCxnSpPr/>
          <p:nvPr/>
        </p:nvCxnSpPr>
        <p:spPr>
          <a:xfrm flipH="1">
            <a:off x="4812862" y="2652860"/>
            <a:ext cx="119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4" name="Rektangel 26623"/>
          <p:cNvSpPr/>
          <p:nvPr/>
        </p:nvSpPr>
        <p:spPr>
          <a:xfrm>
            <a:off x="4860032" y="2292821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sz="1050" b="1" i="1">
                <a:solidFill>
                  <a:schemeClr val="accent1">
                    <a:lumMod val="75000"/>
                  </a:schemeClr>
                </a:solidFill>
              </a:rPr>
              <a:t>p</a:t>
            </a:r>
            <a:endParaRPr lang="nb-NO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Rektangel 33"/>
          <p:cNvSpPr/>
          <p:nvPr/>
        </p:nvSpPr>
        <p:spPr>
          <a:xfrm>
            <a:off x="2753828" y="3363649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sz="1100" b="1" i="1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nb-NO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4AA8A-9909-4949-A2FD-2C2C77C60AB8}" type="slidenum">
              <a:rPr lang="nb-NO"/>
              <a:pPr>
                <a:defRPr/>
              </a:pPr>
              <a:t>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Aut.tek. 2017. HSN/F. Haugen</a:t>
            </a:r>
            <a:endParaRPr lang="nb-NO"/>
          </a:p>
        </p:txBody>
      </p:sp>
      <p:sp>
        <p:nvSpPr>
          <p:cNvPr id="10" name="Rektangel 6"/>
          <p:cNvSpPr>
            <a:spLocks noChangeArrowheads="1"/>
          </p:cNvSpPr>
          <p:nvPr/>
        </p:nvSpPr>
        <p:spPr bwMode="auto">
          <a:xfrm>
            <a:off x="72008" y="26621"/>
            <a:ext cx="8964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/>
            <a:r>
              <a:rPr lang="nb-NO" sz="2800" b="1" smtClean="0">
                <a:solidFill>
                  <a:srgbClr val="009900"/>
                </a:solidFill>
                <a:latin typeface="Calibri" pitchFamily="34" charset="0"/>
              </a:rPr>
              <a:t>Example:</a:t>
            </a:r>
            <a:br>
              <a:rPr lang="nb-NO" sz="2800" b="1" smtClean="0">
                <a:solidFill>
                  <a:srgbClr val="009900"/>
                </a:solidFill>
                <a:latin typeface="Calibri" pitchFamily="34" charset="0"/>
              </a:rPr>
            </a:br>
            <a:r>
              <a:rPr lang="nb-NO" sz="2800" b="1" smtClean="0">
                <a:solidFill>
                  <a:srgbClr val="009900"/>
                </a:solidFill>
                <a:latin typeface="Calibri" pitchFamily="34" charset="0"/>
                <a:hlinkClick r:id="rId2"/>
              </a:rPr>
              <a:t>Temperature control with PID and On/off-controller</a:t>
            </a:r>
            <a:endParaRPr lang="nb-NO" sz="2800" b="1">
              <a:solidFill>
                <a:srgbClr val="009900"/>
              </a:solidFill>
              <a:latin typeface="Calibri" pitchFamily="34" charset="0"/>
            </a:endParaRPr>
          </a:p>
        </p:txBody>
      </p:sp>
      <p:pic>
        <p:nvPicPr>
          <p:cNvPr id="1026" name="Picture 2" descr="http://techteach.no/simview/temp_control_pid_onoff/doc/temp_control_pid_onoff_f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524006" cy="5162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64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602" name="Picture 2" descr="C:\www-pors.hit.no\finnh\www\srilanka\2012\process_control\graphics\tempcontrol_avpaa_responser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43444"/>
            <a:ext cx="4123531" cy="5462059"/>
          </a:xfrm>
          <a:prstGeom prst="rect">
            <a:avLst/>
          </a:prstGeom>
          <a:noFill/>
        </p:spPr>
      </p:pic>
      <p:sp>
        <p:nvSpPr>
          <p:cNvPr id="10" name="Rektangel 6"/>
          <p:cNvSpPr>
            <a:spLocks noChangeArrowheads="1"/>
          </p:cNvSpPr>
          <p:nvPr/>
        </p:nvSpPr>
        <p:spPr bwMode="auto">
          <a:xfrm>
            <a:off x="106809" y="529516"/>
            <a:ext cx="53292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/>
            <a:r>
              <a:rPr lang="nb-NO" sz="2800" b="1" smtClean="0">
                <a:solidFill>
                  <a:srgbClr val="009900"/>
                </a:solidFill>
                <a:latin typeface="Calibri" pitchFamily="34" charset="0"/>
              </a:rPr>
              <a:t>Simulated responses:</a:t>
            </a:r>
            <a:endParaRPr lang="nb-NO" sz="28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11" name="Rektangel 6"/>
          <p:cNvSpPr>
            <a:spLocks noChangeArrowheads="1"/>
          </p:cNvSpPr>
          <p:nvPr/>
        </p:nvSpPr>
        <p:spPr bwMode="auto">
          <a:xfrm>
            <a:off x="5364088" y="4505052"/>
            <a:ext cx="345638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/>
            <a:r>
              <a:rPr lang="nb-NO" sz="2400" b="1" smtClean="0">
                <a:solidFill>
                  <a:schemeClr val="tx2"/>
                </a:solidFill>
                <a:latin typeface="Calibri" pitchFamily="34" charset="0"/>
              </a:rPr>
              <a:t>On/off-pattern of control signal can cause problems with mechanical actuators, but not with electrical actuators.</a:t>
            </a:r>
            <a:endParaRPr lang="nb-NO" sz="24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2" name="Rektangel 6"/>
          <p:cNvSpPr>
            <a:spLocks noChangeArrowheads="1"/>
          </p:cNvSpPr>
          <p:nvPr/>
        </p:nvSpPr>
        <p:spPr bwMode="auto">
          <a:xfrm>
            <a:off x="5292080" y="660752"/>
            <a:ext cx="34884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400" b="1" smtClean="0">
                <a:solidFill>
                  <a:srgbClr val="C00000"/>
                </a:solidFill>
                <a:latin typeface="Calibri" pitchFamily="34" charset="0"/>
              </a:rPr>
              <a:t>Process variable (temperature) oscillates!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400" b="1" smtClean="0">
                <a:solidFill>
                  <a:srgbClr val="C00000"/>
                </a:solidFill>
                <a:latin typeface="Calibri" pitchFamily="34" charset="0"/>
              </a:rPr>
              <a:t>Average control error is non-zero! In other words: The process variables shows an offset from setpoint.</a:t>
            </a:r>
          </a:p>
          <a:p>
            <a:pPr marL="0" lvl="1" algn="ctr"/>
            <a:endParaRPr lang="nb-NO" sz="2400" b="1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14" name="Rett pil 13"/>
          <p:cNvCxnSpPr>
            <a:stCxn id="12" idx="1"/>
          </p:cNvCxnSpPr>
          <p:nvPr/>
        </p:nvCxnSpPr>
        <p:spPr>
          <a:xfrm flipH="1">
            <a:off x="4788024" y="2368912"/>
            <a:ext cx="504056" cy="26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pil 19"/>
          <p:cNvCxnSpPr/>
          <p:nvPr/>
        </p:nvCxnSpPr>
        <p:spPr>
          <a:xfrm flipH="1">
            <a:off x="4788024" y="543593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E4F46-D74C-4808-B7D9-DC8254F342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173</Words>
  <Application>Microsoft Office PowerPoint</Application>
  <PresentationFormat>Skjermfremvisning (4:3)</PresentationFormat>
  <Paragraphs>43</Paragraphs>
  <Slides>6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Office-tema</vt:lpstr>
      <vt:lpstr>Av/på-regulator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142</cp:revision>
  <dcterms:created xsi:type="dcterms:W3CDTF">2012-01-09T00:54:32Z</dcterms:created>
  <dcterms:modified xsi:type="dcterms:W3CDTF">2017-09-24T16:36:44Z</dcterms:modified>
</cp:coreProperties>
</file>