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31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D3C05"/>
    <a:srgbClr val="00A8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6B9B95-9BFC-494B-AE13-67C36319BC5E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3BE694-FA34-4387-8548-BB1A07960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96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8E0F-A7B6-4CEB-943F-773029FCE0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3826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BE694-FA34-4387-8548-BB1A079600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56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9E2E6-F8C0-47B1-BB27-364C7431DED0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25E1-2507-4C67-B57F-13B3150B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8046A-F7E9-481F-BD94-8F1C5E1228C2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4D7F-A9C4-4665-8E04-BABFC2570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1477D-BAD1-44A9-9839-985D1D4EE788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0DA0-A03F-4870-B79F-DE8126495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C78BB-E731-40BC-BDBF-25484DB1A95F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F2D8-34B6-4A09-B8E6-5C8B16019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9458E-3FFC-4AA6-B2B4-EC91AECB2134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D533F-FC8F-4551-810E-7F62773BF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45F6A-8CA5-4744-9E04-C3DA452C5D54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6451-259A-43F8-B471-D2AB6E22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4054A-5E00-4EE5-AD81-95CE2DCF5AAB}" type="datetime1">
              <a:rPr lang="en-US" smtClean="0"/>
              <a:t>10/13/2016</a:t>
            </a:fld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630B-9A63-4DAE-82DE-422711C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C9B84-C3DD-407F-895D-B005FC5FADB0}" type="datetime1">
              <a:rPr lang="en-US" smtClean="0"/>
              <a:t>10/13/2016</a:t>
            </a:fld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00AE-400D-4D31-A260-EBFB68D22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EB77F-58AC-48B2-AAB6-8458451970A2}" type="datetime1">
              <a:rPr lang="en-US" smtClean="0"/>
              <a:t>10/13/2016</a:t>
            </a:fld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4F46-D74C-4808-B7D9-DC8254F34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EDB69-FDFF-44E5-93D0-2D587578E1C8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604C-A36E-4F5C-BA04-1A5CB4E22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62386-8646-409B-B8DE-AD7AC37CC77D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6868-A984-4E6D-8FCA-2ABD8BB96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CD31D3-61FD-40B8-B9C3-834E87E55F9F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A90D2-99EB-4BF4-86B2-58C130F07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echteach.no/simview/levelcontrol_chiptank/app/levelcontrol_chiptank.ex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636912"/>
            <a:ext cx="8713787" cy="2087563"/>
          </a:xfrm>
        </p:spPr>
        <p:txBody>
          <a:bodyPr rtlCol="0">
            <a:normAutofit fontScale="90000"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nb-NO" sz="6600" b="1" smtClean="0">
                <a:solidFill>
                  <a:srgbClr val="C00000"/>
                </a:solidFill>
              </a:rPr>
              <a:t>Eksperimentell stabilitetsanalyse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Av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(finn.haugen@hit.no)</a:t>
            </a:r>
          </a:p>
        </p:txBody>
      </p:sp>
      <p:sp>
        <p:nvSpPr>
          <p:cNvPr id="8" name="Undertittel 2"/>
          <p:cNvSpPr txBox="1">
            <a:spLocks/>
          </p:cNvSpPr>
          <p:nvPr/>
        </p:nvSpPr>
        <p:spPr bwMode="auto">
          <a:xfrm>
            <a:off x="539552" y="1125538"/>
            <a:ext cx="7920879" cy="122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IA3112 Automatiseringsteknikk og</a:t>
            </a:r>
            <a:r>
              <a:rPr lang="nb-NO" sz="2000" b="1">
                <a:solidFill>
                  <a:srgbClr val="008000"/>
                </a:solidFill>
                <a:latin typeface="Calibri" pitchFamily="34" charset="0"/>
              </a:rPr>
              <a:t/>
            </a:r>
            <a:br>
              <a:rPr lang="nb-NO" sz="2000" b="1">
                <a:solidFill>
                  <a:srgbClr val="008000"/>
                </a:solidFill>
                <a:latin typeface="Calibri" pitchFamily="34" charset="0"/>
              </a:rPr>
            </a:b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EK3114 Automatisering og vannkraftregulering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Høstsemesteret </a:t>
            </a: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2016</a:t>
            </a:r>
            <a:endParaRPr lang="nb-NO" sz="2800" b="1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Aut.tek. 2016. HSN/F. Haugen</a:t>
            </a:r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395536" y="188640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nb-NO" sz="3200" b="1" smtClean="0">
                <a:solidFill>
                  <a:srgbClr val="008000"/>
                </a:solidFill>
              </a:rPr>
              <a:t>Tavleforelesning om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1457863" y="1196752"/>
            <a:ext cx="62824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b="1">
                <a:solidFill>
                  <a:srgbClr val="C00000"/>
                </a:solidFill>
              </a:rPr>
              <a:t>Forsterkningsmargin (Gain Margin, GM</a:t>
            </a:r>
            <a:r>
              <a:rPr lang="nb-NO" sz="2400" b="1" smtClean="0">
                <a:solidFill>
                  <a:srgbClr val="C00000"/>
                </a:solidFill>
              </a:rPr>
              <a:t>)</a:t>
            </a:r>
            <a:endParaRPr lang="nb-NO" sz="240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b="1">
                <a:solidFill>
                  <a:srgbClr val="C00000"/>
                </a:solidFill>
              </a:rPr>
              <a:t>Fasemargin (Phase Margin, PM</a:t>
            </a:r>
            <a:r>
              <a:rPr lang="nb-NO" sz="2400" b="1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9" name="TekstSylinder 4"/>
          <p:cNvSpPr txBox="1">
            <a:spLocks noChangeArrowheads="1"/>
          </p:cNvSpPr>
          <p:nvPr/>
        </p:nvSpPr>
        <p:spPr bwMode="auto">
          <a:xfrm>
            <a:off x="0" y="2451086"/>
            <a:ext cx="9036496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400" b="1" smtClean="0">
                <a:solidFill>
                  <a:schemeClr val="accent3">
                    <a:lumMod val="50000"/>
                  </a:schemeClr>
                </a:solidFill>
              </a:rPr>
              <a:t>Vi skal finne GM og PM for dette reguleringssystemet:</a:t>
            </a:r>
            <a:endParaRPr lang="nb-NO" sz="2400" b="1">
              <a:solidFill>
                <a:schemeClr val="accent3">
                  <a:lumMod val="50000"/>
                </a:schemeClr>
              </a:solidFill>
            </a:endParaRPr>
          </a:p>
          <a:p>
            <a:pPr marL="0" lvl="1" algn="ctr"/>
            <a:endParaRPr lang="nb-NO" b="1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nb-NO" sz="2400" b="1">
                <a:solidFill>
                  <a:schemeClr val="accent3">
                    <a:lumMod val="50000"/>
                  </a:schemeClr>
                </a:solidFill>
                <a:hlinkClick r:id="rId3"/>
              </a:rPr>
              <a:t>Level control of wood-chip </a:t>
            </a:r>
            <a:r>
              <a:rPr lang="nb-NO" sz="2400" b="1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tank</a:t>
            </a:r>
            <a:endParaRPr lang="nb-NO" sz="2400" b="1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nb-NO" sz="2400" b="1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b="1" smtClean="0">
                <a:solidFill>
                  <a:schemeClr val="accent3">
                    <a:lumMod val="50000"/>
                  </a:schemeClr>
                </a:solidFill>
              </a:rPr>
              <a:t>først </a:t>
            </a:r>
            <a:r>
              <a:rPr lang="nb-NO" sz="2400" b="1">
                <a:solidFill>
                  <a:schemeClr val="accent3">
                    <a:lumMod val="50000"/>
                  </a:schemeClr>
                </a:solidFill>
              </a:rPr>
              <a:t>med </a:t>
            </a:r>
            <a:r>
              <a:rPr lang="nb-NO" sz="2400" b="1" smtClean="0">
                <a:solidFill>
                  <a:schemeClr val="accent3">
                    <a:lumMod val="50000"/>
                  </a:schemeClr>
                </a:solidFill>
              </a:rPr>
              <a:t>Ziegler-Nichols' PI-innstilling: Kp = 1,35 og Ti = 900 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b="1" smtClean="0">
                <a:solidFill>
                  <a:schemeClr val="accent3">
                    <a:lumMod val="50000"/>
                  </a:schemeClr>
                </a:solidFill>
              </a:rPr>
              <a:t>så med Relaxed ZN PI-innstilling: </a:t>
            </a:r>
            <a:r>
              <a:rPr lang="nb-NO" sz="2400" b="1">
                <a:solidFill>
                  <a:schemeClr val="accent3">
                    <a:lumMod val="50000"/>
                  </a:schemeClr>
                </a:solidFill>
              </a:rPr>
              <a:t>Kp = </a:t>
            </a:r>
            <a:r>
              <a:rPr lang="nb-NO" sz="2400" b="1" smtClean="0">
                <a:solidFill>
                  <a:schemeClr val="accent3">
                    <a:lumMod val="50000"/>
                  </a:schemeClr>
                </a:solidFill>
              </a:rPr>
              <a:t>0,96 </a:t>
            </a:r>
            <a:r>
              <a:rPr lang="nb-NO" sz="2400" b="1">
                <a:solidFill>
                  <a:schemeClr val="accent3">
                    <a:lumMod val="50000"/>
                  </a:schemeClr>
                </a:solidFill>
              </a:rPr>
              <a:t>og Ti = </a:t>
            </a:r>
            <a:r>
              <a:rPr lang="nb-NO" sz="2400" b="1" smtClean="0">
                <a:solidFill>
                  <a:schemeClr val="accent3">
                    <a:lumMod val="50000"/>
                  </a:schemeClr>
                </a:solidFill>
              </a:rPr>
              <a:t>1080 s</a:t>
            </a:r>
            <a:endParaRPr lang="nb-NO" sz="2400" b="1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kstSylinder 4"/>
          <p:cNvSpPr txBox="1">
            <a:spLocks noChangeArrowheads="1"/>
          </p:cNvSpPr>
          <p:nvPr/>
        </p:nvSpPr>
        <p:spPr bwMode="auto">
          <a:xfrm>
            <a:off x="107504" y="4911551"/>
            <a:ext cx="90364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400" b="1" smtClean="0">
                <a:solidFill>
                  <a:schemeClr val="accent6">
                    <a:lumMod val="50000"/>
                  </a:schemeClr>
                </a:solidFill>
              </a:rPr>
              <a:t>Har GM og PM akseptable verdier i begge tilfellene?</a:t>
            </a:r>
            <a:endParaRPr lang="nb-NO" sz="2400" b="1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25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99</Words>
  <Application>Microsoft Office PowerPoint</Application>
  <PresentationFormat>Skjermfremvisning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Eksperimentell stabilitetsanalyse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144</cp:revision>
  <dcterms:created xsi:type="dcterms:W3CDTF">2012-01-09T00:54:32Z</dcterms:created>
  <dcterms:modified xsi:type="dcterms:W3CDTF">2016-10-13T07:27:53Z</dcterms:modified>
</cp:coreProperties>
</file>