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ED3C05"/>
    <a:srgbClr val="00A8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4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76B9B95-9BFC-494B-AE13-67C36319BC5E}" type="datetimeFigureOut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3BE694-FA34-4387-8548-BB1A07960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96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4C8E0F-A7B6-4CEB-943F-773029FCE0D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73178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3475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3476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685817" indent="-26377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055103" indent="-211021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477145" indent="-211021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1899186" indent="-211021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321227" indent="-21102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743269" indent="-21102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165310" indent="-21102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587351" indent="-21102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648B213-E754-40DE-B245-CB976A92DC3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06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D2696-5B83-4472-BFDC-D58EAE475057}" type="datetime1">
              <a:rPr lang="en-US" smtClean="0"/>
              <a:t>10/13/2016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425E1-2507-4C67-B57F-13B3150B5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C30A8-1E00-4819-86A7-6EC0462FC409}" type="datetime1">
              <a:rPr lang="en-US" smtClean="0"/>
              <a:t>10/13/2016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A4D7F-A9C4-4665-8E04-BABFC2570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E472-CD0C-489A-B82F-9252762C9C0D}" type="datetime1">
              <a:rPr lang="en-US" smtClean="0"/>
              <a:t>10/13/2016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A0DA0-A03F-4870-B79F-DE8126495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9E4FD-711C-475C-91A6-7F9F596BF9DA}" type="datetime1">
              <a:rPr lang="en-US" smtClean="0"/>
              <a:t>10/13/2016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8F2D8-34B6-4A09-B8E6-5C8B16019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C493A-CF00-4A4A-B4F3-8C3C0BF92D00}" type="datetime1">
              <a:rPr lang="en-US" smtClean="0"/>
              <a:t>10/13/2016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D533F-FC8F-4551-810E-7F62773BF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828E9-553C-4C18-B5C2-B0480E0C66F5}" type="datetime1">
              <a:rPr lang="en-US" smtClean="0"/>
              <a:t>10/13/2016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C6451-259A-43F8-B471-D2AB6E22E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9A319-97EF-4368-9186-AD4C9845EB31}" type="datetime1">
              <a:rPr lang="en-US" smtClean="0"/>
              <a:t>10/13/2016</a:t>
            </a:fld>
            <a:endParaRPr lang="en-US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D630B-9A63-4DAE-82DE-422711C35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DE9EA-A098-4E2A-BE7B-E1164B907AB3}" type="datetime1">
              <a:rPr lang="en-US" smtClean="0"/>
              <a:t>10/13/2016</a:t>
            </a:fld>
            <a:endParaRPr lang="en-US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E00AE-400D-4D31-A260-EBFB68D22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C0F83-8F9D-4433-B455-F93C6E7A8F84}" type="datetime1">
              <a:rPr lang="en-US" smtClean="0"/>
              <a:t>10/13/2016</a:t>
            </a:fld>
            <a:endParaRPr lang="en-US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E4F46-D74C-4808-B7D9-DC8254F34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04ED4-D2BB-413D-B817-EA177B178E28}" type="datetime1">
              <a:rPr lang="en-US" smtClean="0"/>
              <a:t>10/13/2016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0604C-A36E-4F5C-BA04-1A5CB4E22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E647A-45FB-47E8-A3BD-1A9F353CE633}" type="datetime1">
              <a:rPr lang="en-US" smtClean="0"/>
              <a:t>10/13/2016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56868-A984-4E6D-8FCA-2ABD8BB96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BC8E2AA-71A0-4604-8CB0-61BE09AFAA17}" type="datetime1">
              <a:rPr lang="en-US" smtClean="0"/>
              <a:t>10/13/2016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2A90D2-99EB-4BF4-86B2-58C130F07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echteach.no/simview/levelcontrol_chiptank/app/levelcontrol_chiptank.ex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636912"/>
            <a:ext cx="8713787" cy="2087563"/>
          </a:xfrm>
        </p:spPr>
        <p:txBody>
          <a:bodyPr rtlCol="0">
            <a:normAutofit fontScale="90000"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nb-NO" sz="6600" b="1" smtClean="0">
                <a:solidFill>
                  <a:srgbClr val="C00000"/>
                </a:solidFill>
              </a:rPr>
              <a:t>Etterjustering av PI-innstilling vha. Skogestads formler</a:t>
            </a:r>
            <a:endParaRPr lang="en-US" sz="6600" dirty="0">
              <a:solidFill>
                <a:srgbClr val="C00000"/>
              </a:solidFill>
            </a:endParaRPr>
          </a:p>
        </p:txBody>
      </p:sp>
      <p:sp>
        <p:nvSpPr>
          <p:cNvPr id="2051" name="Undertittel 2"/>
          <p:cNvSpPr>
            <a:spLocks noGrp="1"/>
          </p:cNvSpPr>
          <p:nvPr>
            <p:ph type="subTitle" idx="1"/>
          </p:nvPr>
        </p:nvSpPr>
        <p:spPr>
          <a:xfrm>
            <a:off x="1331913" y="5741988"/>
            <a:ext cx="6400800" cy="782637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chemeClr val="tx2"/>
                </a:solidFill>
              </a:rPr>
              <a:t>Av Finn Aakre Haugen</a:t>
            </a:r>
          </a:p>
          <a:p>
            <a:pPr eaLnBrk="1" hangingPunct="1"/>
            <a:r>
              <a:rPr lang="nb-NO" sz="1400" b="1" smtClean="0">
                <a:solidFill>
                  <a:schemeClr val="tx2"/>
                </a:solidFill>
              </a:rPr>
              <a:t>(finn.haugen@hit.no)</a:t>
            </a:r>
          </a:p>
        </p:txBody>
      </p:sp>
      <p:sp>
        <p:nvSpPr>
          <p:cNvPr id="6" name="Undertittel 2"/>
          <p:cNvSpPr txBox="1">
            <a:spLocks/>
          </p:cNvSpPr>
          <p:nvPr/>
        </p:nvSpPr>
        <p:spPr bwMode="auto">
          <a:xfrm>
            <a:off x="539552" y="982737"/>
            <a:ext cx="7920879" cy="1223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solidFill>
                  <a:srgbClr val="008000"/>
                </a:solidFill>
                <a:latin typeface="Calibri" pitchFamily="34" charset="0"/>
              </a:rPr>
              <a:t>IA3112 Automatiseringsteknikk og</a:t>
            </a:r>
            <a:r>
              <a:rPr lang="nb-NO" sz="2000" b="1">
                <a:solidFill>
                  <a:srgbClr val="008000"/>
                </a:solidFill>
                <a:latin typeface="Calibri" pitchFamily="34" charset="0"/>
              </a:rPr>
              <a:t/>
            </a:r>
            <a:br>
              <a:rPr lang="nb-NO" sz="2000" b="1">
                <a:solidFill>
                  <a:srgbClr val="008000"/>
                </a:solidFill>
                <a:latin typeface="Calibri" pitchFamily="34" charset="0"/>
              </a:rPr>
            </a:br>
            <a:r>
              <a:rPr lang="nb-NO" sz="2000" b="1" smtClean="0">
                <a:solidFill>
                  <a:srgbClr val="008000"/>
                </a:solidFill>
                <a:latin typeface="Calibri" pitchFamily="34" charset="0"/>
              </a:rPr>
              <a:t>EK3114 Automatisering og vannkraftregulering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Høstsemesteret </a:t>
            </a:r>
            <a:r>
              <a:rPr lang="nb-NO" sz="2000" b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2016</a:t>
            </a:r>
            <a:endParaRPr lang="nb-NO" sz="2800" b="1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88" y="126450"/>
            <a:ext cx="1596781" cy="350768"/>
          </a:xfrm>
          <a:prstGeom prst="rect">
            <a:avLst/>
          </a:prstGeom>
        </p:spPr>
      </p:pic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425E1-2507-4C67-B57F-13B3150B531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683568" y="476672"/>
            <a:ext cx="6696744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600"/>
          </a:p>
        </p:txBody>
      </p:sp>
      <p:sp>
        <p:nvSpPr>
          <p:cNvPr id="14" name="Tittel 1"/>
          <p:cNvSpPr>
            <a:spLocks noGrp="1"/>
          </p:cNvSpPr>
          <p:nvPr>
            <p:ph type="ctrTitle"/>
          </p:nvPr>
        </p:nvSpPr>
        <p:spPr>
          <a:xfrm>
            <a:off x="472008" y="7913"/>
            <a:ext cx="8348464" cy="1188839"/>
          </a:xfrm>
          <a:solidFill>
            <a:schemeClr val="bg1"/>
          </a:solidFill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smtClean="0">
                <a:solidFill>
                  <a:srgbClr val="008000"/>
                </a:solidFill>
              </a:rPr>
              <a:t>Skogestadformlene for PI-innstilling:</a:t>
            </a:r>
            <a:endParaRPr lang="nb-NO" sz="3200" smtClean="0">
              <a:solidFill>
                <a:srgbClr val="008000"/>
              </a:solidFill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2755223" y="1340768"/>
            <a:ext cx="3227165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3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nb-NO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nb-NO" sz="3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1/(2*K</a:t>
            </a:r>
            <a:r>
              <a:rPr lang="nb-NO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nb-NO" sz="3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*tau)</a:t>
            </a:r>
          </a:p>
          <a:p>
            <a:pPr algn="ctr"/>
            <a:endParaRPr lang="nb-NO" sz="1400" b="1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b-NO" sz="3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nb-NO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nb-NO" sz="3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4*tau</a:t>
            </a:r>
            <a:endParaRPr lang="nb-NO" sz="3200" b="1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tel 1"/>
          <p:cNvSpPr txBox="1">
            <a:spLocks/>
          </p:cNvSpPr>
          <p:nvPr/>
        </p:nvSpPr>
        <p:spPr bwMode="auto">
          <a:xfrm>
            <a:off x="760040" y="2996952"/>
            <a:ext cx="7772400" cy="1008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2400" b="1" smtClean="0">
                <a:solidFill>
                  <a:schemeClr val="tx2"/>
                </a:solidFill>
              </a:rPr>
              <a:t>Disse formlene kan brukes til </a:t>
            </a:r>
            <a:r>
              <a:rPr lang="en-US" sz="2400" b="1" i="1" smtClean="0">
                <a:solidFill>
                  <a:schemeClr val="tx2"/>
                </a:solidFill>
              </a:rPr>
              <a:t>etterjustering</a:t>
            </a:r>
            <a:r>
              <a:rPr lang="en-US" sz="2400" b="1" smtClean="0">
                <a:solidFill>
                  <a:schemeClr val="tx2"/>
                </a:solidFill>
              </a:rPr>
              <a:t> eller automatisk justering av PI-parametrene ved parameterendringer i prosessen!</a:t>
            </a:r>
            <a:endParaRPr lang="nb-NO" sz="2400" smtClean="0">
              <a:solidFill>
                <a:schemeClr val="tx2"/>
              </a:solidFill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107504" y="4509120"/>
            <a:ext cx="90364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nb-NO" sz="2000" b="1"/>
              <a:t>Vi prøver på</a:t>
            </a:r>
            <a:endParaRPr lang="nb-NO" sz="1600" b="1"/>
          </a:p>
          <a:p>
            <a:pPr algn="ctr"/>
            <a:r>
              <a:rPr lang="nb-NO" sz="2000" b="1">
                <a:hlinkClick r:id="rId3"/>
              </a:rPr>
              <a:t>Level control of wood-chip </a:t>
            </a:r>
            <a:r>
              <a:rPr lang="nb-NO" sz="2000" b="1" smtClean="0">
                <a:hlinkClick r:id="rId3"/>
              </a:rPr>
              <a:t>tank</a:t>
            </a:r>
            <a:endParaRPr lang="nb-NO" sz="2000" b="1" smtClean="0"/>
          </a:p>
          <a:p>
            <a:pPr algn="ctr"/>
            <a:r>
              <a:rPr lang="nb-NO" sz="2000" b="1" smtClean="0"/>
              <a:t>der vi kan bruke Kp=0,96 og Ti=1080 s (Relaxed ZN) som utgangspunkt.</a:t>
            </a:r>
          </a:p>
          <a:p>
            <a:pPr algn="ctr"/>
            <a:r>
              <a:rPr lang="nb-NO" sz="2000" b="1" smtClean="0"/>
              <a:t>Vi foretar etterjustering av PI-innstillingen ved</a:t>
            </a:r>
            <a:endParaRPr lang="nb-NO" sz="2000" b="1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b-NO" sz="2000" b="1" smtClean="0">
                <a:solidFill>
                  <a:schemeClr val="accent6">
                    <a:lumMod val="50000"/>
                  </a:schemeClr>
                </a:solidFill>
              </a:rPr>
              <a:t>Først: Økning </a:t>
            </a:r>
            <a:r>
              <a:rPr lang="nb-NO" sz="2000" b="1">
                <a:solidFill>
                  <a:schemeClr val="accent6">
                    <a:lumMod val="50000"/>
                  </a:schemeClr>
                </a:solidFill>
              </a:rPr>
              <a:t>av </a:t>
            </a:r>
            <a:r>
              <a:rPr lang="nb-NO" sz="2000" b="1" smtClean="0">
                <a:solidFill>
                  <a:schemeClr val="accent6">
                    <a:lumMod val="50000"/>
                  </a:schemeClr>
                </a:solidFill>
              </a:rPr>
              <a:t>skrueforsterkningen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b-NO" sz="2000" b="1" smtClean="0">
                <a:solidFill>
                  <a:schemeClr val="accent6">
                    <a:lumMod val="50000"/>
                  </a:schemeClr>
                </a:solidFill>
              </a:rPr>
              <a:t>Så: Økning </a:t>
            </a:r>
            <a:r>
              <a:rPr lang="nb-NO" sz="2000" b="1">
                <a:solidFill>
                  <a:schemeClr val="accent6">
                    <a:lumMod val="50000"/>
                  </a:schemeClr>
                </a:solidFill>
              </a:rPr>
              <a:t>av </a:t>
            </a:r>
            <a:r>
              <a:rPr lang="nb-NO" sz="2000" b="1" smtClean="0">
                <a:solidFill>
                  <a:schemeClr val="accent6">
                    <a:lumMod val="50000"/>
                  </a:schemeClr>
                </a:solidFill>
              </a:rPr>
              <a:t>tidsforsinkelsen (transporttiden)</a:t>
            </a:r>
            <a:endParaRPr lang="nb-NO" sz="2800" b="1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2627784" y="1196752"/>
            <a:ext cx="3528392" cy="1436678"/>
          </a:xfrm>
          <a:prstGeom prst="rect">
            <a:avLst/>
          </a:prstGeom>
          <a:solidFill>
            <a:srgbClr val="FFC000">
              <a:alpha val="1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425E1-2507-4C67-B57F-13B3150B531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0895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1753</TotalTime>
  <Words>106</Words>
  <Application>Microsoft Office PowerPoint</Application>
  <PresentationFormat>Skjermfremvisning (4:3)</PresentationFormat>
  <Paragraphs>22</Paragraphs>
  <Slides>2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Office-tema</vt:lpstr>
      <vt:lpstr>Etterjustering av PI-innstilling vha. Skogestads formler</vt:lpstr>
      <vt:lpstr>Skogestadformlene for PI-innstilling: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148</cp:revision>
  <dcterms:created xsi:type="dcterms:W3CDTF">2012-01-09T00:54:32Z</dcterms:created>
  <dcterms:modified xsi:type="dcterms:W3CDTF">2016-10-13T07:27:48Z</dcterms:modified>
</cp:coreProperties>
</file>