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4" r:id="rId4"/>
    <p:sldId id="278" r:id="rId5"/>
    <p:sldId id="281" r:id="rId6"/>
    <p:sldId id="267" r:id="rId7"/>
    <p:sldId id="269" r:id="rId8"/>
    <p:sldId id="268" r:id="rId9"/>
    <p:sldId id="277" r:id="rId10"/>
    <p:sldId id="270" r:id="rId11"/>
    <p:sldId id="274" r:id="rId12"/>
    <p:sldId id="271" r:id="rId13"/>
    <p:sldId id="272" r:id="rId14"/>
    <p:sldId id="273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8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6B9B95-9BFC-494B-AE13-67C36319BC5E}" type="datetimeFigureOut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3BE694-FA34-4387-8548-BB1A07960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2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C8E0F-A7B6-4CEB-943F-773029FCE0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436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BE694-FA34-4387-8548-BB1A079600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6196-30C1-4FAC-813C-627374D87C98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25E1-2507-4C67-B57F-13B3150B5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E7FB-C9AE-4E40-ADDC-1DA0513BEEBC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4D7F-A9C4-4665-8E04-BABFC257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761C-BD13-48A4-AB16-2DDFA4A5FB50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0DA0-A03F-4870-B79F-DE812649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17CB-82FE-4B5D-8A2B-F5A75A1E1C7F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F2D8-34B6-4A09-B8E6-5C8B16019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47B5-0958-4B6C-AE90-D4A8B1151F5E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533F-FC8F-4551-810E-7F62773B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90B9-D671-40E2-BD7A-CDE11CCB6F5F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6451-259A-43F8-B471-D2AB6E22E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D722-11AF-4270-85E6-D48C5E14AEFE}" type="datetime1">
              <a:rPr lang="en-US" smtClean="0"/>
              <a:t>10/30/2017</a:t>
            </a:fld>
            <a:endParaRPr 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630B-9A63-4DAE-82DE-422711C35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3122-FBA9-40A7-9126-8E4E1976C5EB}" type="datetime1">
              <a:rPr lang="en-US" smtClean="0"/>
              <a:t>10/30/2017</a:t>
            </a:fld>
            <a:endParaRPr lang="en-US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00AE-400D-4D31-A260-EBFB68D22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4424-6319-4978-A36F-B583B6A1FC68}" type="datetime1">
              <a:rPr lang="en-US" smtClean="0"/>
              <a:t>10/30/2017</a:t>
            </a:fld>
            <a:endParaRPr lang="en-US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4F46-D74C-4808-B7D9-DC8254F3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82E4-7D43-46C1-872C-51A3E5893B15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604C-A36E-4F5C-BA04-1A5CB4E22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6058-3CEE-4FFF-B46D-2B1DA519DE10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6868-A984-4E6D-8FCA-2ABD8BB96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0E032-A254-4717-A50B-B96B6E8FA5A5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2A90D2-99EB-4BF4-86B2-58C130F0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techteach.no/simview/feedforward_temp_control_heat_ex/index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techteach.no/simview/feedforward_control_tank_temp/index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teach.no/simview/dynpos/index.php" TargetMode="External"/><Relationship Id="rId2" Type="http://schemas.openxmlformats.org/officeDocument/2006/relationships/hyperlink" Target="http://www2.hit.no/tf/fag/pef3006/2011/simulators/feedforward_control.ex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637581"/>
            <a:ext cx="8713787" cy="208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6600" b="1" smtClean="0">
                <a:solidFill>
                  <a:srgbClr val="C00000"/>
                </a:solidFill>
              </a:rPr>
              <a:t>Foroverkopling</a:t>
            </a:r>
            <a:endParaRPr lang="nb-NO" sz="600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1" name="Undertittel 2"/>
          <p:cNvSpPr>
            <a:spLocks noGrp="1"/>
          </p:cNvSpPr>
          <p:nvPr>
            <p:ph type="subTitle" idx="1"/>
          </p:nvPr>
        </p:nvSpPr>
        <p:spPr>
          <a:xfrm>
            <a:off x="1331913" y="5517232"/>
            <a:ext cx="6400800" cy="782637"/>
          </a:xfrm>
        </p:spPr>
        <p:txBody>
          <a:bodyPr/>
          <a:lstStyle/>
          <a:p>
            <a:pPr eaLnBrk="1" hangingPunct="1"/>
            <a:r>
              <a:rPr lang="nb-NO" sz="2000" b="1" smtClean="0">
                <a:solidFill>
                  <a:schemeClr val="tx2"/>
                </a:solidFill>
              </a:rPr>
              <a:t>Av Finn Aakre Haugen</a:t>
            </a:r>
          </a:p>
          <a:p>
            <a:pPr eaLnBrk="1" hangingPunct="1"/>
            <a:r>
              <a:rPr lang="nb-NO" sz="1400" b="1" smtClean="0">
                <a:solidFill>
                  <a:schemeClr val="tx2"/>
                </a:solidFill>
              </a:rPr>
              <a:t>(</a:t>
            </a:r>
            <a:r>
              <a:rPr lang="nb-NO" sz="1400" b="1" smtClean="0">
                <a:solidFill>
                  <a:schemeClr val="tx2"/>
                </a:solidFill>
              </a:rPr>
              <a:t>finn.haugen@usn.no</a:t>
            </a:r>
            <a:r>
              <a:rPr lang="nb-NO" sz="1400" b="1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Undertittel 2"/>
          <p:cNvSpPr txBox="1">
            <a:spLocks/>
          </p:cNvSpPr>
          <p:nvPr/>
        </p:nvSpPr>
        <p:spPr bwMode="auto">
          <a:xfrm>
            <a:off x="539552" y="1125538"/>
            <a:ext cx="7920879" cy="12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solidFill>
                  <a:srgbClr val="008000"/>
                </a:solidFill>
                <a:latin typeface="Calibri" pitchFamily="34" charset="0"/>
              </a:rPr>
              <a:t>IA3112 Automatiseringsteknikk og</a:t>
            </a:r>
            <a:r>
              <a:rPr lang="nb-NO" sz="2000" b="1">
                <a:solidFill>
                  <a:srgbClr val="008000"/>
                </a:solidFill>
                <a:latin typeface="Calibri" pitchFamily="34" charset="0"/>
              </a:rPr>
              <a:t/>
            </a:r>
            <a:br>
              <a:rPr lang="nb-NO" sz="2000" b="1">
                <a:solidFill>
                  <a:srgbClr val="008000"/>
                </a:solidFill>
                <a:latin typeface="Calibri" pitchFamily="34" charset="0"/>
              </a:rPr>
            </a:br>
            <a:r>
              <a:rPr lang="nb-NO" sz="2000" b="1" smtClean="0">
                <a:solidFill>
                  <a:srgbClr val="008000"/>
                </a:solidFill>
                <a:latin typeface="Calibri" pitchFamily="34" charset="0"/>
              </a:rPr>
              <a:t>EK3112 Automatiseringsteknikk for elkraft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Høstsemesteret </a:t>
            </a:r>
            <a:r>
              <a:rPr lang="nb-NO" sz="2000" b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2017</a:t>
            </a:r>
            <a:endParaRPr lang="nb-NO" sz="2800" b="1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Aut.tek. </a:t>
            </a:r>
            <a:r>
              <a:rPr lang="nb-NO" smtClean="0"/>
              <a:t>2017. </a:t>
            </a:r>
            <a:r>
              <a:rPr lang="nb-NO"/>
              <a:t>HSN/F. Haugen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425E1-2507-4C67-B57F-13B3150B53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26450"/>
            <a:ext cx="1596781" cy="3507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271278" y="548680"/>
            <a:ext cx="670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3600" b="1" smtClean="0">
                <a:solidFill>
                  <a:srgbClr val="1D8D17"/>
                </a:solidFill>
                <a:latin typeface="Calibri" pitchFamily="34" charset="0"/>
              </a:rPr>
              <a:t>Eksperimentbasert foroverkopling</a:t>
            </a:r>
            <a:endParaRPr lang="nb-NO" sz="36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10</a:t>
            </a:fld>
            <a:endParaRPr lang="nb-NO"/>
          </a:p>
        </p:txBody>
      </p:sp>
      <p:pic>
        <p:nvPicPr>
          <p:cNvPr id="3077" name="Picture 5" descr="C:\techteach.no\publications\reguleringsteknikk\utv\visio\foroverkopling_eksp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3458"/>
            <a:ext cx="8424936" cy="5577910"/>
          </a:xfrm>
          <a:prstGeom prst="rect">
            <a:avLst/>
          </a:prstGeom>
          <a:noFill/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607201" y="476672"/>
            <a:ext cx="8032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Sammenheng mellom forstyrrelsesmåling og pådrag: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11</a:t>
            </a:fld>
            <a:endParaRPr lang="nb-NO"/>
          </a:p>
        </p:txBody>
      </p:sp>
      <p:pic>
        <p:nvPicPr>
          <p:cNvPr id="7172" name="Picture 4" descr="C:\techteach.no\publications\reguleringsteknikk\utv\visio\tabellff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37223" cy="5472608"/>
          </a:xfrm>
          <a:prstGeom prst="rect">
            <a:avLst/>
          </a:prstGeom>
          <a:noFill/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487423" y="548680"/>
            <a:ext cx="8272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1D8D17"/>
                </a:solidFill>
                <a:latin typeface="Calibri" pitchFamily="34" charset="0"/>
              </a:rPr>
              <a:t>Eksempel: Temperaturregulering av varmluftrør</a:t>
            </a:r>
            <a:endParaRPr lang="nb-NO" sz="32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12</a:t>
            </a:fld>
            <a:endParaRPr lang="nb-NO"/>
          </a:p>
        </p:txBody>
      </p:sp>
      <p:pic>
        <p:nvPicPr>
          <p:cNvPr id="4098" name="Picture 2" descr="C:\www-pors.hit.no\finnh\www\air_heater\airheater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1268760"/>
            <a:ext cx="7148513" cy="5367337"/>
          </a:xfrm>
          <a:prstGeom prst="rect">
            <a:avLst/>
          </a:prstGeom>
          <a:noFill/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454261" y="548680"/>
            <a:ext cx="6338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Uten foroverkopling (bare tilbakekopling)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13</a:t>
            </a:fld>
            <a:endParaRPr lang="nb-NO"/>
          </a:p>
        </p:txBody>
      </p:sp>
      <p:pic>
        <p:nvPicPr>
          <p:cNvPr id="5122" name="Picture 2" descr="C:\techteach.no\publications\reguleringsteknikk\utv\visio\air_ikkeff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309" y="1124744"/>
            <a:ext cx="5850011" cy="5669555"/>
          </a:xfrm>
          <a:prstGeom prst="rect">
            <a:avLst/>
          </a:prstGeom>
          <a:noFill/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631202" y="548680"/>
            <a:ext cx="5984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Med foroverkopling (og tilbakekopling)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14</a:t>
            </a:fld>
            <a:endParaRPr lang="nb-NO"/>
          </a:p>
        </p:txBody>
      </p:sp>
      <p:pic>
        <p:nvPicPr>
          <p:cNvPr id="2" name="Picture 2" descr="C:\techteach.no\publications\reguleringsteknikk\utv\visio\air_medff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951" y="1182963"/>
            <a:ext cx="4448274" cy="5630413"/>
          </a:xfrm>
          <a:prstGeom prst="rect">
            <a:avLst/>
          </a:prstGeom>
          <a:noFill/>
        </p:spPr>
      </p:pic>
      <p:sp>
        <p:nvSpPr>
          <p:cNvPr id="7" name="Rektangel 2"/>
          <p:cNvSpPr>
            <a:spLocks noChangeArrowheads="1"/>
          </p:cNvSpPr>
          <p:nvPr/>
        </p:nvSpPr>
        <p:spPr bwMode="auto">
          <a:xfrm>
            <a:off x="6914662" y="2420888"/>
            <a:ext cx="1468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Bedre nå?</a:t>
            </a:r>
            <a:endParaRPr lang="nb-NO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19185" y="44624"/>
            <a:ext cx="86980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Eksempel: Foroverkopling fra innløpstemperatur (Tp_inn)</a:t>
            </a:r>
            <a:b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</a:br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i temperaturreguleringssystem for varmeveksler</a:t>
            </a:r>
            <a:endParaRPr lang="nb-NO" sz="2800" b="1">
              <a:solidFill>
                <a:srgbClr val="1D8D17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15</a:t>
            </a:fld>
            <a:endParaRPr lang="nb-NO"/>
          </a:p>
        </p:txBody>
      </p:sp>
      <p:sp>
        <p:nvSpPr>
          <p:cNvPr id="9" name="TekstSylinder 3"/>
          <p:cNvSpPr txBox="1">
            <a:spLocks noChangeArrowheads="1"/>
          </p:cNvSpPr>
          <p:nvPr/>
        </p:nvSpPr>
        <p:spPr bwMode="auto">
          <a:xfrm>
            <a:off x="323528" y="940658"/>
            <a:ext cx="8503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nb-NO" sz="2400" b="1" smtClean="0">
                <a:solidFill>
                  <a:srgbClr val="228E27"/>
                </a:solidFill>
                <a:latin typeface="Calibri" pitchFamily="34" charset="0"/>
                <a:hlinkClick r:id="rId2"/>
              </a:rPr>
              <a:t>Simulator</a:t>
            </a:r>
            <a:endParaRPr lang="nb-NO" sz="2000" b="1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C:\techteach.no\kurs\2012\statoil_sept_12_13\graphics\tempreg_varmeveksler_foroverkopling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54984"/>
            <a:ext cx="7992888" cy="5086383"/>
          </a:xfrm>
          <a:prstGeom prst="rect">
            <a:avLst/>
          </a:prstGeom>
          <a:noFill/>
        </p:spPr>
      </p:pic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8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93E2D-2D3B-47EA-A3FC-E87961EFA4E4}" type="slidenum">
              <a:rPr lang="nb-NO"/>
              <a:pPr>
                <a:defRPr/>
              </a:pPr>
              <a:t>2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147763" y="1435417"/>
            <a:ext cx="6737350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Hvorfor?</a:t>
            </a:r>
            <a:endParaRPr lang="nb-NO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smtClean="0">
                <a:solidFill>
                  <a:srgbClr val="002060"/>
                </a:solidFill>
              </a:rPr>
              <a:t> Hurtigere forstyrrelseskompensering</a:t>
            </a:r>
            <a:endParaRPr lang="nb-NO" sz="2000" b="1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smtClean="0">
                <a:solidFill>
                  <a:srgbClr val="002060"/>
                </a:solidFill>
              </a:rPr>
              <a:t>og/eller</a:t>
            </a:r>
            <a:endParaRPr lang="nb-NO" sz="2000" b="1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smtClean="0">
                <a:solidFill>
                  <a:srgbClr val="002060"/>
                </a:solidFill>
              </a:rPr>
              <a:t> Hurtigere settpunktsfølging</a:t>
            </a:r>
            <a:br>
              <a:rPr lang="nb-NO" sz="2000" b="1" smtClean="0">
                <a:solidFill>
                  <a:srgbClr val="002060"/>
                </a:solidFill>
              </a:rPr>
            </a:br>
            <a:endParaRPr lang="nb-NO" sz="2000" b="1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C00000"/>
                </a:solidFill>
              </a:rPr>
              <a:t>Hvordan?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smtClean="0">
                <a:solidFill>
                  <a:srgbClr val="002060"/>
                </a:solidFill>
              </a:rPr>
              <a:t> Kople måling av forstyrrelser (og referanse) direkte til pådraget.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000" b="1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Hva trengs?</a:t>
            </a:r>
            <a:endParaRPr lang="nb-NO" sz="2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smtClean="0">
                <a:solidFill>
                  <a:srgbClr val="002060"/>
                </a:solidFill>
              </a:rPr>
              <a:t> Måling av forstyrrelser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smtClean="0">
                <a:solidFill>
                  <a:srgbClr val="002060"/>
                </a:solidFill>
              </a:rPr>
              <a:t>og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b="1" smtClean="0">
                <a:solidFill>
                  <a:srgbClr val="002060"/>
                </a:solidFill>
              </a:rPr>
              <a:t> Prosesskunnskap</a:t>
            </a:r>
            <a:br>
              <a:rPr lang="nb-NO" sz="2000" b="1" smtClean="0">
                <a:solidFill>
                  <a:srgbClr val="002060"/>
                </a:solidFill>
              </a:rPr>
            </a:br>
            <a:r>
              <a:rPr lang="nb-NO" sz="2000" b="1" smtClean="0">
                <a:solidFill>
                  <a:srgbClr val="002060"/>
                </a:solidFill>
              </a:rPr>
              <a:t> i form av en eller annen form for matematisk modell</a:t>
            </a:r>
            <a:endParaRPr lang="nb-NO" sz="2000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ittel 1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08912" cy="778098"/>
          </a:xfrm>
        </p:spPr>
        <p:txBody>
          <a:bodyPr>
            <a:normAutofit/>
          </a:bodyPr>
          <a:lstStyle/>
          <a:p>
            <a:r>
              <a:rPr lang="nb-NO" b="1" err="1" smtClean="0">
                <a:solidFill>
                  <a:srgbClr val="009900"/>
                </a:solidFill>
              </a:rPr>
              <a:t>Foroverkopling</a:t>
            </a:r>
            <a:endParaRPr lang="en-US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ktangel 3"/>
          <p:cNvSpPr>
            <a:spLocks noChangeArrowheads="1"/>
          </p:cNvSpPr>
          <p:nvPr/>
        </p:nvSpPr>
        <p:spPr bwMode="auto">
          <a:xfrm>
            <a:off x="323850" y="116632"/>
            <a:ext cx="828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Typisk struktur:</a:t>
            </a:r>
            <a:endParaRPr lang="nb-NO" sz="2800" b="1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Reguleringssystem med</a:t>
            </a:r>
            <a:b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</a:br>
            <a:r>
              <a:rPr lang="nb-NO" sz="2800" b="1" err="1" smtClean="0">
                <a:solidFill>
                  <a:srgbClr val="008000"/>
                </a:solidFill>
                <a:latin typeface="Calibri" pitchFamily="34" charset="0"/>
              </a:rPr>
              <a:t>foroverkopling</a:t>
            </a:r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nb-NO" sz="2800" b="1" smtClean="0">
                <a:solidFill>
                  <a:srgbClr val="0070C0"/>
                </a:solidFill>
                <a:latin typeface="Calibri" pitchFamily="34" charset="0"/>
              </a:rPr>
              <a:t>og</a:t>
            </a:r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 tilbakekopling:</a:t>
            </a:r>
            <a:endParaRPr lang="nb-NO" sz="2800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F0382-9FC8-4386-999A-0CBFD8C03183}" type="slidenum">
              <a:rPr lang="nb-NO"/>
              <a:pPr>
                <a:defRPr/>
              </a:pPr>
              <a:t>3</a:t>
            </a:fld>
            <a:endParaRPr lang="nb-NO"/>
          </a:p>
        </p:txBody>
      </p:sp>
      <p:pic>
        <p:nvPicPr>
          <p:cNvPr id="2" name="Picture 2" descr="C:\techteach.no\publications\reguleringsteknikk\utv\visio\forover_tilbak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5166280"/>
          </a:xfrm>
          <a:prstGeom prst="rect">
            <a:avLst/>
          </a:prstGeom>
          <a:noFill/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088688" y="314325"/>
            <a:ext cx="70698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Eksempel:</a:t>
            </a:r>
            <a:r>
              <a:rPr lang="nb-NO" sz="2800" b="1">
                <a:solidFill>
                  <a:srgbClr val="008000"/>
                </a:solidFill>
                <a:latin typeface="Calibri" pitchFamily="34" charset="0"/>
              </a:rPr>
              <a:t/>
            </a:r>
            <a:br>
              <a:rPr lang="nb-NO" sz="2800" b="1">
                <a:solidFill>
                  <a:srgbClr val="008000"/>
                </a:solidFill>
                <a:latin typeface="Calibri" pitchFamily="34" charset="0"/>
              </a:rPr>
            </a:br>
            <a:r>
              <a:rPr lang="nb-NO" sz="2800" b="1" err="1" smtClean="0">
                <a:solidFill>
                  <a:srgbClr val="008000"/>
                </a:solidFill>
                <a:latin typeface="Calibri" pitchFamily="34" charset="0"/>
              </a:rPr>
              <a:t>Foroverkopling</a:t>
            </a:r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 i temperaturreguleringssystem</a:t>
            </a:r>
          </a:p>
          <a:p>
            <a:pPr algn="ctr"/>
            <a:r>
              <a:rPr lang="nb-NO" sz="2800" b="1" smtClean="0">
                <a:solidFill>
                  <a:srgbClr val="008000"/>
                </a:solidFill>
                <a:latin typeface="Calibri" pitchFamily="34" charset="0"/>
                <a:hlinkClick r:id="rId2"/>
              </a:rPr>
              <a:t>Simulator</a:t>
            </a:r>
            <a:endParaRPr lang="nb-NO" sz="2800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4</a:t>
            </a:fld>
            <a:endParaRPr lang="nb-NO"/>
          </a:p>
        </p:txBody>
      </p:sp>
      <p:pic>
        <p:nvPicPr>
          <p:cNvPr id="6148" name="Picture 2" descr="C:\techteach.no\kurs\2011\ikm_mars_29_30\etc\foroverkopling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892" y="1751209"/>
            <a:ext cx="6624215" cy="47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65125"/>
          </a:xfrm>
        </p:spPr>
        <p:txBody>
          <a:bodyPr/>
          <a:lstStyle/>
          <a:p>
            <a:pPr>
              <a:defRPr/>
            </a:pPr>
            <a:fld id="{9B4497EE-489E-4946-B96E-DA6E258EB7FF}" type="slidenum">
              <a:rPr lang="nb-NO"/>
              <a:pPr>
                <a:defRPr/>
              </a:pPr>
              <a:t>5</a:t>
            </a:fld>
            <a:endParaRPr lang="nb-NO"/>
          </a:p>
        </p:txBody>
      </p:sp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1927225" y="1124744"/>
            <a:ext cx="5076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(1) Process modelling: Energy balance:</a:t>
            </a:r>
          </a:p>
        </p:txBody>
      </p:sp>
      <p:sp>
        <p:nvSpPr>
          <p:cNvPr id="12" name="TekstSylinder 9"/>
          <p:cNvSpPr txBox="1">
            <a:spLocks noChangeArrowheads="1"/>
          </p:cNvSpPr>
          <p:nvPr/>
        </p:nvSpPr>
        <p:spPr bwMode="auto">
          <a:xfrm>
            <a:off x="1331778" y="2521744"/>
            <a:ext cx="6299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(2) </a:t>
            </a:r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The feedforward controller is obtained by</a:t>
            </a:r>
            <a:b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solving </a:t>
            </a:r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for the control variable, and</a:t>
            </a:r>
            <a:br>
              <a:rPr lang="nb-NO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substituting the process variable by its setpoint:</a:t>
            </a:r>
          </a:p>
        </p:txBody>
      </p:sp>
      <p:sp>
        <p:nvSpPr>
          <p:cNvPr id="15" name="TekstSylinder 15"/>
          <p:cNvSpPr txBox="1">
            <a:spLocks noChangeArrowheads="1"/>
          </p:cNvSpPr>
          <p:nvPr/>
        </p:nvSpPr>
        <p:spPr bwMode="auto">
          <a:xfrm>
            <a:off x="1201738" y="44624"/>
            <a:ext cx="6435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Example cont.:</a:t>
            </a:r>
          </a:p>
          <a:p>
            <a:pPr algn="ctr"/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How to derive the feedforward controller: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163" y="1645444"/>
            <a:ext cx="7054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907581"/>
            <a:ext cx="7675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ktangel 18"/>
          <p:cNvSpPr/>
          <p:nvPr/>
        </p:nvSpPr>
        <p:spPr>
          <a:xfrm>
            <a:off x="395288" y="3861544"/>
            <a:ext cx="8245475" cy="8636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kstSylinder 19"/>
          <p:cNvSpPr txBox="1"/>
          <p:nvPr/>
        </p:nvSpPr>
        <p:spPr>
          <a:xfrm>
            <a:off x="1573005" y="4811668"/>
            <a:ext cx="5683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Can it be implemented?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Find out by inspecting the right-hand side!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All terms must have known values.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Which sensors are needed?</a:t>
            </a: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583343" y="6448251"/>
            <a:ext cx="371684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464934" y="530677"/>
            <a:ext cx="83173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Eksempel:</a:t>
            </a:r>
            <a:r>
              <a:rPr lang="nb-NO" sz="2800" b="1">
                <a:solidFill>
                  <a:srgbClr val="008000"/>
                </a:solidFill>
                <a:latin typeface="Calibri" pitchFamily="34" charset="0"/>
              </a:rPr>
              <a:t/>
            </a:r>
            <a:br>
              <a:rPr lang="nb-NO" sz="2800" b="1">
                <a:solidFill>
                  <a:srgbClr val="008000"/>
                </a:solidFill>
                <a:latin typeface="Calibri" pitchFamily="34" charset="0"/>
              </a:rPr>
            </a:br>
            <a:r>
              <a:rPr lang="nb-NO" sz="2800" b="1" err="1" smtClean="0">
                <a:solidFill>
                  <a:srgbClr val="008000"/>
                </a:solidFill>
                <a:latin typeface="Calibri" pitchFamily="34" charset="0"/>
              </a:rPr>
              <a:t>Foroverkopling</a:t>
            </a:r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 i  DP-system( dynamisk posisjonering) </a:t>
            </a:r>
            <a:endParaRPr lang="nb-NO" sz="2800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6</a:t>
            </a:fld>
            <a:endParaRPr lang="nb-NO"/>
          </a:p>
        </p:txBody>
      </p:sp>
      <p:pic>
        <p:nvPicPr>
          <p:cNvPr id="2051" name="Picture 3" descr="C:\techteach.no\publications\reguleringsteknikk\utv\visio\dp_blockdiagram_norsk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27" y="1484785"/>
            <a:ext cx="7171709" cy="4536504"/>
          </a:xfrm>
          <a:prstGeom prst="rect">
            <a:avLst/>
          </a:prstGeom>
          <a:noFill/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828585" y="1260049"/>
            <a:ext cx="7094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1D8D17"/>
                </a:solidFill>
                <a:latin typeface="Calibri" pitchFamily="34" charset="0"/>
              </a:rPr>
              <a:t>Utledning av foroverkoplingsfunksjonen:</a:t>
            </a:r>
            <a:endParaRPr lang="nb-NO" sz="32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7</a:t>
            </a:fld>
            <a:endParaRPr lang="nb-NO"/>
          </a:p>
        </p:txBody>
      </p:sp>
      <p:sp>
        <p:nvSpPr>
          <p:cNvPr id="7" name="Rektangel 2"/>
          <p:cNvSpPr>
            <a:spLocks noChangeArrowheads="1"/>
          </p:cNvSpPr>
          <p:nvPr/>
        </p:nvSpPr>
        <p:spPr bwMode="auto">
          <a:xfrm>
            <a:off x="3694488" y="3212976"/>
            <a:ext cx="1061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2060"/>
                </a:solidFill>
                <a:latin typeface="Calibri" pitchFamily="34" charset="0"/>
              </a:rPr>
              <a:t>Tavla!</a:t>
            </a:r>
            <a:endParaRPr lang="nb-NO" sz="2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82AFC-ADD6-4591-AC61-AEB9115408FA}" type="slidenum">
              <a:rPr lang="nb-NO"/>
              <a:pPr>
                <a:defRPr/>
              </a:pPr>
              <a:t>8</a:t>
            </a:fld>
            <a:endParaRPr lang="nb-NO"/>
          </a:p>
        </p:txBody>
      </p:sp>
      <p:sp>
        <p:nvSpPr>
          <p:cNvPr id="8196" name="TekstSylinder 7"/>
          <p:cNvSpPr txBox="1">
            <a:spLocks noChangeArrowheads="1"/>
          </p:cNvSpPr>
          <p:nvPr/>
        </p:nvSpPr>
        <p:spPr bwMode="auto">
          <a:xfrm>
            <a:off x="395288" y="2565400"/>
            <a:ext cx="81438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Simulator</a:t>
            </a:r>
            <a:b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</a:br>
            <a:r>
              <a:rPr lang="nb-NO" sz="2800" b="1" smtClean="0">
                <a:solidFill>
                  <a:srgbClr val="008000"/>
                </a:solidFill>
                <a:latin typeface="Calibri" pitchFamily="34" charset="0"/>
              </a:rPr>
              <a:t>(for eksempelet):</a:t>
            </a:r>
            <a:endParaRPr lang="nb-NO" sz="2800" b="1">
              <a:solidFill>
                <a:srgbClr val="008000"/>
              </a:solidFill>
              <a:latin typeface="Calibri" pitchFamily="34" charset="0"/>
            </a:endParaRPr>
          </a:p>
          <a:p>
            <a:pPr marL="0" lvl="1" algn="ctr"/>
            <a:endParaRPr lang="nb-NO" sz="2400" b="1">
              <a:solidFill>
                <a:srgbClr val="B00000"/>
              </a:solidFill>
              <a:latin typeface="Calibri" pitchFamily="34" charset="0"/>
              <a:hlinkClick r:id="rId2"/>
            </a:endParaRPr>
          </a:p>
          <a:p>
            <a:pPr marL="0" lvl="1" algn="ctr"/>
            <a:r>
              <a:rPr lang="nb-NO" sz="2400" b="1" smtClean="0">
                <a:latin typeface="Calibri" pitchFamily="34" charset="0"/>
                <a:hlinkClick r:id="rId3"/>
              </a:rPr>
              <a:t>Foroverkopling i DP-system</a:t>
            </a:r>
            <a:endParaRPr lang="nb-NO" sz="2400" b="1" smtClean="0">
              <a:latin typeface="Calibri" pitchFamily="34" charset="0"/>
            </a:endParaRPr>
          </a:p>
          <a:p>
            <a:pPr marL="0" lvl="1" algn="ctr"/>
            <a:r>
              <a:rPr lang="nb-NO" sz="2000" smtClean="0">
                <a:latin typeface="Calibri" pitchFamily="34" charset="0"/>
              </a:rPr>
              <a:t>(Pakk ut zip-fil og kjør deretter exe-fil.)</a:t>
            </a:r>
            <a:endParaRPr lang="nb-NO" sz="2400">
              <a:latin typeface="Calibri" pitchFamily="34" charset="0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072567" y="2348880"/>
            <a:ext cx="49988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4800" b="1" smtClean="0">
                <a:solidFill>
                  <a:srgbClr val="1D8D17"/>
                </a:solidFill>
                <a:latin typeface="Calibri" pitchFamily="34" charset="0"/>
              </a:rPr>
              <a:t>Eksperimentbasert</a:t>
            </a:r>
            <a:br>
              <a:rPr lang="nb-NO" sz="4800" b="1" smtClean="0">
                <a:solidFill>
                  <a:srgbClr val="1D8D17"/>
                </a:solidFill>
                <a:latin typeface="Calibri" pitchFamily="34" charset="0"/>
              </a:rPr>
            </a:br>
            <a:r>
              <a:rPr lang="nb-NO" sz="4800" b="1" smtClean="0">
                <a:solidFill>
                  <a:srgbClr val="1D8D17"/>
                </a:solidFill>
                <a:latin typeface="Calibri" pitchFamily="34" charset="0"/>
              </a:rPr>
              <a:t>foroverkopling</a:t>
            </a:r>
            <a:endParaRPr lang="nb-NO" sz="4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9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Aut.tek. 2016. HSN/F. Haugen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250</Words>
  <Application>Microsoft Office PowerPoint</Application>
  <PresentationFormat>Skjermfremvisning (4:3)</PresentationFormat>
  <Paragraphs>77</Paragraphs>
  <Slides>15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Foroverkopling</vt:lpstr>
      <vt:lpstr>Foroverkopling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91</cp:revision>
  <dcterms:created xsi:type="dcterms:W3CDTF">2012-01-09T00:54:32Z</dcterms:created>
  <dcterms:modified xsi:type="dcterms:W3CDTF">2017-10-30T09:52:14Z</dcterms:modified>
</cp:coreProperties>
</file>