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50" r:id="rId17"/>
    <p:sldId id="351" r:id="rId18"/>
    <p:sldId id="352" r:id="rId19"/>
    <p:sldId id="354" r:id="rId20"/>
    <p:sldId id="35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40000"/>
    <a:srgbClr val="00A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6B9B95-9BFC-494B-AE13-67C36319BC5E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3BE694-FA34-4387-8548-BB1A0796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1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C8E0F-A7B6-4CEB-943F-773029FCE0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02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31FC-19D9-4BCC-A78D-0C4A7E97B8CC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25E1-2507-4C67-B57F-13B3150B5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0E1E-DF8E-4029-9550-BE725CCA25D4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4D7F-A9C4-4665-8E04-BABFC257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0EF9-F43F-4CA9-A2E9-AED041B8DA2D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0DA0-A03F-4870-B79F-DE812649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6764-0A76-4D38-898B-DA58FE683839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F2D8-34B6-4A09-B8E6-5C8B1601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DBDB-3151-45CF-916D-270D6446EC08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533F-FC8F-4551-810E-7F62773B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320A-CAD8-4B98-8633-B490DFE50ED1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6451-259A-43F8-B471-D2AB6E22E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02B3-EFDA-4505-8C0C-BF1434942404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30B-9A63-4DAE-82DE-422711C3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C254-E4B2-478D-9F36-BAF867028FD9}" type="datetime1">
              <a:rPr lang="en-US" smtClean="0"/>
              <a:t>8/21/2017</a:t>
            </a:fld>
            <a:endParaRPr lang="en-US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00AE-400D-4D31-A260-EBFB68D2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AE7C-F478-498B-B88A-372E40303B52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4F46-D74C-4808-B7D9-DC8254F3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5C62-F367-43A7-9A46-F500C04B291D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604C-A36E-4F5C-BA04-1A5CB4E22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98C8-60CC-44A4-8AEA-99D08AB65013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6868-A984-4E6D-8FCA-2ABD8BB9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390C2-EF36-4892-AEC3-5E807F5C7E52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2A90D2-99EB-4BF4-86B2-58C130F0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techteach.no/simview/feedforward_temp_control_heat_ex/index.php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Pu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mp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_heat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chteach.no/simview/pwm_control/index.ph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trol_valv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637582"/>
            <a:ext cx="8713787" cy="14102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6600" b="1" smtClean="0">
                <a:solidFill>
                  <a:srgbClr val="C00000"/>
                </a:solidFill>
              </a:rPr>
              <a:t>Aktuatorer</a:t>
            </a:r>
            <a:endParaRPr lang="nb-NO" sz="600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742707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Av 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</a:t>
            </a:r>
            <a:r>
              <a:rPr lang="en-US" smtClean="0"/>
              <a:t>2017. </a:t>
            </a:r>
            <a:r>
              <a:rPr lang="en-US" smtClean="0"/>
              <a:t>HSN/F. Haugen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425E1-2507-4C67-B57F-13B3150B53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Undertittel 2"/>
          <p:cNvSpPr txBox="1">
            <a:spLocks/>
          </p:cNvSpPr>
          <p:nvPr/>
        </p:nvSpPr>
        <p:spPr bwMode="auto">
          <a:xfrm>
            <a:off x="539552" y="982737"/>
            <a:ext cx="7920879" cy="1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IA3112 Automatiseringsteknikk og</a:t>
            </a:r>
            <a:r>
              <a:rPr lang="nb-NO" sz="2000" b="1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nb-NO" sz="2000" b="1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EK3114 Automatisering og vannkraftregulering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Høstsemesteret </a:t>
            </a: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Undertittel 2"/>
          <p:cNvSpPr txBox="1">
            <a:spLocks/>
          </p:cNvSpPr>
          <p:nvPr/>
        </p:nvSpPr>
        <p:spPr bwMode="auto">
          <a:xfrm>
            <a:off x="1475656" y="4888920"/>
            <a:ext cx="6048672" cy="412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Lysark med grå bakgrunnsfarge er ikke pensum.</a:t>
            </a:r>
            <a:endParaRPr lang="nb-NO" b="1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26450"/>
            <a:ext cx="1596781" cy="3507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58179-A8BA-4FDA-BB6F-6B38B4120ED0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205828" name="Tittel 11"/>
          <p:cNvSpPr>
            <a:spLocks noGrp="1"/>
          </p:cNvSpPr>
          <p:nvPr>
            <p:ph type="title"/>
          </p:nvPr>
        </p:nvSpPr>
        <p:spPr>
          <a:xfrm>
            <a:off x="280988" y="44624"/>
            <a:ext cx="8970962" cy="519113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245794"/>
                </a:solidFill>
                <a:hlinkClick r:id="rId2"/>
              </a:rPr>
              <a:t>Simulator: Temperaturregulering av varmeveksler</a:t>
            </a:r>
            <a:endParaRPr lang="en-US" altLang="nb-NO" sz="4800" smtClean="0">
              <a:solidFill>
                <a:srgbClr val="245794"/>
              </a:solidFill>
            </a:endParaRPr>
          </a:p>
        </p:txBody>
      </p:sp>
      <p:sp>
        <p:nvSpPr>
          <p:cNvPr id="12" name="Tittel 11"/>
          <p:cNvSpPr txBox="1">
            <a:spLocks/>
          </p:cNvSpPr>
          <p:nvPr/>
        </p:nvSpPr>
        <p:spPr>
          <a:xfrm>
            <a:off x="72777" y="893961"/>
            <a:ext cx="8963719" cy="5191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smtClean="0">
                <a:solidFill>
                  <a:srgbClr val="245794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smtClean="0">
                <a:solidFill>
                  <a:srgbClr val="245794"/>
                </a:solidFill>
                <a:latin typeface="+mj-lt"/>
                <a:ea typeface="+mj-ea"/>
                <a:cs typeface="+mj-cs"/>
              </a:rPr>
            </a:br>
            <a:r>
              <a:rPr lang="en-US" b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(Før du trykker på den hvite startpila oppe til venstre på simulatoren:</a:t>
            </a:r>
            <a:br>
              <a:rPr lang="en-US" b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</a:br>
            <a:r>
              <a:rPr lang="en-US" b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Skriv inn “kurs” (uten Enter) som passord på “Om simulatoren”-taben.</a:t>
            </a:r>
            <a:br>
              <a:rPr lang="en-US" b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</a:br>
            <a:r>
              <a:rPr lang="en-US" b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Husk også å sette regulatoren i auto på “Temperaturregulator TC1”-taben. Kjør!)</a:t>
            </a:r>
            <a:endParaRPr lang="en-US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830" name="Bilde 12" descr="tempreg_varmeveksler_ventilkar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6" y="1844750"/>
            <a:ext cx="7614148" cy="48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5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tel 11"/>
          <p:cNvSpPr>
            <a:spLocks noGrp="1"/>
          </p:cNvSpPr>
          <p:nvPr>
            <p:ph type="title"/>
          </p:nvPr>
        </p:nvSpPr>
        <p:spPr>
          <a:xfrm>
            <a:off x="395288" y="2938463"/>
            <a:ext cx="8208962" cy="777875"/>
          </a:xfrm>
        </p:spPr>
        <p:txBody>
          <a:bodyPr/>
          <a:lstStyle/>
          <a:p>
            <a:r>
              <a:rPr lang="en-US" altLang="nb-NO" sz="6000" b="1" smtClean="0">
                <a:solidFill>
                  <a:srgbClr val="008000"/>
                </a:solidFill>
              </a:rPr>
              <a:t>Pumpe</a:t>
            </a:r>
            <a:endParaRPr lang="en-US" altLang="nb-NO" sz="6000" smtClean="0">
              <a:solidFill>
                <a:srgbClr val="008000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325-5655-4591-AAAE-650C7E6A4015}" type="slidenum">
              <a:rPr lang="nb-NO"/>
              <a:pPr>
                <a:defRPr/>
              </a:pPr>
              <a:t>11</a:t>
            </a:fld>
            <a:endParaRPr lang="nb-NO"/>
          </a:p>
        </p:txBody>
      </p:sp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D63F-002D-466E-AFBC-C3AD1E8D18AB}" type="slidenum">
              <a:rPr lang="nb-NO"/>
              <a:pPr>
                <a:defRPr/>
              </a:pPr>
              <a:t>12</a:t>
            </a:fld>
            <a:endParaRPr lang="nb-NO"/>
          </a:p>
        </p:txBody>
      </p:sp>
      <p:sp>
        <p:nvSpPr>
          <p:cNvPr id="207875" name="Tittel 11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576262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002060"/>
                </a:solidFill>
              </a:rPr>
              <a:t>Sentrifugalpumpe:</a:t>
            </a:r>
            <a:endParaRPr lang="en-US" altLang="nb-NO" sz="2400" smtClean="0">
              <a:solidFill>
                <a:srgbClr val="002060"/>
              </a:solidFill>
            </a:endParaRPr>
          </a:p>
        </p:txBody>
      </p:sp>
      <p:pic>
        <p:nvPicPr>
          <p:cNvPr id="207877" name="Picture 2" descr="File:Centrifugal Pu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5572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4" descr="http://upload.wikimedia.org/wikipedia/commons/thumb/f/fe/Centrifugal_2.png/220px-Centrifugal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2095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TekstSylinder 11"/>
          <p:cNvSpPr txBox="1">
            <a:spLocks noChangeArrowheads="1"/>
          </p:cNvSpPr>
          <p:nvPr/>
        </p:nvSpPr>
        <p:spPr bwMode="auto">
          <a:xfrm>
            <a:off x="5724525" y="981075"/>
            <a:ext cx="309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C00000"/>
                </a:solidFill>
              </a:rPr>
              <a:t>Den vanligste pumpetypen i industrien.</a:t>
            </a:r>
          </a:p>
        </p:txBody>
      </p:sp>
      <p:cxnSp>
        <p:nvCxnSpPr>
          <p:cNvPr id="16" name="Rett pil 15"/>
          <p:cNvCxnSpPr/>
          <p:nvPr/>
        </p:nvCxnSpPr>
        <p:spPr>
          <a:xfrm flipV="1">
            <a:off x="5435600" y="4437063"/>
            <a:ext cx="9366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bunntekst 13"/>
          <p:cNvSpPr>
            <a:spLocks noGrp="1"/>
          </p:cNvSpPr>
          <p:nvPr>
            <p:ph type="ftr" sz="quarter" idx="11"/>
          </p:nvPr>
        </p:nvSpPr>
        <p:spPr>
          <a:xfrm>
            <a:off x="2555776" y="6525344"/>
            <a:ext cx="3680048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3861668" y="6237312"/>
            <a:ext cx="2222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>
                <a:latin typeface="+mn-lt"/>
                <a:cs typeface="+mn-cs"/>
              </a:rPr>
              <a:t>[</a:t>
            </a:r>
            <a:r>
              <a:rPr lang="en-US" sz="1050">
                <a:latin typeface="+mn-lt"/>
                <a:cs typeface="+mn-cs"/>
                <a:hlinkClick r:id="rId4"/>
              </a:rPr>
              <a:t>http://en.wikipedia.org/wiki/Pump</a:t>
            </a:r>
            <a:r>
              <a:rPr lang="nb-NO" sz="1050">
                <a:latin typeface="+mn-lt"/>
                <a:cs typeface="+mn-cs"/>
              </a:rPr>
              <a:t>]</a:t>
            </a:r>
            <a:endParaRPr lang="en-US" sz="105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1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6A568-F974-4A14-9EA3-D4F93554A0C8}" type="slidenum">
              <a:rPr lang="nb-NO"/>
              <a:pPr>
                <a:defRPr/>
              </a:pPr>
              <a:t>13</a:t>
            </a:fld>
            <a:endParaRPr lang="nb-NO"/>
          </a:p>
        </p:txBody>
      </p:sp>
      <p:pic>
        <p:nvPicPr>
          <p:cNvPr id="209923" name="Picture 2" descr="File:Eccentric pu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12875"/>
            <a:ext cx="44973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Tittel 11"/>
          <p:cNvSpPr>
            <a:spLocks noGrp="1"/>
          </p:cNvSpPr>
          <p:nvPr>
            <p:ph type="title"/>
          </p:nvPr>
        </p:nvSpPr>
        <p:spPr>
          <a:xfrm>
            <a:off x="71438" y="549275"/>
            <a:ext cx="8964612" cy="576263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002060"/>
                </a:solidFill>
              </a:rPr>
              <a:t>Fortrengningspumper gir veldefinert strøm.</a:t>
            </a:r>
            <a:br>
              <a:rPr lang="nb-NO" altLang="nb-NO" sz="3200" b="1" smtClean="0">
                <a:solidFill>
                  <a:srgbClr val="002060"/>
                </a:solidFill>
              </a:rPr>
            </a:br>
            <a:r>
              <a:rPr lang="nb-NO" altLang="nb-NO" sz="3200" b="1" smtClean="0">
                <a:solidFill>
                  <a:srgbClr val="002060"/>
                </a:solidFill>
              </a:rPr>
              <a:t/>
            </a:r>
            <a:br>
              <a:rPr lang="nb-NO" altLang="nb-NO" sz="3200" b="1" smtClean="0">
                <a:solidFill>
                  <a:srgbClr val="002060"/>
                </a:solidFill>
              </a:rPr>
            </a:br>
            <a:r>
              <a:rPr lang="nb-NO" altLang="nb-NO" sz="2800" b="1" smtClean="0">
                <a:solidFill>
                  <a:srgbClr val="008000"/>
                </a:solidFill>
              </a:rPr>
              <a:t>Eksempel: Peristaltisk pumpe (doseringspumpe): </a:t>
            </a:r>
            <a:endParaRPr lang="en-US" altLang="nb-NO" sz="2000" smtClean="0">
              <a:solidFill>
                <a:srgbClr val="008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354388" y="6237312"/>
            <a:ext cx="2222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>
                <a:latin typeface="+mn-lt"/>
                <a:cs typeface="+mn-cs"/>
              </a:rPr>
              <a:t>[</a:t>
            </a:r>
            <a:r>
              <a:rPr lang="en-US" sz="1050">
                <a:latin typeface="+mn-lt"/>
                <a:cs typeface="+mn-cs"/>
                <a:hlinkClick r:id="rId3"/>
              </a:rPr>
              <a:t>http://en.wikipedia.org/wiki/Pump</a:t>
            </a:r>
            <a:r>
              <a:rPr lang="nb-NO" sz="1050">
                <a:latin typeface="+mn-lt"/>
                <a:cs typeface="+mn-cs"/>
              </a:rPr>
              <a:t>]</a:t>
            </a:r>
            <a:endParaRPr lang="en-US" sz="1050">
              <a:latin typeface="+mn-lt"/>
              <a:cs typeface="+mn-cs"/>
            </a:endParaRPr>
          </a:p>
        </p:txBody>
      </p:sp>
      <p:sp>
        <p:nvSpPr>
          <p:cNvPr id="17" name="Pil høyre 16"/>
          <p:cNvSpPr/>
          <p:nvPr/>
        </p:nvSpPr>
        <p:spPr>
          <a:xfrm>
            <a:off x="1403350" y="1989138"/>
            <a:ext cx="129698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Pil høyre 17"/>
          <p:cNvSpPr/>
          <p:nvPr/>
        </p:nvSpPr>
        <p:spPr>
          <a:xfrm>
            <a:off x="6156325" y="1989138"/>
            <a:ext cx="12954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928" name="TekstSylinder 18"/>
          <p:cNvSpPr txBox="1">
            <a:spLocks noChangeArrowheads="1"/>
          </p:cNvSpPr>
          <p:nvPr/>
        </p:nvSpPr>
        <p:spPr bwMode="auto">
          <a:xfrm>
            <a:off x="755650" y="5517232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C00000"/>
                </a:solidFill>
              </a:rPr>
              <a:t>Denne pumpa (avbildet) brukes til små væskestrømmer. Turtallet kan manipuleres av spenning- eller strømsignal.</a:t>
            </a:r>
          </a:p>
        </p:txBody>
      </p:sp>
      <p:sp>
        <p:nvSpPr>
          <p:cNvPr id="14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tel 11"/>
          <p:cNvSpPr>
            <a:spLocks noGrp="1"/>
          </p:cNvSpPr>
          <p:nvPr>
            <p:ph type="title"/>
          </p:nvPr>
        </p:nvSpPr>
        <p:spPr>
          <a:xfrm>
            <a:off x="250825" y="2722563"/>
            <a:ext cx="8424863" cy="777875"/>
          </a:xfrm>
        </p:spPr>
        <p:txBody>
          <a:bodyPr/>
          <a:lstStyle/>
          <a:p>
            <a:r>
              <a:rPr lang="en-US" altLang="nb-NO" sz="6000" b="1" smtClean="0">
                <a:solidFill>
                  <a:srgbClr val="008000"/>
                </a:solidFill>
              </a:rPr>
              <a:t>AC-motor </a:t>
            </a:r>
            <a:r>
              <a:rPr lang="en-US" altLang="nb-NO" sz="4800" b="1" smtClean="0">
                <a:solidFill>
                  <a:srgbClr val="008000"/>
                </a:solidFill>
              </a:rPr>
              <a:t>(vekselstrømsmotor)</a:t>
            </a:r>
            <a:endParaRPr lang="en-US" altLang="nb-NO" sz="6000" smtClean="0">
              <a:solidFill>
                <a:srgbClr val="008000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368FE-7CAE-4FBA-8F92-D0E4B1095BE7}" type="slidenum">
              <a:rPr lang="nb-NO"/>
              <a:pPr>
                <a:defRPr/>
              </a:pPr>
              <a:t>14</a:t>
            </a:fld>
            <a:endParaRPr lang="nb-NO"/>
          </a:p>
        </p:txBody>
      </p:sp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4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107950" y="1700213"/>
            <a:ext cx="8785225" cy="7794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C00000"/>
                </a:solidFill>
              </a:rPr>
              <a:t>AC-motorer styres av frekvensomformere</a:t>
            </a:r>
            <a:r>
              <a:rPr lang="en-US" sz="2000" b="1" smtClean="0">
                <a:solidFill>
                  <a:schemeClr val="bg1">
                    <a:lumMod val="65000"/>
                  </a:schemeClr>
                </a:solidFill>
              </a:rPr>
              <a:t> (se neste ark)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166D4-0BED-4D8D-A554-D9370F4A2CEC}" type="slidenum">
              <a:rPr lang="nb-NO"/>
              <a:pPr>
                <a:defRPr/>
              </a:pPr>
              <a:t>15</a:t>
            </a:fld>
            <a:endParaRPr lang="nb-NO"/>
          </a:p>
        </p:txBody>
      </p:sp>
      <p:pic>
        <p:nvPicPr>
          <p:cNvPr id="211973" name="Picture 2" descr="http://upload.wikimedia.org/wikipedia/commons/thumb/e/e5/VFD_System.png/320px-VFD_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781300"/>
            <a:ext cx="69532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tel 11"/>
          <p:cNvSpPr txBox="1">
            <a:spLocks/>
          </p:cNvSpPr>
          <p:nvPr/>
        </p:nvSpPr>
        <p:spPr bwMode="auto">
          <a:xfrm>
            <a:off x="107950" y="836613"/>
            <a:ext cx="8785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AC-motorer er den mest brukte motortypen</a:t>
            </a:r>
            <a:r>
              <a:rPr lang="en-US" sz="24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4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(Vifter, pumper, transportmekanismer, kompressorer.)</a:t>
            </a:r>
            <a:endParaRPr lang="en-US" sz="240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Rett pil 13"/>
          <p:cNvCxnSpPr/>
          <p:nvPr/>
        </p:nvCxnSpPr>
        <p:spPr>
          <a:xfrm flipH="1">
            <a:off x="3708400" y="2349500"/>
            <a:ext cx="576263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3049588" y="6165304"/>
            <a:ext cx="28321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>
                <a:latin typeface="+mn-lt"/>
                <a:cs typeface="+mn-cs"/>
              </a:rPr>
              <a:t>[</a:t>
            </a:r>
            <a:r>
              <a:rPr lang="en-US" sz="1050">
                <a:latin typeface="+mn-lt"/>
                <a:cs typeface="+mn-cs"/>
                <a:hlinkClick r:id="rId3"/>
              </a:rPr>
              <a:t>http://en.wikipedia.org/wiki/Electric_heating</a:t>
            </a:r>
            <a:r>
              <a:rPr lang="nb-NO" sz="1050">
                <a:latin typeface="+mn-lt"/>
                <a:cs typeface="+mn-cs"/>
              </a:rPr>
              <a:t>]</a:t>
            </a:r>
            <a:endParaRPr lang="en-US" sz="1050">
              <a:latin typeface="+mn-lt"/>
              <a:cs typeface="+mn-cs"/>
            </a:endParaRPr>
          </a:p>
        </p:txBody>
      </p:sp>
      <p:sp>
        <p:nvSpPr>
          <p:cNvPr id="15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7CB34-94C8-47AF-B088-F507078AE746}" type="slidenum">
              <a:rPr lang="nb-NO"/>
              <a:pPr>
                <a:defRPr/>
              </a:pPr>
              <a:t>16</a:t>
            </a:fld>
            <a:endParaRPr lang="nb-NO"/>
          </a:p>
        </p:txBody>
      </p:sp>
      <p:pic>
        <p:nvPicPr>
          <p:cNvPr id="214021" name="Picture 2" descr="C:\techteach.no\publications\reguleringsteknikk\utv\manualer\siemens\frekvensomformer_acmotor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8825"/>
            <a:ext cx="5470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2" name="TekstSylinder 11"/>
          <p:cNvSpPr txBox="1">
            <a:spLocks noChangeArrowheads="1"/>
          </p:cNvSpPr>
          <p:nvPr/>
        </p:nvSpPr>
        <p:spPr bwMode="auto">
          <a:xfrm>
            <a:off x="971550" y="188913"/>
            <a:ext cx="698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2800" b="1">
                <a:solidFill>
                  <a:srgbClr val="008000"/>
                </a:solidFill>
              </a:rPr>
              <a:t>Eksempel: Motorstyring fra Siemens</a:t>
            </a:r>
          </a:p>
        </p:txBody>
      </p:sp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sp>
        <p:nvSpPr>
          <p:cNvPr id="6" name="TekstSylinder 9"/>
          <p:cNvSpPr txBox="1">
            <a:spLocks noChangeArrowheads="1"/>
          </p:cNvSpPr>
          <p:nvPr/>
        </p:nvSpPr>
        <p:spPr bwMode="auto">
          <a:xfrm>
            <a:off x="5868143" y="980728"/>
            <a:ext cx="31686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70C0"/>
                </a:solidFill>
              </a:rPr>
              <a:t>Hensikten med en frekvensomformer er å omforme vekselspenningen i (fra) det faste nettet (1- eller 3-faset nett, 230 V, 50 Hz) til en vekselspenning med variabel spenning og frekvens egnet til å styre turtallet på en AC-motor (vekselstrømsmotor).</a:t>
            </a:r>
          </a:p>
        </p:txBody>
      </p:sp>
      <p:cxnSp>
        <p:nvCxnSpPr>
          <p:cNvPr id="3" name="Buet linje 2"/>
          <p:cNvCxnSpPr/>
          <p:nvPr/>
        </p:nvCxnSpPr>
        <p:spPr>
          <a:xfrm rot="10800000" flipV="1">
            <a:off x="3635897" y="2132855"/>
            <a:ext cx="2232247" cy="1368152"/>
          </a:xfrm>
          <a:prstGeom prst="curved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tel 1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424862" cy="777875"/>
          </a:xfrm>
        </p:spPr>
        <p:txBody>
          <a:bodyPr/>
          <a:lstStyle/>
          <a:p>
            <a:r>
              <a:rPr lang="en-US" altLang="nb-NO" sz="6000" b="1" smtClean="0">
                <a:solidFill>
                  <a:srgbClr val="008000"/>
                </a:solidFill>
              </a:rPr>
              <a:t>Varmeelement</a:t>
            </a:r>
            <a:endParaRPr lang="en-US" altLang="nb-NO" sz="6000" smtClean="0">
              <a:solidFill>
                <a:srgbClr val="008000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25AF7-F92F-4C7F-A57F-64FFB36F0408}" type="slidenum">
              <a:rPr lang="nb-NO"/>
              <a:pPr>
                <a:defRPr/>
              </a:pPr>
              <a:t>17</a:t>
            </a:fld>
            <a:endParaRPr lang="nb-NO"/>
          </a:p>
        </p:txBody>
      </p:sp>
      <p:sp>
        <p:nvSpPr>
          <p:cNvPr id="215044" name="TekstSylinder 4"/>
          <p:cNvSpPr txBox="1">
            <a:spLocks noChangeArrowheads="1"/>
          </p:cNvSpPr>
          <p:nvPr/>
        </p:nvSpPr>
        <p:spPr bwMode="auto">
          <a:xfrm>
            <a:off x="900113" y="59912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2400" b="1">
                <a:solidFill>
                  <a:srgbClr val="C00000"/>
                </a:solidFill>
              </a:rPr>
              <a:t>Kan styres vha. pulsbreddemodulering...</a:t>
            </a:r>
          </a:p>
        </p:txBody>
      </p:sp>
      <p:pic>
        <p:nvPicPr>
          <p:cNvPr id="215047" name="Picture 2" descr="C:\techteach.no\publications\reguleringsteknikk\utv\manualer\kanthal\varmeelementer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2464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8" name="TekstSylinder 9"/>
          <p:cNvSpPr txBox="1">
            <a:spLocks noChangeArrowheads="1"/>
          </p:cNvSpPr>
          <p:nvPr/>
        </p:nvSpPr>
        <p:spPr bwMode="auto">
          <a:xfrm>
            <a:off x="3778250" y="5732463"/>
            <a:ext cx="152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1400" b="1"/>
              <a:t>(Kanthal)</a:t>
            </a:r>
          </a:p>
        </p:txBody>
      </p:sp>
      <p:sp>
        <p:nvSpPr>
          <p:cNvPr id="9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1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tel 11"/>
          <p:cNvSpPr>
            <a:spLocks noGrp="1"/>
          </p:cNvSpPr>
          <p:nvPr>
            <p:ph type="title"/>
          </p:nvPr>
        </p:nvSpPr>
        <p:spPr>
          <a:xfrm>
            <a:off x="466849" y="44425"/>
            <a:ext cx="8281615" cy="576263"/>
          </a:xfrm>
        </p:spPr>
        <p:txBody>
          <a:bodyPr/>
          <a:lstStyle/>
          <a:p>
            <a:r>
              <a:rPr lang="nb-NO" altLang="nb-NO" sz="3600" b="1" smtClean="0">
                <a:solidFill>
                  <a:srgbClr val="008000"/>
                </a:solidFill>
              </a:rPr>
              <a:t>Pulsbreddemodulering (pådragsprinsipp):</a:t>
            </a:r>
            <a:endParaRPr lang="en-US" altLang="nb-NO" sz="2800" smtClean="0">
              <a:solidFill>
                <a:srgbClr val="008000"/>
              </a:solidFill>
            </a:endParaRPr>
          </a:p>
        </p:txBody>
      </p:sp>
      <p:sp>
        <p:nvSpPr>
          <p:cNvPr id="216067" name="TekstSylinder 8"/>
          <p:cNvSpPr txBox="1">
            <a:spLocks noChangeArrowheads="1"/>
          </p:cNvSpPr>
          <p:nvPr/>
        </p:nvSpPr>
        <p:spPr bwMode="auto">
          <a:xfrm>
            <a:off x="35496" y="1340768"/>
            <a:ext cx="1871761" cy="47089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</a:rPr>
              <a:t>Hensikten med pulsbredde-modulering: </a:t>
            </a:r>
            <a:br>
              <a:rPr lang="nb-NO" altLang="nb-NO" sz="2000" b="1">
                <a:solidFill>
                  <a:srgbClr val="002060"/>
                </a:solidFill>
              </a:rPr>
            </a:br>
            <a:r>
              <a:rPr lang="nb-NO" altLang="nb-NO" sz="2000" b="1">
                <a:solidFill>
                  <a:srgbClr val="002060"/>
                </a:solidFill>
              </a:rPr>
              <a:t>Å oppnå tilnærmet kontinuerlig (analogt) pådrag på prosessen vha. hurtig av/på-styring av aktuatoren (typisk et </a:t>
            </a:r>
            <a:r>
              <a:rPr lang="nb-NO" altLang="nb-NO" sz="2000" b="1" smtClean="0">
                <a:solidFill>
                  <a:srgbClr val="002060"/>
                </a:solidFill>
              </a:rPr>
              <a:t>varme-element</a:t>
            </a:r>
            <a:r>
              <a:rPr lang="nb-NO" altLang="nb-NO" sz="2000" b="1">
                <a:solidFill>
                  <a:srgbClr val="002060"/>
                </a:solidFill>
              </a:rPr>
              <a:t>).</a:t>
            </a:r>
            <a:endParaRPr lang="en-US" altLang="nb-NO" sz="2000" b="1">
              <a:solidFill>
                <a:srgbClr val="002060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E678B-A1C5-4188-A6D6-6A77630784CC}" type="slidenum">
              <a:rPr lang="nb-NO"/>
              <a:pPr>
                <a:defRPr/>
              </a:pPr>
              <a:t>18</a:t>
            </a:fld>
            <a:endParaRPr lang="nb-NO"/>
          </a:p>
        </p:txBody>
      </p:sp>
      <p:sp>
        <p:nvSpPr>
          <p:cNvPr id="8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23900"/>
            <a:ext cx="7200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tel 1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424862" cy="576263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002060"/>
                </a:solidFill>
              </a:rPr>
              <a:t>Temperaturregulering: Styring av varmeelement vha. pulsbreddemodulering</a:t>
            </a:r>
            <a:endParaRPr lang="en-US" altLang="nb-NO" sz="2400" smtClean="0">
              <a:solidFill>
                <a:srgbClr val="002060"/>
              </a:solidFill>
            </a:endParaRPr>
          </a:p>
        </p:txBody>
      </p:sp>
      <p:sp>
        <p:nvSpPr>
          <p:cNvPr id="217091" name="TekstSylinder 8"/>
          <p:cNvSpPr txBox="1">
            <a:spLocks noChangeArrowheads="1"/>
          </p:cNvSpPr>
          <p:nvPr/>
        </p:nvSpPr>
        <p:spPr bwMode="auto">
          <a:xfrm>
            <a:off x="323850" y="1712913"/>
            <a:ext cx="84248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b="1">
                <a:solidFill>
                  <a:srgbClr val="C00000"/>
                </a:solidFill>
              </a:rPr>
              <a:t>Nettspenningen slås hurtig inn/ut over varmeelementet, med samme syklus og varighet som PWM-elementets utgang. I snitt mottar prosessen en analog varmetilførsel som er proporsjonal med PID-regulatorens utgang. Med PWM får vi altså en kontinuerlig (analog) termperaturregulering selv om vi bare har en av/på-aktuator (SSR)!</a:t>
            </a:r>
            <a:endParaRPr lang="en-US" altLang="nb-NO" b="1">
              <a:solidFill>
                <a:srgbClr val="C00000"/>
              </a:solidFill>
            </a:endParaRPr>
          </a:p>
        </p:txBody>
      </p:sp>
      <p:pic>
        <p:nvPicPr>
          <p:cNvPr id="217092" name="Picture 3" descr="C:\www-pors.hit.no\tf\fag\ee4007\2012\ppt\sensorer_aktuatorer\pwm_tempsloyf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429000"/>
            <a:ext cx="89360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7416-FBA7-499B-8758-20CE18ECCF78}" type="slidenum">
              <a:rPr lang="nb-NO"/>
              <a:pPr>
                <a:defRPr/>
              </a:pPr>
              <a:t>19</a:t>
            </a:fld>
            <a:endParaRPr lang="nb-NO"/>
          </a:p>
        </p:txBody>
      </p:sp>
      <p:sp>
        <p:nvSpPr>
          <p:cNvPr id="8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ww-pors.hit.no\tf\fag\ee4007\2012\ppt\sensorer_aktuatorer\feedback_uten_teks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83284"/>
            <a:ext cx="8930446" cy="3493988"/>
          </a:xfrm>
          <a:prstGeom prst="rect">
            <a:avLst/>
          </a:prstGeom>
          <a:noFill/>
        </p:spPr>
      </p:pic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8" name="Tittel 11"/>
          <p:cNvSpPr>
            <a:spLocks noGrp="1"/>
          </p:cNvSpPr>
          <p:nvPr>
            <p:ph type="title"/>
          </p:nvPr>
        </p:nvSpPr>
        <p:spPr>
          <a:xfrm>
            <a:off x="35496" y="1052736"/>
            <a:ext cx="8964488" cy="7200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tx2">
                    <a:lumMod val="75000"/>
                  </a:schemeClr>
                </a:solidFill>
              </a:rPr>
              <a:t>Aktuator i reguleringssystemet :</a:t>
            </a:r>
            <a:endParaRPr lang="en-US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851920" y="2708920"/>
            <a:ext cx="208823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476128" y="6453336"/>
            <a:ext cx="396808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Aut.tek. 2017.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tel 1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424862" cy="576263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002060"/>
                </a:solidFill>
                <a:hlinkClick r:id="rId2"/>
              </a:rPr>
              <a:t>Simulator av PID-reguleringssystem med PWM</a:t>
            </a:r>
            <a:endParaRPr lang="en-US" altLang="nb-NO" sz="2400" smtClean="0">
              <a:solidFill>
                <a:srgbClr val="002060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7416-FBA7-499B-8758-20CE18ECCF78}" type="slidenum">
              <a:rPr lang="nb-NO"/>
              <a:pPr>
                <a:defRPr/>
              </a:pPr>
              <a:t>20</a:t>
            </a:fld>
            <a:endParaRPr lang="nb-NO"/>
          </a:p>
        </p:txBody>
      </p:sp>
      <p:sp>
        <p:nvSpPr>
          <p:cNvPr id="8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0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tel 11"/>
          <p:cNvSpPr>
            <a:spLocks noGrp="1"/>
          </p:cNvSpPr>
          <p:nvPr>
            <p:ph type="title"/>
          </p:nvPr>
        </p:nvSpPr>
        <p:spPr>
          <a:xfrm>
            <a:off x="395288" y="2938463"/>
            <a:ext cx="8208962" cy="777875"/>
          </a:xfrm>
        </p:spPr>
        <p:txBody>
          <a:bodyPr/>
          <a:lstStyle/>
          <a:p>
            <a:r>
              <a:rPr lang="en-US" altLang="nb-NO" sz="6600" b="1" smtClean="0">
                <a:solidFill>
                  <a:srgbClr val="C00000"/>
                </a:solidFill>
              </a:rPr>
              <a:t>Aktuatorer</a:t>
            </a:r>
            <a:br>
              <a:rPr lang="en-US" altLang="nb-NO" sz="6600" b="1" smtClean="0">
                <a:solidFill>
                  <a:srgbClr val="C00000"/>
                </a:solidFill>
              </a:rPr>
            </a:br>
            <a:r>
              <a:rPr lang="en-US" altLang="nb-NO" sz="6600" b="1" smtClean="0">
                <a:solidFill>
                  <a:srgbClr val="C00000"/>
                </a:solidFill>
              </a:rPr>
              <a:t>(pådragsorganer)</a:t>
            </a:r>
            <a:endParaRPr lang="en-US" altLang="nb-NO" sz="6600" smtClean="0">
              <a:solidFill>
                <a:srgbClr val="C00000"/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D03F4-7E83-4645-A56E-1FE9598B4CD6}" type="slidenum">
              <a:rPr lang="nb-NO"/>
              <a:pPr>
                <a:defRPr/>
              </a:pPr>
              <a:t>3</a:t>
            </a:fld>
            <a:endParaRPr lang="nb-NO"/>
          </a:p>
        </p:txBody>
      </p:sp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FB32B-D95D-47A5-A2D4-472419FAA621}" type="slidenum">
              <a:rPr lang="nb-NO"/>
              <a:pPr>
                <a:defRPr/>
              </a:pPr>
              <a:t>4</a:t>
            </a:fld>
            <a:endParaRPr lang="nb-NO"/>
          </a:p>
        </p:txBody>
      </p:sp>
      <p:pic>
        <p:nvPicPr>
          <p:cNvPr id="199683" name="Picture 2" descr="File:Pl control val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432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182839" y="6309320"/>
            <a:ext cx="27654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>
                <a:latin typeface="+mn-lt"/>
                <a:cs typeface="+mn-cs"/>
              </a:rPr>
              <a:t>[</a:t>
            </a:r>
            <a:r>
              <a:rPr lang="en-US" sz="1050">
                <a:latin typeface="+mn-lt"/>
                <a:cs typeface="+mn-cs"/>
                <a:hlinkClick r:id="rId3"/>
              </a:rPr>
              <a:t>http://en.wikipedia.org/wiki/Control_valves</a:t>
            </a:r>
            <a:r>
              <a:rPr lang="nb-NO" sz="1050">
                <a:latin typeface="+mn-lt"/>
                <a:cs typeface="+mn-cs"/>
              </a:rPr>
              <a:t>]</a:t>
            </a:r>
            <a:endParaRPr lang="en-US" sz="1050">
              <a:latin typeface="+mn-lt"/>
              <a:cs typeface="+mn-cs"/>
            </a:endParaRPr>
          </a:p>
        </p:txBody>
      </p:sp>
      <p:sp>
        <p:nvSpPr>
          <p:cNvPr id="199685" name="TekstSylinder 7"/>
          <p:cNvSpPr txBox="1">
            <a:spLocks noChangeArrowheads="1"/>
          </p:cNvSpPr>
          <p:nvPr/>
        </p:nvSpPr>
        <p:spPr bwMode="auto">
          <a:xfrm>
            <a:off x="323850" y="3813175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>
                <a:solidFill>
                  <a:srgbClr val="008000"/>
                </a:solidFill>
              </a:rPr>
              <a:t>Pneumatisk</a:t>
            </a:r>
          </a:p>
          <a:p>
            <a:r>
              <a:rPr lang="nb-NO" altLang="nb-NO" sz="2400" b="1">
                <a:solidFill>
                  <a:srgbClr val="008000"/>
                </a:solidFill>
              </a:rPr>
              <a:t>(luftstyrt)</a:t>
            </a:r>
          </a:p>
          <a:p>
            <a:r>
              <a:rPr lang="nb-NO" altLang="nb-NO" sz="2400" b="1">
                <a:solidFill>
                  <a:srgbClr val="008000"/>
                </a:solidFill>
              </a:rPr>
              <a:t>reguleringsventil:</a:t>
            </a:r>
          </a:p>
        </p:txBody>
      </p:sp>
      <p:sp>
        <p:nvSpPr>
          <p:cNvPr id="199686" name="TekstSylinder 8"/>
          <p:cNvSpPr txBox="1">
            <a:spLocks noChangeArrowheads="1"/>
          </p:cNvSpPr>
          <p:nvPr/>
        </p:nvSpPr>
        <p:spPr bwMode="auto">
          <a:xfrm>
            <a:off x="323850" y="812800"/>
            <a:ext cx="2016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>
                <a:solidFill>
                  <a:srgbClr val="C00000"/>
                </a:solidFill>
              </a:rPr>
              <a:t>Ventiler styrer væske- og gassflow til eller fra prosessene.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915816" y="6491312"/>
            <a:ext cx="4032448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394799" y="-27384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b-NO" sz="3600" b="1">
                <a:solidFill>
                  <a:srgbClr val="008000"/>
                </a:solidFill>
              </a:rPr>
              <a:t>Reguleringsventil</a:t>
            </a:r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33161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0930-4F85-49FE-9E92-1DFEF28C3175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200707" name="TekstSylinder 7"/>
          <p:cNvSpPr txBox="1">
            <a:spLocks noChangeArrowheads="1"/>
          </p:cNvSpPr>
          <p:nvPr/>
        </p:nvSpPr>
        <p:spPr bwMode="auto">
          <a:xfrm>
            <a:off x="900113" y="158750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>
                <a:solidFill>
                  <a:srgbClr val="245794"/>
                </a:solidFill>
              </a:rPr>
              <a:t>Prinsippskisse av pneumatisk (luftstyrt) reguleringsventil:</a:t>
            </a:r>
          </a:p>
        </p:txBody>
      </p:sp>
      <p:pic>
        <p:nvPicPr>
          <p:cNvPr id="200710" name="Picture 2" descr="C:\techteach.no\publications\reguleringsteknikk\utv\visio\sensorer_aktuatorer\regventil_pfeiffer_samso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25488"/>
            <a:ext cx="69119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473BE-0BC8-4E98-8B9B-6A2AECD6A921}" type="slidenum">
              <a:rPr lang="nb-NO"/>
              <a:pPr>
                <a:defRPr/>
              </a:pPr>
              <a:t>6</a:t>
            </a:fld>
            <a:endParaRPr lang="nb-NO"/>
          </a:p>
        </p:txBody>
      </p:sp>
      <p:sp>
        <p:nvSpPr>
          <p:cNvPr id="201732" name="TekstSylinder 8"/>
          <p:cNvSpPr txBox="1">
            <a:spLocks noChangeArrowheads="1"/>
          </p:cNvSpPr>
          <p:nvPr/>
        </p:nvSpPr>
        <p:spPr bwMode="auto">
          <a:xfrm>
            <a:off x="755650" y="3068638"/>
            <a:ext cx="7777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C00000"/>
                </a:solidFill>
              </a:rPr>
              <a:t> Q er flow.</a:t>
            </a:r>
          </a:p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1D8D17"/>
                </a:solidFill>
              </a:rPr>
              <a:t> Kv (evt. Cv) er kapasitetsindeksen = flow ved 100% åpning, 1 bar trykkfall og 15,5 grader C = 60 grader F.</a:t>
            </a:r>
          </a:p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C00000"/>
                </a:solidFill>
              </a:rPr>
              <a:t> z er normalisert ventilåpning (mellom 0 og 1)</a:t>
            </a:r>
          </a:p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1D8D17"/>
                </a:solidFill>
              </a:rPr>
              <a:t> Kv som funksjon av z kalles ventilkarakteristikken.</a:t>
            </a:r>
          </a:p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C00000"/>
                </a:solidFill>
              </a:rPr>
              <a:t> delta p er trykkfallet over ventilen.</a:t>
            </a:r>
          </a:p>
          <a:p>
            <a:pPr>
              <a:buFont typeface="Arial" charset="0"/>
              <a:buChar char="•"/>
            </a:pPr>
            <a:r>
              <a:rPr lang="nb-NO" altLang="nb-NO" sz="2400" b="1">
                <a:solidFill>
                  <a:srgbClr val="1D8D17"/>
                </a:solidFill>
              </a:rPr>
              <a:t> G er spesifikk tetthet = fluidets tetthet/vanns tetthet (vann har G = 1, olje har G = 0,85).</a:t>
            </a:r>
            <a:endParaRPr lang="en-US" altLang="nb-NO" sz="2400" b="1">
              <a:solidFill>
                <a:srgbClr val="1D8D17"/>
              </a:solidFill>
            </a:endParaRPr>
          </a:p>
        </p:txBody>
      </p:sp>
      <p:pic>
        <p:nvPicPr>
          <p:cNvPr id="2017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08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692275" y="1196975"/>
            <a:ext cx="5543550" cy="1295400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736" name="Rektangel 11"/>
          <p:cNvSpPr>
            <a:spLocks noChangeArrowheads="1"/>
          </p:cNvSpPr>
          <p:nvPr/>
        </p:nvSpPr>
        <p:spPr bwMode="auto">
          <a:xfrm>
            <a:off x="2916238" y="476250"/>
            <a:ext cx="3014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nb-NO" sz="3200" b="1">
                <a:solidFill>
                  <a:srgbClr val="245794"/>
                </a:solidFill>
              </a:rPr>
              <a:t>Ventillikningen:</a:t>
            </a:r>
          </a:p>
        </p:txBody>
      </p:sp>
      <p:sp>
        <p:nvSpPr>
          <p:cNvPr id="9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A00B8-7475-4D3C-BB3F-9AF372DD2E96}" type="slidenum">
              <a:rPr lang="nb-NO"/>
              <a:pPr>
                <a:defRPr/>
              </a:pPr>
              <a:t>7</a:t>
            </a:fld>
            <a:endParaRPr lang="nb-NO"/>
          </a:p>
        </p:txBody>
      </p:sp>
      <p:pic>
        <p:nvPicPr>
          <p:cNvPr id="202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3293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72816"/>
            <a:ext cx="57943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8" name="Tittel 1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08962" cy="504825"/>
          </a:xfrm>
        </p:spPr>
        <p:txBody>
          <a:bodyPr/>
          <a:lstStyle/>
          <a:p>
            <a:r>
              <a:rPr lang="nb-NO" altLang="nb-NO" sz="2800" b="1" smtClean="0">
                <a:solidFill>
                  <a:srgbClr val="245794"/>
                </a:solidFill>
              </a:rPr>
              <a:t>Ventilens egenkarakteristikk (ikke-installert ventil)</a:t>
            </a:r>
            <a:endParaRPr lang="en-US" altLang="nb-NO" smtClean="0">
              <a:solidFill>
                <a:srgbClr val="245794"/>
              </a:solidFill>
            </a:endParaRPr>
          </a:p>
        </p:txBody>
      </p:sp>
      <p:sp>
        <p:nvSpPr>
          <p:cNvPr id="8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8CD1D-5C40-4A10-BF9A-A6AE75049FA3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203780" name="Tittel 1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08962" cy="504825"/>
          </a:xfrm>
        </p:spPr>
        <p:txBody>
          <a:bodyPr/>
          <a:lstStyle/>
          <a:p>
            <a:r>
              <a:rPr lang="nb-NO" altLang="nb-NO" sz="3200" b="1" smtClean="0">
                <a:solidFill>
                  <a:srgbClr val="245794"/>
                </a:solidFill>
              </a:rPr>
              <a:t>Installert ventil</a:t>
            </a:r>
            <a:endParaRPr lang="en-US" altLang="nb-NO" sz="4800" smtClean="0">
              <a:solidFill>
                <a:srgbClr val="245794"/>
              </a:solidFill>
            </a:endParaRPr>
          </a:p>
        </p:txBody>
      </p:sp>
      <p:pic>
        <p:nvPicPr>
          <p:cNvPr id="203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138238"/>
            <a:ext cx="5229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9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922F6-F764-45A4-9E33-A343D9708622}" type="slidenum">
              <a:rPr lang="nb-NO"/>
              <a:pPr>
                <a:defRPr/>
              </a:pPr>
              <a:t>9</a:t>
            </a:fld>
            <a:endParaRPr lang="nb-NO"/>
          </a:p>
        </p:txBody>
      </p:sp>
      <p:sp>
        <p:nvSpPr>
          <p:cNvPr id="204804" name="Tittel 1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353425" cy="504825"/>
          </a:xfrm>
        </p:spPr>
        <p:txBody>
          <a:bodyPr/>
          <a:lstStyle/>
          <a:p>
            <a:r>
              <a:rPr lang="nb-NO" altLang="nb-NO" sz="2800" b="1" smtClean="0">
                <a:solidFill>
                  <a:srgbClr val="245794"/>
                </a:solidFill>
              </a:rPr>
              <a:t>Installert ventilkar. ved stort prosesstrykkfall (</a:t>
            </a:r>
            <a:r>
              <a:rPr lang="nb-NO" altLang="nb-NO" sz="2800" b="1" i="1" smtClean="0">
                <a:solidFill>
                  <a:srgbClr val="245794"/>
                </a:solidFill>
              </a:rPr>
              <a:t>p</a:t>
            </a:r>
            <a:r>
              <a:rPr lang="nb-NO" altLang="nb-NO" sz="1800" b="1" i="1" smtClean="0">
                <a:solidFill>
                  <a:srgbClr val="245794"/>
                </a:solidFill>
              </a:rPr>
              <a:t>p</a:t>
            </a:r>
            <a:r>
              <a:rPr lang="nb-NO" altLang="nb-NO" sz="2800" b="1" smtClean="0">
                <a:solidFill>
                  <a:srgbClr val="245794"/>
                </a:solidFill>
              </a:rPr>
              <a:t>):</a:t>
            </a:r>
            <a:endParaRPr lang="en-US" altLang="nb-NO" smtClean="0">
              <a:solidFill>
                <a:srgbClr val="245794"/>
              </a:solidFill>
            </a:endParaRPr>
          </a:p>
        </p:txBody>
      </p:sp>
      <p:pic>
        <p:nvPicPr>
          <p:cNvPr id="204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836613"/>
            <a:ext cx="6519862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6" name="TekstSylinder 8"/>
          <p:cNvSpPr txBox="1">
            <a:spLocks noChangeArrowheads="1"/>
          </p:cNvSpPr>
          <p:nvPr/>
        </p:nvSpPr>
        <p:spPr bwMode="auto">
          <a:xfrm>
            <a:off x="74613" y="3214688"/>
            <a:ext cx="1760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/>
              <a:t>Normalisert flow</a:t>
            </a:r>
          </a:p>
          <a:p>
            <a:r>
              <a:rPr lang="nb-NO" altLang="nb-NO"/>
              <a:t>(flow/max flow)</a:t>
            </a:r>
            <a:endParaRPr lang="en-US" altLang="nb-NO"/>
          </a:p>
        </p:txBody>
      </p:sp>
      <p:sp>
        <p:nvSpPr>
          <p:cNvPr id="10" name="Tittel 11"/>
          <p:cNvSpPr txBox="1">
            <a:spLocks/>
          </p:cNvSpPr>
          <p:nvPr/>
        </p:nvSpPr>
        <p:spPr>
          <a:xfrm>
            <a:off x="468313" y="6237288"/>
            <a:ext cx="8280400" cy="5048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2400" b="1">
                <a:solidFill>
                  <a:srgbClr val="B00000"/>
                </a:solidFill>
                <a:latin typeface="+mj-lt"/>
                <a:ea typeface="+mj-ea"/>
                <a:cs typeface="+mj-cs"/>
              </a:rPr>
              <a:t>Best å bruke lineær ventil eller likeprosentlig (ulineær ventil)?</a:t>
            </a:r>
            <a:endParaRPr lang="en-US" sz="4000">
              <a:solidFill>
                <a:srgbClr val="B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2699792" y="6520259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5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538</Words>
  <Application>Microsoft Office PowerPoint</Application>
  <PresentationFormat>Skjermfremvisning (4:3)</PresentationFormat>
  <Paragraphs>92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Office-tema</vt:lpstr>
      <vt:lpstr>Aktuatorer</vt:lpstr>
      <vt:lpstr>Aktuator i reguleringssystemet :</vt:lpstr>
      <vt:lpstr>Aktuatorer (pådragsorganer)</vt:lpstr>
      <vt:lpstr>PowerPoint-presentasjon</vt:lpstr>
      <vt:lpstr>PowerPoint-presentasjon</vt:lpstr>
      <vt:lpstr>PowerPoint-presentasjon</vt:lpstr>
      <vt:lpstr>Ventilens egenkarakteristikk (ikke-installert ventil)</vt:lpstr>
      <vt:lpstr>Installert ventil</vt:lpstr>
      <vt:lpstr>Installert ventilkar. ved stort prosesstrykkfall (pp):</vt:lpstr>
      <vt:lpstr>Simulator: Temperaturregulering av varmeveksler</vt:lpstr>
      <vt:lpstr>Pumpe</vt:lpstr>
      <vt:lpstr>Sentrifugalpumpe:</vt:lpstr>
      <vt:lpstr>Fortrengningspumper gir veldefinert strøm.  Eksempel: Peristaltisk pumpe (doseringspumpe): </vt:lpstr>
      <vt:lpstr>AC-motor (vekselstrømsmotor)</vt:lpstr>
      <vt:lpstr>AC-motorer styres av frekvensomformere (se neste ark)</vt:lpstr>
      <vt:lpstr>PowerPoint-presentasjon</vt:lpstr>
      <vt:lpstr>Varmeelement</vt:lpstr>
      <vt:lpstr>Pulsbreddemodulering (pådragsprinsipp):</vt:lpstr>
      <vt:lpstr>Temperaturregulering: Styring av varmeelement vha. pulsbreddemodulering</vt:lpstr>
      <vt:lpstr>Simulator av PID-reguleringssystem med PWM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276</cp:revision>
  <dcterms:created xsi:type="dcterms:W3CDTF">2012-01-09T00:54:32Z</dcterms:created>
  <dcterms:modified xsi:type="dcterms:W3CDTF">2017-08-21T09:49:59Z</dcterms:modified>
</cp:coreProperties>
</file>