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ADC6-DD65-44E1-93A6-2123216C5907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9379-A1A4-401D-ABF0-AA5873EB5A46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5F85-8DFD-4973-A0A0-D3BCFD29C981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55E1-4C72-441F-A85C-347D8EF7C421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8AACB-D693-4ABC-B9D4-2500D7497F7F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B7A6-E072-47AB-8B2F-5D2B4CC6ECBF}" type="datetime1">
              <a:rPr lang="en-US" smtClean="0"/>
              <a:t>9/23/2013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39A52-B194-4169-A633-2BDC43209243}" type="datetime1">
              <a:rPr lang="en-US" smtClean="0"/>
              <a:t>9/23/2013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5288-0297-4392-A01E-CB9530E30924}" type="datetime1">
              <a:rPr lang="en-US" smtClean="0"/>
              <a:t>9/23/2013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33A2E-4E2D-44FE-ABA5-BEB6147F96F0}" type="datetime1">
              <a:rPr lang="en-US" smtClean="0"/>
              <a:t>9/23/2013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5243-9632-4638-847C-05CB9985BFD3}" type="datetime1">
              <a:rPr lang="en-US" smtClean="0"/>
              <a:t>9/23/2013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C0E12-11FE-4890-951F-5B5916F5F70E}" type="datetime1">
              <a:rPr lang="en-US" smtClean="0"/>
              <a:t>9/23/2013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5C4639-52A7-4429-87DF-4ED68B08DA28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Automatiseringsteknikk. 2013. HiT/F.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it.no/tf/fag/ee4007/2013/simulators/timedelay.ex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it.no/tf/fag/ee4007/2013/simulators/time_constant.ex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it.no/tf/fag/ee4007/2013/simulators/heated_tank.ex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it.no/tf/fag/ee4007/2013/simulators/integrator.ex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it.no/tf/fag/ee4007/2013/simulators/liquid_tank/liquid_tank.ex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781597"/>
            <a:ext cx="8713787" cy="2087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Prosessdynamikk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517232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pic>
        <p:nvPicPr>
          <p:cNvPr id="2053" name="Picture 3" descr="C:\techteach.no\logo\hitlogo_ly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EK3112 Automatiseringsteknikk for elkraft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2013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kstSylinder 12"/>
          <p:cNvSpPr txBox="1">
            <a:spLocks noChangeArrowheads="1"/>
          </p:cNvSpPr>
          <p:nvPr/>
        </p:nvSpPr>
        <p:spPr bwMode="auto">
          <a:xfrm>
            <a:off x="395288" y="2630488"/>
            <a:ext cx="81438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>
                <a:solidFill>
                  <a:srgbClr val="B00000"/>
                </a:solidFill>
              </a:rPr>
              <a:t>Simulator:</a:t>
            </a:r>
          </a:p>
          <a:p>
            <a:pPr marL="0" lvl="1" algn="ctr"/>
            <a:endParaRPr lang="nb-NO" b="1">
              <a:solidFill>
                <a:srgbClr val="245794"/>
              </a:solidFill>
            </a:endParaRPr>
          </a:p>
          <a:p>
            <a:pPr algn="ctr"/>
            <a:r>
              <a:rPr lang="nb-NO" sz="2400" b="1">
                <a:hlinkClick r:id="rId2"/>
              </a:rPr>
              <a:t>Time-delay</a:t>
            </a:r>
            <a:endParaRPr lang="nb-NO" sz="2400" b="1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E3D58-F098-4B91-9F3B-CFC2E6736F9B}" type="slidenum">
              <a:rPr lang="nb-NO"/>
              <a:pPr>
                <a:defRPr/>
              </a:pPr>
              <a:t>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7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2304E-0167-43CF-BBAA-EECD005DCEDC}" type="slidenum">
              <a:rPr lang="nb-NO"/>
              <a:pPr>
                <a:defRPr/>
              </a:pPr>
              <a:t>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  <p:pic>
        <p:nvPicPr>
          <p:cNvPr id="94213" name="Picture 2" descr="C:\techteach.no\publications\reguleringsteknikk\utv\visio\tidsforsinkels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916113"/>
            <a:ext cx="816292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tel 11"/>
          <p:cNvSpPr txBox="1">
            <a:spLocks/>
          </p:cNvSpPr>
          <p:nvPr/>
        </p:nvSpPr>
        <p:spPr>
          <a:xfrm>
            <a:off x="395288" y="476250"/>
            <a:ext cx="8208962" cy="12827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rgbClr val="B00000"/>
                </a:solidFill>
              </a:rPr>
              <a:t>Er</a:t>
            </a:r>
            <a:r>
              <a:rPr lang="en-US" sz="3200" b="1" dirty="0" smtClean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det</a:t>
            </a:r>
            <a:r>
              <a:rPr lang="en-US" sz="3200" b="1" dirty="0" smtClean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tidsforsinkelse</a:t>
            </a:r>
            <a:r>
              <a:rPr lang="en-US" sz="3200" b="1" dirty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mellom</a:t>
            </a:r>
            <a:r>
              <a:rPr lang="en-US" sz="3200" b="1" dirty="0" smtClean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FT2</a:t>
            </a:r>
            <a:r>
              <a:rPr lang="en-US" sz="3200" b="1" dirty="0" smtClean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og</a:t>
            </a:r>
            <a:r>
              <a:rPr lang="en-US" sz="3200" b="1" dirty="0" smtClean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FT1</a:t>
            </a:r>
            <a:r>
              <a:rPr lang="en-US" sz="3200" b="1" dirty="0" smtClean="0">
                <a:solidFill>
                  <a:srgbClr val="B00000"/>
                </a:solidFill>
              </a:rPr>
              <a:t>?</a:t>
            </a:r>
            <a:br>
              <a:rPr lang="en-US" sz="3200" b="1" dirty="0" smtClean="0">
                <a:solidFill>
                  <a:srgbClr val="B00000"/>
                </a:solidFill>
              </a:rPr>
            </a:br>
            <a:r>
              <a:rPr lang="en-US" sz="3200" b="1" dirty="0" err="1" smtClean="0">
                <a:solidFill>
                  <a:srgbClr val="245794"/>
                </a:solidFill>
              </a:rPr>
              <a:t>Mellom</a:t>
            </a:r>
            <a:r>
              <a:rPr lang="en-US" sz="3200" b="1" dirty="0" smtClean="0">
                <a:solidFill>
                  <a:srgbClr val="245794"/>
                </a:solidFill>
              </a:rPr>
              <a:t> </a:t>
            </a:r>
            <a:r>
              <a:rPr lang="en-US" sz="3200" b="1" dirty="0" err="1" smtClean="0">
                <a:solidFill>
                  <a:srgbClr val="245794"/>
                </a:solidFill>
              </a:rPr>
              <a:t>TT2</a:t>
            </a:r>
            <a:r>
              <a:rPr lang="en-US" sz="3200" b="1" dirty="0" smtClean="0">
                <a:solidFill>
                  <a:srgbClr val="245794"/>
                </a:solidFill>
              </a:rPr>
              <a:t> </a:t>
            </a:r>
            <a:r>
              <a:rPr lang="en-US" sz="3200" b="1" dirty="0" err="1" smtClean="0">
                <a:solidFill>
                  <a:srgbClr val="245794"/>
                </a:solidFill>
              </a:rPr>
              <a:t>og</a:t>
            </a:r>
            <a:r>
              <a:rPr lang="en-US" sz="3200" b="1" dirty="0" smtClean="0">
                <a:solidFill>
                  <a:srgbClr val="245794"/>
                </a:solidFill>
              </a:rPr>
              <a:t> </a:t>
            </a:r>
            <a:r>
              <a:rPr lang="en-US" sz="3200" b="1" dirty="0" err="1" smtClean="0">
                <a:solidFill>
                  <a:srgbClr val="245794"/>
                </a:solidFill>
              </a:rPr>
              <a:t>TT1</a:t>
            </a:r>
            <a:r>
              <a:rPr lang="en-US" sz="3200" b="1" dirty="0" smtClean="0">
                <a:solidFill>
                  <a:srgbClr val="245794"/>
                </a:solidFill>
              </a:rPr>
              <a:t>?</a:t>
            </a:r>
            <a:endParaRPr lang="en-US" sz="3200" dirty="0">
              <a:solidFill>
                <a:srgbClr val="2457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07375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B00000"/>
                </a:solidFill>
              </a:rPr>
              <a:t>System med </a:t>
            </a:r>
            <a:r>
              <a:rPr lang="en-US" sz="3200" b="1" dirty="0" err="1" smtClean="0">
                <a:solidFill>
                  <a:srgbClr val="B00000"/>
                </a:solidFill>
              </a:rPr>
              <a:t>sammensatt</a:t>
            </a:r>
            <a:r>
              <a:rPr lang="en-US" sz="3200" b="1" dirty="0" smtClean="0">
                <a:solidFill>
                  <a:srgbClr val="B00000"/>
                </a:solidFill>
              </a:rPr>
              <a:t> </a:t>
            </a:r>
            <a:r>
              <a:rPr lang="en-US" sz="3200" b="1" dirty="0" err="1" smtClean="0">
                <a:solidFill>
                  <a:srgbClr val="B00000"/>
                </a:solidFill>
              </a:rPr>
              <a:t>dynamikk</a:t>
            </a:r>
            <a:r>
              <a:rPr lang="en-US" sz="3200" b="1" dirty="0" smtClean="0">
                <a:solidFill>
                  <a:srgbClr val="B00000"/>
                </a:solidFill>
              </a:rPr>
              <a:t>:</a:t>
            </a:r>
            <a:br>
              <a:rPr lang="en-US" sz="3200" b="1" dirty="0" smtClean="0">
                <a:solidFill>
                  <a:srgbClr val="B00000"/>
                </a:solidFill>
              </a:rPr>
            </a:br>
            <a:r>
              <a:rPr lang="en-US" sz="3200" b="1" dirty="0" err="1" smtClean="0">
                <a:solidFill>
                  <a:srgbClr val="245794"/>
                </a:solidFill>
              </a:rPr>
              <a:t>Tidskonstant</a:t>
            </a:r>
            <a:r>
              <a:rPr lang="en-US" sz="3200" b="1" dirty="0" smtClean="0">
                <a:solidFill>
                  <a:srgbClr val="245794"/>
                </a:solidFill>
              </a:rPr>
              <a:t> (</a:t>
            </a:r>
            <a:r>
              <a:rPr lang="en-US" sz="3200" b="1" dirty="0" err="1" smtClean="0">
                <a:solidFill>
                  <a:srgbClr val="245794"/>
                </a:solidFill>
              </a:rPr>
              <a:t>og</a:t>
            </a:r>
            <a:r>
              <a:rPr lang="en-US" sz="3200" b="1" dirty="0" smtClean="0">
                <a:solidFill>
                  <a:srgbClr val="245794"/>
                </a:solidFill>
              </a:rPr>
              <a:t> </a:t>
            </a:r>
            <a:r>
              <a:rPr lang="en-US" sz="3200" b="1" dirty="0" err="1" smtClean="0">
                <a:solidFill>
                  <a:srgbClr val="245794"/>
                </a:solidFill>
              </a:rPr>
              <a:t>forsterkning</a:t>
            </a:r>
            <a:r>
              <a:rPr lang="en-US" sz="3200" b="1" dirty="0" smtClean="0">
                <a:solidFill>
                  <a:srgbClr val="245794"/>
                </a:solidFill>
              </a:rPr>
              <a:t>) med </a:t>
            </a:r>
            <a:r>
              <a:rPr lang="en-US" sz="3200" b="1" dirty="0" err="1" smtClean="0">
                <a:solidFill>
                  <a:srgbClr val="245794"/>
                </a:solidFill>
              </a:rPr>
              <a:t>tidsforsinkelse</a:t>
            </a:r>
            <a:endParaRPr lang="en-US" sz="3200" dirty="0">
              <a:solidFill>
                <a:srgbClr val="245794"/>
              </a:solidFill>
            </a:endParaRP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C85A6-96FC-40EC-A50B-41F71C676C85}" type="slidenum">
              <a:rPr lang="nb-NO"/>
              <a:pPr>
                <a:defRPr/>
              </a:pPr>
              <a:t>12</a:t>
            </a:fld>
            <a:endParaRPr lang="nb-NO"/>
          </a:p>
        </p:txBody>
      </p:sp>
      <p:pic>
        <p:nvPicPr>
          <p:cNvPr id="95236" name="Picture 2" descr="C:\techteach.no\publications\komp_dynamics_and_control\visio\skoge_timeconstant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74691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lipse 9"/>
          <p:cNvSpPr/>
          <p:nvPr/>
        </p:nvSpPr>
        <p:spPr>
          <a:xfrm>
            <a:off x="7956550" y="3068638"/>
            <a:ext cx="287338" cy="2889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6156325" y="4724400"/>
            <a:ext cx="287338" cy="2889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5580063" y="4724400"/>
            <a:ext cx="287337" cy="28892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8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tel 11"/>
          <p:cNvSpPr>
            <a:spLocks noGrp="1"/>
          </p:cNvSpPr>
          <p:nvPr>
            <p:ph type="title"/>
          </p:nvPr>
        </p:nvSpPr>
        <p:spPr>
          <a:xfrm>
            <a:off x="71438" y="908050"/>
            <a:ext cx="9037637" cy="779463"/>
          </a:xfrm>
        </p:spPr>
        <p:txBody>
          <a:bodyPr/>
          <a:lstStyle/>
          <a:p>
            <a:r>
              <a:rPr lang="en-US" b="1" smtClean="0">
                <a:solidFill>
                  <a:srgbClr val="009900"/>
                </a:solidFill>
              </a:rPr>
              <a:t>Begreper:</a:t>
            </a:r>
            <a:endParaRPr lang="en-US" smtClean="0"/>
          </a:p>
        </p:txBody>
      </p:sp>
      <p:sp>
        <p:nvSpPr>
          <p:cNvPr id="84995" name="Undertittel 2"/>
          <p:cNvSpPr txBox="1">
            <a:spLocks/>
          </p:cNvSpPr>
          <p:nvPr/>
        </p:nvSpPr>
        <p:spPr bwMode="auto">
          <a:xfrm>
            <a:off x="428625" y="1498600"/>
            <a:ext cx="85010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nb-NO" sz="2000">
              <a:solidFill>
                <a:srgbClr val="001F82"/>
              </a:solidFill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684213" y="3860800"/>
            <a:ext cx="7991475" cy="6477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Hvorfor</a:t>
            </a: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er</a:t>
            </a: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disse</a:t>
            </a: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begrepene</a:t>
            </a: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viktige</a:t>
            </a: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?</a:t>
            </a:r>
            <a:endParaRPr lang="nb-NO" sz="240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4997" name="Undertittel 2"/>
          <p:cNvSpPr txBox="1">
            <a:spLocks/>
          </p:cNvSpPr>
          <p:nvPr/>
        </p:nvSpPr>
        <p:spPr bwMode="auto">
          <a:xfrm>
            <a:off x="677863" y="4652963"/>
            <a:ext cx="83581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nb-NO" sz="2400">
                <a:solidFill>
                  <a:srgbClr val="001F82"/>
                </a:solidFill>
              </a:rPr>
              <a:t> </a:t>
            </a:r>
            <a:r>
              <a:rPr lang="nb-NO" sz="2400" b="1">
                <a:solidFill>
                  <a:srgbClr val="001F82"/>
                </a:solidFill>
              </a:rPr>
              <a:t>Gir forståelse av dynamiske egenskaper for fysiske prosesser</a:t>
            </a:r>
          </a:p>
          <a:p>
            <a:pPr>
              <a:buFont typeface="Arial" charset="0"/>
              <a:buChar char="•"/>
            </a:pPr>
            <a:endParaRPr lang="nb-NO" sz="1100" b="1">
              <a:solidFill>
                <a:srgbClr val="001F82"/>
              </a:solidFill>
            </a:endParaRPr>
          </a:p>
          <a:p>
            <a:pPr>
              <a:buFont typeface="Arial" charset="0"/>
              <a:buChar char="•"/>
            </a:pPr>
            <a:r>
              <a:rPr lang="nb-NO" sz="2400" b="1">
                <a:solidFill>
                  <a:srgbClr val="001F82"/>
                </a:solidFill>
              </a:rPr>
              <a:t> Gir grunnlag for innstilling av regulatorparametre (for eksempel med Skogestads metode)</a:t>
            </a:r>
          </a:p>
        </p:txBody>
      </p:sp>
      <p:sp>
        <p:nvSpPr>
          <p:cNvPr id="84998" name="Undertittel 2"/>
          <p:cNvSpPr txBox="1">
            <a:spLocks/>
          </p:cNvSpPr>
          <p:nvPr/>
        </p:nvSpPr>
        <p:spPr bwMode="auto">
          <a:xfrm>
            <a:off x="755650" y="2060575"/>
            <a:ext cx="662463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B00000"/>
                </a:solidFill>
              </a:rPr>
              <a:t> Forsterkning 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B00000"/>
                </a:solidFill>
              </a:rPr>
              <a:t> Tidskonstant</a:t>
            </a:r>
          </a:p>
          <a:p>
            <a:pPr>
              <a:buFont typeface="Arial" charset="0"/>
              <a:buChar char="•"/>
            </a:pPr>
            <a:r>
              <a:rPr lang="nb-NO" sz="2400" b="1">
                <a:solidFill>
                  <a:srgbClr val="B00000"/>
                </a:solidFill>
              </a:rPr>
              <a:t> Integrator (eller akkumulator)</a:t>
            </a:r>
            <a:endParaRPr lang="en-US" sz="2400" b="1">
              <a:solidFill>
                <a:srgbClr val="B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B00000"/>
                </a:solidFill>
              </a:rPr>
              <a:t> Tidsforsinkelse (eller dødtid eller transporttid)</a:t>
            </a:r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262C3-D41C-4254-95E5-7A731E02C5CE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80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86019" name="Tittel 1"/>
          <p:cNvSpPr txBox="1">
            <a:spLocks/>
          </p:cNvSpPr>
          <p:nvPr/>
        </p:nvSpPr>
        <p:spPr bwMode="auto">
          <a:xfrm>
            <a:off x="117475" y="115888"/>
            <a:ext cx="88471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>
                <a:solidFill>
                  <a:srgbClr val="C00000"/>
                </a:solidFill>
              </a:rPr>
              <a:t>Forsterkning </a:t>
            </a:r>
            <a:r>
              <a:rPr lang="en-US" sz="3200" b="1" i="1">
                <a:solidFill>
                  <a:srgbClr val="C00000"/>
                </a:solidFill>
              </a:rPr>
              <a:t>K</a:t>
            </a:r>
            <a:r>
              <a:rPr lang="en-US" sz="3200" b="1">
                <a:solidFill>
                  <a:srgbClr val="C00000"/>
                </a:solidFill>
              </a:rPr>
              <a:t> og tidskonstant </a:t>
            </a:r>
            <a:r>
              <a:rPr lang="en-US" sz="3200" b="1" i="1">
                <a:solidFill>
                  <a:srgbClr val="C00000"/>
                </a:solidFill>
              </a:rPr>
              <a:t>T</a:t>
            </a:r>
            <a:endParaRPr lang="nb-NO" sz="3200" i="1">
              <a:solidFill>
                <a:srgbClr val="C00000"/>
              </a:solidFill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4029075" y="692150"/>
            <a:ext cx="5006975" cy="11525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Sett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på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et </a:t>
            </a:r>
            <a:r>
              <a:rPr lang="en-US" b="1">
                <a:solidFill>
                  <a:schemeClr val="bg2">
                    <a:lumMod val="25000"/>
                  </a:schemeClr>
                </a:solidFill>
                <a:latin typeface="Arial" charset="0"/>
                <a:cs typeface="+mn-cs"/>
              </a:rPr>
              <a:t>sprang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på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prosessinngangen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. Du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kan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da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lese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av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i="1">
                <a:solidFill>
                  <a:srgbClr val="C00000"/>
                </a:solidFill>
                <a:latin typeface="Arial" charset="0"/>
                <a:cs typeface="+mn-cs"/>
              </a:rPr>
              <a:t>K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og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i="1">
                <a:solidFill>
                  <a:srgbClr val="C00000"/>
                </a:solidFill>
                <a:latin typeface="Arial" charset="0"/>
                <a:cs typeface="+mn-cs"/>
              </a:rPr>
              <a:t>T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fra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err="1">
                <a:solidFill>
                  <a:schemeClr val="bg2">
                    <a:lumMod val="25000"/>
                  </a:schemeClr>
                </a:solidFill>
                <a:latin typeface="Arial" charset="0"/>
                <a:cs typeface="+mn-cs"/>
              </a:rPr>
              <a:t>sprangresponsen</a:t>
            </a:r>
            <a:r>
              <a:rPr lang="en-US" b="1">
                <a:solidFill>
                  <a:schemeClr val="bg2">
                    <a:lumMod val="25000"/>
                  </a:schemeClr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på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prosessutgangen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(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som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antas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å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flate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ut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 </a:t>
            </a:r>
            <a:r>
              <a:rPr lang="en-US" b="1" err="1">
                <a:solidFill>
                  <a:srgbClr val="001F82"/>
                </a:solidFill>
                <a:latin typeface="Arial" charset="0"/>
                <a:cs typeface="+mn-cs"/>
              </a:rPr>
              <a:t>etterhvert</a:t>
            </a:r>
            <a:r>
              <a:rPr lang="en-US" b="1">
                <a:solidFill>
                  <a:srgbClr val="001F82"/>
                </a:solidFill>
                <a:latin typeface="Arial" charset="0"/>
                <a:cs typeface="+mn-cs"/>
              </a:rPr>
              <a:t>). </a:t>
            </a:r>
            <a:endParaRPr lang="nb-NO">
              <a:solidFill>
                <a:srgbClr val="001F82"/>
              </a:solidFill>
              <a:latin typeface="Arial" charset="0"/>
              <a:cs typeface="+mn-cs"/>
            </a:endParaRPr>
          </a:p>
        </p:txBody>
      </p:sp>
      <p:pic>
        <p:nvPicPr>
          <p:cNvPr id="860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989138"/>
            <a:ext cx="2211388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Rett pil 14"/>
          <p:cNvCxnSpPr/>
          <p:nvPr/>
        </p:nvCxnSpPr>
        <p:spPr>
          <a:xfrm flipH="1">
            <a:off x="3132138" y="2205038"/>
            <a:ext cx="82550" cy="427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6023" name="TekstSylinder 20"/>
          <p:cNvSpPr txBox="1">
            <a:spLocks noChangeArrowheads="1"/>
          </p:cNvSpPr>
          <p:nvPr/>
        </p:nvSpPr>
        <p:spPr bwMode="auto">
          <a:xfrm>
            <a:off x="5435600" y="2781300"/>
            <a:ext cx="27003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>
                <a:solidFill>
                  <a:srgbClr val="1D8D17"/>
                </a:solidFill>
                <a:latin typeface="Arial" charset="0"/>
              </a:rPr>
              <a:t>Forsterkningen = K </a:t>
            </a:r>
          </a:p>
          <a:p>
            <a:r>
              <a:rPr lang="en-US" sz="1600" b="1">
                <a:solidFill>
                  <a:srgbClr val="1D8D17"/>
                </a:solidFill>
                <a:latin typeface="Arial" charset="0"/>
              </a:rPr>
              <a:t>= delta y / delta u</a:t>
            </a:r>
          </a:p>
          <a:p>
            <a:r>
              <a:rPr lang="nb-NO" sz="1600" b="1">
                <a:solidFill>
                  <a:srgbClr val="1D8D17"/>
                </a:solidFill>
                <a:latin typeface="Arial" charset="0"/>
              </a:rPr>
              <a:t>= (y2-y1)/(u2-u1)</a:t>
            </a:r>
            <a:endParaRPr lang="nb-NO" sz="1600">
              <a:solidFill>
                <a:srgbClr val="1D8D17"/>
              </a:solidFill>
              <a:latin typeface="Arial" charset="0"/>
            </a:endParaRPr>
          </a:p>
        </p:txBody>
      </p:sp>
      <p:sp>
        <p:nvSpPr>
          <p:cNvPr id="86024" name="Rektangel 23"/>
          <p:cNvSpPr>
            <a:spLocks noChangeArrowheads="1"/>
          </p:cNvSpPr>
          <p:nvPr/>
        </p:nvSpPr>
        <p:spPr bwMode="auto">
          <a:xfrm>
            <a:off x="6215063" y="6357938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i="1"/>
              <a:t>t</a:t>
            </a:r>
            <a:endParaRPr lang="nb-NO" sz="1400"/>
          </a:p>
        </p:txBody>
      </p:sp>
      <p:cxnSp>
        <p:nvCxnSpPr>
          <p:cNvPr id="26" name="Rett pil 25"/>
          <p:cNvCxnSpPr/>
          <p:nvPr/>
        </p:nvCxnSpPr>
        <p:spPr>
          <a:xfrm>
            <a:off x="5715000" y="6643688"/>
            <a:ext cx="642938" cy="158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2484438" y="1844675"/>
            <a:ext cx="19542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+mn-cs"/>
              </a:rPr>
              <a:t>Sprangrespons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+mn-cs"/>
              </a:rPr>
              <a:t>:</a:t>
            </a:r>
          </a:p>
        </p:txBody>
      </p:sp>
      <p:sp>
        <p:nvSpPr>
          <p:cNvPr id="27" name="Rektangel 26"/>
          <p:cNvSpPr/>
          <p:nvPr/>
        </p:nvSpPr>
        <p:spPr>
          <a:xfrm>
            <a:off x="131763" y="1912938"/>
            <a:ext cx="19796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+mn-cs"/>
              </a:rPr>
              <a:t>Inngangssprang</a:t>
            </a:r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+mn-cs"/>
            </a:endParaRPr>
          </a:p>
        </p:txBody>
      </p:sp>
      <p:cxnSp>
        <p:nvCxnSpPr>
          <p:cNvPr id="28" name="Rett pil 27"/>
          <p:cNvCxnSpPr/>
          <p:nvPr/>
        </p:nvCxnSpPr>
        <p:spPr>
          <a:xfrm>
            <a:off x="836613" y="2349500"/>
            <a:ext cx="782637" cy="3311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60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765175"/>
            <a:ext cx="22510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Rett pil 31"/>
          <p:cNvCxnSpPr/>
          <p:nvPr/>
        </p:nvCxnSpPr>
        <p:spPr>
          <a:xfrm rot="16200000" flipV="1">
            <a:off x="2699544" y="1413669"/>
            <a:ext cx="5762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 rot="5400000" flipH="1" flipV="1">
            <a:off x="755650" y="1341438"/>
            <a:ext cx="7207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6033" name="Picture 2" descr="C:\techteach.no\publications\reguleringsteknikk\utv\visio\tidskonstdef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724150"/>
            <a:ext cx="35274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34" name="TekstSylinder 30"/>
          <p:cNvSpPr txBox="1">
            <a:spLocks noChangeArrowheads="1"/>
          </p:cNvSpPr>
          <p:nvPr/>
        </p:nvSpPr>
        <p:spPr bwMode="auto">
          <a:xfrm>
            <a:off x="5400675" y="4076700"/>
            <a:ext cx="27003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>
                <a:solidFill>
                  <a:srgbClr val="1D8D17"/>
                </a:solidFill>
                <a:latin typeface="Arial" charset="0"/>
              </a:rPr>
              <a:t>Tidskonstant en T er</a:t>
            </a:r>
          </a:p>
          <a:p>
            <a:r>
              <a:rPr lang="en-US" sz="1600" b="1">
                <a:solidFill>
                  <a:srgbClr val="1D8D17"/>
                </a:solidFill>
                <a:latin typeface="Arial" charset="0"/>
              </a:rPr>
              <a:t>63%-stigetiden</a:t>
            </a:r>
            <a:endParaRPr lang="nb-NO" sz="1600">
              <a:solidFill>
                <a:srgbClr val="1D8D17"/>
              </a:solidFill>
              <a:latin typeface="Arial" charset="0"/>
            </a:endParaRPr>
          </a:p>
        </p:txBody>
      </p:sp>
      <p:cxnSp>
        <p:nvCxnSpPr>
          <p:cNvPr id="33" name="Rett pil 32"/>
          <p:cNvCxnSpPr/>
          <p:nvPr/>
        </p:nvCxnSpPr>
        <p:spPr>
          <a:xfrm>
            <a:off x="4367213" y="2060575"/>
            <a:ext cx="781050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887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611188" y="1490663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Simulator:</a:t>
            </a:r>
            <a:endParaRPr lang="nb-NO" sz="3200" i="1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87044" name="Rektangel 14"/>
          <p:cNvSpPr>
            <a:spLocks noChangeArrowheads="1"/>
          </p:cNvSpPr>
          <p:nvPr/>
        </p:nvSpPr>
        <p:spPr bwMode="auto">
          <a:xfrm>
            <a:off x="3415012" y="2708275"/>
            <a:ext cx="2282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hlinkClick r:id="rId2"/>
              </a:rPr>
              <a:t>Time-constant</a:t>
            </a:r>
            <a:endParaRPr lang="nb-NO" sz="2400" b="1"/>
          </a:p>
        </p:txBody>
      </p:sp>
    </p:spTree>
    <p:extLst>
      <p:ext uri="{BB962C8B-B14F-4D97-AF65-F5344CB8AC3E}">
        <p14:creationId xmlns:p14="http://schemas.microsoft.com/office/powerpoint/2010/main" val="1837976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611188" y="1490663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err="1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Eksempel</a:t>
            </a:r>
            <a:r>
              <a:rPr lang="en-US" sz="3200" b="1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: </a:t>
            </a:r>
            <a:r>
              <a:rPr lang="en-US" sz="3200" b="1" err="1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Vanntank</a:t>
            </a:r>
            <a:r>
              <a:rPr lang="en-US" sz="3200" b="1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 med </a:t>
            </a:r>
            <a:r>
              <a:rPr lang="en-US" sz="3200" b="1" err="1">
                <a:solidFill>
                  <a:srgbClr val="C00000"/>
                </a:solidFill>
                <a:latin typeface="+mn-lt"/>
                <a:ea typeface="+mj-ea"/>
                <a:cs typeface="Arial" pitchFamily="34" charset="0"/>
              </a:rPr>
              <a:t>oppvarming</a:t>
            </a:r>
            <a:endParaRPr lang="nb-NO" sz="3200" i="1">
              <a:solidFill>
                <a:srgbClr val="C00000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646363" y="2701925"/>
            <a:ext cx="3581400" cy="1138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dirty="0">
                <a:solidFill>
                  <a:srgbClr val="228E27"/>
                </a:solidFill>
                <a:latin typeface="Arial" charset="0"/>
                <a:cs typeface="+mn-cs"/>
              </a:rPr>
              <a:t>Simulator:</a:t>
            </a:r>
            <a:r>
              <a:rPr lang="nb-NO" sz="2000" b="1" dirty="0">
                <a:solidFill>
                  <a:srgbClr val="001F82"/>
                </a:solidFill>
                <a:latin typeface="Arial" charset="0"/>
                <a:cs typeface="+mn-cs"/>
              </a:rPr>
              <a:t/>
            </a:r>
            <a:br>
              <a:rPr lang="nb-NO" sz="2000" b="1" dirty="0">
                <a:solidFill>
                  <a:srgbClr val="001F82"/>
                </a:solidFill>
                <a:latin typeface="Arial" charset="0"/>
                <a:cs typeface="+mn-cs"/>
              </a:rPr>
            </a:br>
            <a:endParaRPr lang="en-US" sz="2000" b="1" dirty="0">
              <a:solidFill>
                <a:srgbClr val="001F82"/>
              </a:solidFill>
              <a:latin typeface="Arial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+mn-cs"/>
                <a:hlinkClick r:id="rId2"/>
              </a:rPr>
              <a:t>Heated tank</a:t>
            </a:r>
            <a:endParaRPr lang="nb-NO" sz="2000" dirty="0">
              <a:solidFill>
                <a:srgbClr val="001F82"/>
              </a:solidFill>
              <a:latin typeface="Arial" charset="0"/>
              <a:cs typeface="+mn-cs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79388" y="4365625"/>
            <a:ext cx="8640762" cy="1876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rgbClr val="245794"/>
                </a:solidFill>
                <a:latin typeface="+mn-lt"/>
                <a:cs typeface="+mn-cs"/>
              </a:rPr>
              <a:t>Det kan vises at tidskonstanten for en prosess av typen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rgbClr val="245794"/>
                </a:solidFill>
                <a:latin typeface="+mn-lt"/>
                <a:cs typeface="+mn-cs"/>
              </a:rPr>
              <a:t>"tank med gjennomstrømning (med null varmeovergang gjennom veggene)" 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b="1" dirty="0">
              <a:solidFill>
                <a:srgbClr val="245794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T </a:t>
            </a:r>
            <a:r>
              <a:rPr lang="nb-NO" sz="2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[s]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= volum </a:t>
            </a:r>
            <a:r>
              <a:rPr lang="nb-NO" sz="2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[</a:t>
            </a:r>
            <a:r>
              <a:rPr lang="nb-NO" sz="24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m^</a:t>
            </a:r>
            <a:r>
              <a:rPr lang="nb-NO" sz="16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3</a:t>
            </a:r>
            <a:r>
              <a:rPr lang="nb-NO" sz="2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]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/</a:t>
            </a:r>
            <a:r>
              <a:rPr lang="nb-NO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flow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nb-NO" sz="2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[</a:t>
            </a:r>
            <a:r>
              <a:rPr lang="nb-NO" sz="24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m^</a:t>
            </a:r>
            <a:r>
              <a:rPr lang="nb-NO" sz="16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3</a:t>
            </a:r>
            <a:r>
              <a:rPr lang="nb-NO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/</a:t>
            </a:r>
            <a:r>
              <a:rPr lang="nb-NO" sz="2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s]</a:t>
            </a:r>
            <a:r>
              <a:rPr lang="nb-NO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= V/F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b="1" dirty="0">
              <a:solidFill>
                <a:srgbClr val="245794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rgbClr val="245794"/>
                </a:solidFill>
                <a:latin typeface="+mn-lt"/>
                <a:cs typeface="+mn-cs"/>
              </a:rPr>
              <a:t>som forøvrig er lik tankens oppholdstid (eng.: </a:t>
            </a:r>
            <a:r>
              <a:rPr lang="nb-NO" sz="2000" b="1" dirty="0" err="1">
                <a:solidFill>
                  <a:srgbClr val="245794"/>
                </a:solidFill>
                <a:latin typeface="+mn-lt"/>
                <a:cs typeface="+mn-cs"/>
              </a:rPr>
              <a:t>hydraulic</a:t>
            </a:r>
            <a:r>
              <a:rPr lang="nb-NO" sz="2000" b="1" dirty="0">
                <a:solidFill>
                  <a:srgbClr val="245794"/>
                </a:solidFill>
                <a:latin typeface="+mn-lt"/>
                <a:cs typeface="+mn-cs"/>
              </a:rPr>
              <a:t> </a:t>
            </a:r>
            <a:r>
              <a:rPr lang="nb-NO" sz="2000" b="1" dirty="0" err="1">
                <a:solidFill>
                  <a:srgbClr val="245794"/>
                </a:solidFill>
                <a:latin typeface="+mn-lt"/>
                <a:cs typeface="+mn-cs"/>
              </a:rPr>
              <a:t>retention</a:t>
            </a:r>
            <a:r>
              <a:rPr lang="nb-NO" sz="2000" b="1" dirty="0">
                <a:solidFill>
                  <a:srgbClr val="245794"/>
                </a:solidFill>
                <a:latin typeface="+mn-lt"/>
                <a:cs typeface="+mn-cs"/>
              </a:rPr>
              <a:t> time).</a:t>
            </a:r>
            <a:endParaRPr lang="en-US" sz="2000" b="1" dirty="0">
              <a:solidFill>
                <a:srgbClr val="245794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5794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898775"/>
            <a:ext cx="5214938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nb-NO" sz="2000">
              <a:solidFill>
                <a:srgbClr val="001F82"/>
              </a:solidFill>
            </a:endParaRPr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657225" y="476250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Integrator (</a:t>
            </a:r>
            <a:r>
              <a:rPr lang="en-US" sz="3200" b="1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eller</a:t>
            </a:r>
            <a:r>
              <a:rPr lang="en-US" sz="32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akkumulator</a:t>
            </a:r>
            <a:r>
              <a:rPr lang="en-US" sz="32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)</a:t>
            </a:r>
            <a:endParaRPr lang="nb-NO" sz="3200" i="1">
              <a:solidFill>
                <a:srgbClr val="B0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Rett pil 14"/>
          <p:cNvCxnSpPr/>
          <p:nvPr/>
        </p:nvCxnSpPr>
        <p:spPr>
          <a:xfrm rot="16200000" flipH="1">
            <a:off x="1837532" y="3358356"/>
            <a:ext cx="1238250" cy="198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9094" name="TekstSylinder 20"/>
          <p:cNvSpPr txBox="1">
            <a:spLocks noChangeArrowheads="1"/>
          </p:cNvSpPr>
          <p:nvPr/>
        </p:nvSpPr>
        <p:spPr bwMode="auto">
          <a:xfrm>
            <a:off x="2000250" y="2195513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>
                <a:solidFill>
                  <a:srgbClr val="AD5207"/>
                </a:solidFill>
              </a:rPr>
              <a:t>Inngang (sprang)</a:t>
            </a:r>
            <a:endParaRPr lang="nb-NO" sz="1600" i="1">
              <a:solidFill>
                <a:srgbClr val="AD5207"/>
              </a:solidFill>
            </a:endParaRPr>
          </a:p>
        </p:txBody>
      </p:sp>
      <p:cxnSp>
        <p:nvCxnSpPr>
          <p:cNvPr id="17" name="Rett pil 16"/>
          <p:cNvCxnSpPr/>
          <p:nvPr/>
        </p:nvCxnSpPr>
        <p:spPr>
          <a:xfrm rot="5400000">
            <a:off x="2913857" y="3201193"/>
            <a:ext cx="806450" cy="80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9096" name="TekstSylinder 18"/>
          <p:cNvSpPr txBox="1">
            <a:spLocks noChangeArrowheads="1"/>
          </p:cNvSpPr>
          <p:nvPr/>
        </p:nvSpPr>
        <p:spPr bwMode="auto">
          <a:xfrm>
            <a:off x="2928938" y="2214563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>
                <a:solidFill>
                  <a:srgbClr val="AD5207"/>
                </a:solidFill>
              </a:rPr>
              <a:t>Utgang</a:t>
            </a:r>
          </a:p>
          <a:p>
            <a:r>
              <a:rPr lang="en-US" sz="1600" b="1">
                <a:solidFill>
                  <a:srgbClr val="AD5207"/>
                </a:solidFill>
              </a:rPr>
              <a:t>(rampe)</a:t>
            </a:r>
            <a:endParaRPr lang="nb-NO" sz="1600" i="1">
              <a:solidFill>
                <a:srgbClr val="AD5207"/>
              </a:solidFill>
            </a:endParaRPr>
          </a:p>
        </p:txBody>
      </p:sp>
      <p:pic>
        <p:nvPicPr>
          <p:cNvPr id="890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1417638"/>
            <a:ext cx="22510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Rett pil 17"/>
          <p:cNvCxnSpPr/>
          <p:nvPr/>
        </p:nvCxnSpPr>
        <p:spPr>
          <a:xfrm rot="5400000" flipH="1" flipV="1">
            <a:off x="3167857" y="2024856"/>
            <a:ext cx="4318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Rett pil 21"/>
          <p:cNvCxnSpPr/>
          <p:nvPr/>
        </p:nvCxnSpPr>
        <p:spPr>
          <a:xfrm rot="16200000" flipV="1">
            <a:off x="1916906" y="1926432"/>
            <a:ext cx="360363" cy="19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564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kstSylinder 12"/>
          <p:cNvSpPr txBox="1">
            <a:spLocks noChangeArrowheads="1"/>
          </p:cNvSpPr>
          <p:nvPr/>
        </p:nvSpPr>
        <p:spPr bwMode="auto">
          <a:xfrm>
            <a:off x="395288" y="2630488"/>
            <a:ext cx="81438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>
                <a:solidFill>
                  <a:srgbClr val="B00000"/>
                </a:solidFill>
              </a:rPr>
              <a:t>Simulator:</a:t>
            </a:r>
          </a:p>
          <a:p>
            <a:pPr marL="0" lvl="1" algn="ctr"/>
            <a:endParaRPr lang="nb-NO" b="1">
              <a:solidFill>
                <a:srgbClr val="245794"/>
              </a:solidFill>
            </a:endParaRPr>
          </a:p>
          <a:p>
            <a:pPr algn="ctr"/>
            <a:r>
              <a:rPr lang="nb-NO" sz="2400" b="1">
                <a:hlinkClick r:id="rId2"/>
              </a:rPr>
              <a:t>Integrator</a:t>
            </a:r>
            <a:endParaRPr lang="nb-NO" sz="2400" b="1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41CD2-160D-41C6-A02E-D0297001748B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0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kstSylinder 12"/>
          <p:cNvSpPr txBox="1">
            <a:spLocks noChangeArrowheads="1"/>
          </p:cNvSpPr>
          <p:nvPr/>
        </p:nvSpPr>
        <p:spPr bwMode="auto">
          <a:xfrm>
            <a:off x="395288" y="2133600"/>
            <a:ext cx="81438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dirty="0">
                <a:solidFill>
                  <a:srgbClr val="C00000"/>
                </a:solidFill>
              </a:rPr>
              <a:t>Eksempel: Vanntank med inn- og utløp, som kan være både tidskonstantprosess og integratorprosess:</a:t>
            </a:r>
          </a:p>
          <a:p>
            <a:pPr algn="ctr"/>
            <a:r>
              <a:rPr lang="nb-NO" sz="2400" b="1" dirty="0">
                <a:solidFill>
                  <a:srgbClr val="228E27"/>
                </a:solidFill>
                <a:latin typeface="Arial" charset="0"/>
              </a:rPr>
              <a:t/>
            </a:r>
            <a:br>
              <a:rPr lang="nb-NO" sz="2400" b="1" dirty="0">
                <a:solidFill>
                  <a:srgbClr val="228E27"/>
                </a:solidFill>
                <a:latin typeface="Arial" charset="0"/>
              </a:rPr>
            </a:br>
            <a:r>
              <a:rPr lang="nb-NO" sz="2400" b="1" dirty="0">
                <a:solidFill>
                  <a:srgbClr val="228E27"/>
                </a:solidFill>
                <a:latin typeface="Arial" charset="0"/>
              </a:rPr>
              <a:t>Simulator:</a:t>
            </a:r>
            <a:r>
              <a:rPr lang="nb-NO" sz="2400" b="1" dirty="0">
                <a:solidFill>
                  <a:srgbClr val="001F82"/>
                </a:solidFill>
                <a:latin typeface="Arial" charset="0"/>
              </a:rPr>
              <a:t/>
            </a:r>
            <a:br>
              <a:rPr lang="nb-NO" sz="2400" b="1" dirty="0">
                <a:solidFill>
                  <a:srgbClr val="001F82"/>
                </a:solidFill>
                <a:latin typeface="Arial" charset="0"/>
              </a:rPr>
            </a:br>
            <a:endParaRPr lang="nb-NO" sz="2400" b="1" dirty="0"/>
          </a:p>
          <a:p>
            <a:pPr algn="ctr"/>
            <a:r>
              <a:rPr lang="nb-NO" sz="2400" b="1" dirty="0">
                <a:hlinkClick r:id="rId2"/>
              </a:rPr>
              <a:t>Liquid tank</a:t>
            </a:r>
            <a:endParaRPr lang="nb-NO" sz="24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239A6-2F26-43C0-981F-9E14C815A10F}" type="slidenum">
              <a:rPr lang="nb-NO"/>
              <a:pPr>
                <a:defRPr/>
              </a:pPr>
              <a:t>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95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tel 1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07375" cy="1282700"/>
          </a:xfrm>
        </p:spPr>
        <p:txBody>
          <a:bodyPr/>
          <a:lstStyle/>
          <a:p>
            <a:r>
              <a:rPr lang="en-US" b="1" smtClean="0">
                <a:solidFill>
                  <a:srgbClr val="B00000"/>
                </a:solidFill>
              </a:rPr>
              <a:t>Tidsforsinkelse</a:t>
            </a:r>
            <a:endParaRPr lang="en-US" smtClean="0">
              <a:solidFill>
                <a:srgbClr val="B00000"/>
              </a:solidFill>
            </a:endParaRP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997F0-0D8A-4976-AB49-0E394C563E92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92164" name="Tittel 1"/>
          <p:cNvSpPr txBox="1">
            <a:spLocks/>
          </p:cNvSpPr>
          <p:nvPr/>
        </p:nvSpPr>
        <p:spPr bwMode="auto">
          <a:xfrm>
            <a:off x="687388" y="2349500"/>
            <a:ext cx="77724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>
                <a:solidFill>
                  <a:srgbClr val="1D8D17"/>
                </a:solidFill>
              </a:rPr>
              <a:t>Eksempel: Transportbånd</a:t>
            </a:r>
            <a:endParaRPr lang="nb-NO" sz="3200" i="1">
              <a:solidFill>
                <a:srgbClr val="1D8D17"/>
              </a:solidFill>
            </a:endParaRPr>
          </a:p>
        </p:txBody>
      </p:sp>
      <p:pic>
        <p:nvPicPr>
          <p:cNvPr id="921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149725"/>
            <a:ext cx="5767388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Tittel 1"/>
          <p:cNvSpPr txBox="1">
            <a:spLocks/>
          </p:cNvSpPr>
          <p:nvPr/>
        </p:nvSpPr>
        <p:spPr bwMode="auto">
          <a:xfrm>
            <a:off x="687388" y="3141663"/>
            <a:ext cx="77724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245794"/>
                </a:solidFill>
              </a:rPr>
              <a:t>Utgangen (flow) er lik inngangen (flow), men tidsforsinket lik transporttiden:</a:t>
            </a:r>
            <a:endParaRPr lang="nb-NO" sz="2400" i="1">
              <a:solidFill>
                <a:srgbClr val="245794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Automatiseringsteknikk. 2013. HiT/F. Haugen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07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301</Words>
  <Application>Microsoft Office PowerPoint</Application>
  <PresentationFormat>Skjermfremvisning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Prosessdynamikk</vt:lpstr>
      <vt:lpstr>Begreper: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Tidsforsinkelse</vt:lpstr>
      <vt:lpstr>PowerPoint-presentasjon</vt:lpstr>
      <vt:lpstr>PowerPoint-presentasjon</vt:lpstr>
      <vt:lpstr>System med sammensatt dynamikk: Tidskonstant (og forsterkning) med tidsforsinkelse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finnh</cp:lastModifiedBy>
  <cp:revision>74</cp:revision>
  <dcterms:created xsi:type="dcterms:W3CDTF">2012-01-09T00:54:32Z</dcterms:created>
  <dcterms:modified xsi:type="dcterms:W3CDTF">2013-09-23T10:08:24Z</dcterms:modified>
</cp:coreProperties>
</file>