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3"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57" r:id="rId24"/>
    <p:sldId id="302" r:id="rId25"/>
    <p:sldId id="303" r:id="rId26"/>
    <p:sldId id="304" r:id="rId27"/>
    <p:sldId id="358" r:id="rId28"/>
    <p:sldId id="306" r:id="rId29"/>
    <p:sldId id="307" r:id="rId30"/>
    <p:sldId id="308" r:id="rId31"/>
    <p:sldId id="309" r:id="rId32"/>
    <p:sldId id="310" r:id="rId33"/>
    <p:sldId id="311" r:id="rId34"/>
    <p:sldId id="312" r:id="rId35"/>
    <p:sldId id="313" r:id="rId36"/>
    <p:sldId id="31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40000"/>
    <a:srgbClr val="00A8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76B9B95-9BFC-494B-AE13-67C36319BC5E}" type="datetimeFigureOut">
              <a:rPr lang="en-US"/>
              <a:pPr>
                <a:defRPr/>
              </a:pPr>
              <a:t>8/21/2017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F3BE694-FA34-4387-8548-BB1A0796006F}" type="slidenum">
              <a:rPr lang="en-US"/>
              <a:pPr>
                <a:defRPr/>
              </a:pPr>
              <a:t>‹#›</a:t>
            </a:fld>
            <a:endParaRPr lang="en-US"/>
          </a:p>
        </p:txBody>
      </p:sp>
    </p:spTree>
    <p:extLst>
      <p:ext uri="{BB962C8B-B14F-4D97-AF65-F5344CB8AC3E}">
        <p14:creationId xmlns:p14="http://schemas.microsoft.com/office/powerpoint/2010/main" val="2996571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noFill/>
          <a:ln>
            <a:solidFill>
              <a:srgbClr val="000000"/>
            </a:solidFill>
            <a:miter lim="800000"/>
            <a:headEnd/>
            <a:tailEnd/>
          </a:ln>
        </p:spPr>
      </p:sp>
      <p:sp>
        <p:nvSpPr>
          <p:cNvPr id="717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C8E0F-A7B6-4CEB-943F-773029FCE0D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51963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FF3BE694-FA34-4387-8548-BB1A0796006F}" type="slidenum">
              <a:rPr lang="en-US" smtClean="0"/>
              <a:pPr>
                <a:defRPr/>
              </a:pPr>
              <a:t>25</a:t>
            </a:fld>
            <a:endParaRPr lang="en-US"/>
          </a:p>
        </p:txBody>
      </p:sp>
    </p:spTree>
    <p:extLst>
      <p:ext uri="{BB962C8B-B14F-4D97-AF65-F5344CB8AC3E}">
        <p14:creationId xmlns:p14="http://schemas.microsoft.com/office/powerpoint/2010/main" val="377607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lvl1pPr>
              <a:defRPr/>
            </a:lvl1pPr>
          </a:lstStyle>
          <a:p>
            <a:pPr>
              <a:defRPr/>
            </a:pPr>
            <a:fld id="{F87C00C8-C34F-4ED6-A84A-C3D9BB2EC083}"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1DA425E1-2507-4C67-B57F-13B3150B53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32CC6BEC-3727-4241-A848-E8BADED94B84}"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213A4D7F-A9C4-4665-8E04-BABFC2570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6F0B565C-CD1B-4628-A727-3A3EA73BD070}"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E20A0DA0-A03F-4870-B79F-DE81264956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FB61EFE6-022A-4657-AA50-C864E022A9E0}"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33B8F2D8-34B6-4A09-B8E6-5C8B16019B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4B0062A8-1522-454F-8942-33E1864ADC14}"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313D533F-FC8F-4551-810E-7F62773BFD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3"/>
          <p:cNvSpPr>
            <a:spLocks noGrp="1"/>
          </p:cNvSpPr>
          <p:nvPr>
            <p:ph type="dt" sz="half" idx="10"/>
          </p:nvPr>
        </p:nvSpPr>
        <p:spPr/>
        <p:txBody>
          <a:bodyPr/>
          <a:lstStyle>
            <a:lvl1pPr>
              <a:defRPr/>
            </a:lvl1pPr>
          </a:lstStyle>
          <a:p>
            <a:pPr>
              <a:defRPr/>
            </a:pPr>
            <a:fld id="{9AB35575-FB2D-485E-B7AC-9007D9C89752}"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E44C6451-259A-43F8-B471-D2AB6E22E3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3"/>
          <p:cNvSpPr>
            <a:spLocks noGrp="1"/>
          </p:cNvSpPr>
          <p:nvPr>
            <p:ph type="dt" sz="half" idx="10"/>
          </p:nvPr>
        </p:nvSpPr>
        <p:spPr/>
        <p:txBody>
          <a:bodyPr/>
          <a:lstStyle>
            <a:lvl1pPr>
              <a:defRPr/>
            </a:lvl1pPr>
          </a:lstStyle>
          <a:p>
            <a:pPr>
              <a:defRPr/>
            </a:pPr>
            <a:fld id="{8EB82BAD-5ADE-45A8-A238-560EE3F6500E}" type="datetime1">
              <a:rPr lang="en-US" smtClean="0"/>
              <a:t>8/21/2017</a:t>
            </a:fld>
            <a:endParaRPr lang="en-US"/>
          </a:p>
        </p:txBody>
      </p:sp>
      <p:sp>
        <p:nvSpPr>
          <p:cNvPr id="8"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9" name="Plassholder for lysbildenummer 5"/>
          <p:cNvSpPr>
            <a:spLocks noGrp="1"/>
          </p:cNvSpPr>
          <p:nvPr>
            <p:ph type="sldNum" sz="quarter" idx="12"/>
          </p:nvPr>
        </p:nvSpPr>
        <p:spPr/>
        <p:txBody>
          <a:bodyPr/>
          <a:lstStyle>
            <a:lvl1pPr>
              <a:defRPr/>
            </a:lvl1pPr>
          </a:lstStyle>
          <a:p>
            <a:pPr>
              <a:defRPr/>
            </a:pPr>
            <a:fld id="{718D630B-9A63-4DAE-82DE-422711C352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3"/>
          <p:cNvSpPr>
            <a:spLocks noGrp="1"/>
          </p:cNvSpPr>
          <p:nvPr>
            <p:ph type="dt" sz="half" idx="10"/>
          </p:nvPr>
        </p:nvSpPr>
        <p:spPr/>
        <p:txBody>
          <a:bodyPr/>
          <a:lstStyle>
            <a:lvl1pPr>
              <a:defRPr/>
            </a:lvl1pPr>
          </a:lstStyle>
          <a:p>
            <a:pPr>
              <a:defRPr/>
            </a:pPr>
            <a:fld id="{783F1E07-A27F-4309-934E-E6AFBBF1EB67}" type="datetime1">
              <a:rPr lang="en-US" smtClean="0"/>
              <a:t>8/21/2017</a:t>
            </a:fld>
            <a:endParaRPr lang="en-US"/>
          </a:p>
        </p:txBody>
      </p:sp>
      <p:sp>
        <p:nvSpPr>
          <p:cNvPr id="4"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5" name="Plassholder for lysbildenummer 5"/>
          <p:cNvSpPr>
            <a:spLocks noGrp="1"/>
          </p:cNvSpPr>
          <p:nvPr>
            <p:ph type="sldNum" sz="quarter" idx="12"/>
          </p:nvPr>
        </p:nvSpPr>
        <p:spPr/>
        <p:txBody>
          <a:bodyPr/>
          <a:lstStyle>
            <a:lvl1pPr>
              <a:defRPr/>
            </a:lvl1pPr>
          </a:lstStyle>
          <a:p>
            <a:pPr>
              <a:defRPr/>
            </a:pPr>
            <a:fld id="{AA8E00AE-400D-4D31-A260-EBFB68D22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E01EEC7C-7AF3-458A-B1A4-58CD658833C4}" type="datetime1">
              <a:rPr lang="en-US" smtClean="0"/>
              <a:t>8/21/2017</a:t>
            </a:fld>
            <a:endParaRPr lang="en-US"/>
          </a:p>
        </p:txBody>
      </p:sp>
      <p:sp>
        <p:nvSpPr>
          <p:cNvPr id="3"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4" name="Plassholder for lysbildenummer 5"/>
          <p:cNvSpPr>
            <a:spLocks noGrp="1"/>
          </p:cNvSpPr>
          <p:nvPr>
            <p:ph type="sldNum" sz="quarter" idx="12"/>
          </p:nvPr>
        </p:nvSpPr>
        <p:spPr/>
        <p:txBody>
          <a:bodyPr/>
          <a:lstStyle>
            <a:lvl1pPr>
              <a:defRPr/>
            </a:lvl1pPr>
          </a:lstStyle>
          <a:p>
            <a:pPr>
              <a:defRPr/>
            </a:pPr>
            <a:fld id="{470E4F46-D74C-4808-B7D9-DC8254F342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32E7D7AC-66B4-4034-AF35-766FC61C4829}"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A630604C-A36E-4F5C-BA04-1A5CB4E22E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7D7002A-35B3-4AAF-A3E4-8EFBD09D01C1}"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7BC56868-A984-4E6D-8FCA-2ABD8BB96E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smtClean="0"/>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FBD671-C21D-432C-8BBF-B82589B3342E}" type="datetime1">
              <a:rPr lang="en-US" smtClean="0"/>
              <a:t>8/21/2017</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Aut.tek. 2017. HSN/F. Haugen</a:t>
            </a:r>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2A90D2-99EB-4BF4-86B2-58C130F070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XIIViaNITIw"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automatisering.org/default.asp?menu=6&amp;id=688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Resistance_thermomete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2637581"/>
            <a:ext cx="8713787" cy="2087563"/>
          </a:xfrm>
        </p:spPr>
        <p:txBody>
          <a:bodyPr rtlCol="0">
            <a:normAutofit/>
          </a:bodyPr>
          <a:lstStyle/>
          <a:p>
            <a:pPr eaLnBrk="1" fontAlgn="auto" hangingPunct="1">
              <a:spcAft>
                <a:spcPts val="0"/>
              </a:spcAft>
              <a:defRPr/>
            </a:pPr>
            <a:r>
              <a:rPr lang="nb-NO" sz="6600" b="1" smtClean="0">
                <a:solidFill>
                  <a:srgbClr val="C00000"/>
                </a:solidFill>
              </a:rPr>
              <a:t>Sensorer</a:t>
            </a:r>
            <a:endParaRPr lang="nb-NO" sz="6000" smtClean="0">
              <a:solidFill>
                <a:schemeClr val="accent6">
                  <a:lumMod val="50000"/>
                </a:schemeClr>
              </a:solidFill>
            </a:endParaRPr>
          </a:p>
        </p:txBody>
      </p:sp>
      <p:sp>
        <p:nvSpPr>
          <p:cNvPr id="2051" name="Undertittel 2"/>
          <p:cNvSpPr>
            <a:spLocks noGrp="1"/>
          </p:cNvSpPr>
          <p:nvPr>
            <p:ph type="subTitle" idx="1"/>
          </p:nvPr>
        </p:nvSpPr>
        <p:spPr>
          <a:xfrm>
            <a:off x="1331913" y="5742707"/>
            <a:ext cx="6400800" cy="782637"/>
          </a:xfrm>
        </p:spPr>
        <p:txBody>
          <a:bodyPr/>
          <a:lstStyle/>
          <a:p>
            <a:pPr eaLnBrk="1" hangingPunct="1"/>
            <a:r>
              <a:rPr lang="nb-NO" sz="2000" b="1" smtClean="0">
                <a:solidFill>
                  <a:schemeClr val="tx2"/>
                </a:solidFill>
              </a:rPr>
              <a:t>Av Finn Aakre Haugen</a:t>
            </a:r>
          </a:p>
          <a:p>
            <a:pPr eaLnBrk="1" hangingPunct="1"/>
            <a:r>
              <a:rPr lang="nb-NO" sz="1400" b="1" smtClean="0">
                <a:solidFill>
                  <a:schemeClr val="tx2"/>
                </a:solidFill>
              </a:rPr>
              <a:t>(</a:t>
            </a:r>
            <a:r>
              <a:rPr lang="nb-NO" sz="1400" b="1" smtClean="0">
                <a:solidFill>
                  <a:schemeClr val="tx2"/>
                </a:solidFill>
              </a:rPr>
              <a:t>finn.haugen@usn.no</a:t>
            </a:r>
            <a:r>
              <a:rPr lang="nb-NO" sz="1400" b="1" smtClean="0">
                <a:solidFill>
                  <a:schemeClr val="tx2"/>
                </a:solidFill>
              </a:rPr>
              <a:t>)</a:t>
            </a:r>
          </a:p>
        </p:txBody>
      </p:sp>
      <p:sp>
        <p:nvSpPr>
          <p:cNvPr id="2" name="Plassholder for bunntekst 1"/>
          <p:cNvSpPr>
            <a:spLocks noGrp="1"/>
          </p:cNvSpPr>
          <p:nvPr>
            <p:ph type="ftr" sz="quarter" idx="11"/>
          </p:nvPr>
        </p:nvSpPr>
        <p:spPr/>
        <p:txBody>
          <a:bodyPr/>
          <a:lstStyle/>
          <a:p>
            <a:pPr>
              <a:defRPr/>
            </a:pPr>
            <a:r>
              <a:rPr lang="en-US" smtClean="0"/>
              <a:t>Aut.tek. 2017. HSN/F. Haugen</a:t>
            </a:r>
            <a:endParaRPr lang="en-US"/>
          </a:p>
        </p:txBody>
      </p:sp>
      <p:sp>
        <p:nvSpPr>
          <p:cNvPr id="3" name="Plassholder for lysbildenummer 2"/>
          <p:cNvSpPr>
            <a:spLocks noGrp="1"/>
          </p:cNvSpPr>
          <p:nvPr>
            <p:ph type="sldNum" sz="quarter" idx="12"/>
          </p:nvPr>
        </p:nvSpPr>
        <p:spPr/>
        <p:txBody>
          <a:bodyPr/>
          <a:lstStyle/>
          <a:p>
            <a:pPr>
              <a:defRPr/>
            </a:pPr>
            <a:fld id="{1DA425E1-2507-4C67-B57F-13B3150B531B}" type="slidenum">
              <a:rPr lang="en-US" smtClean="0"/>
              <a:pPr>
                <a:defRPr/>
              </a:pPr>
              <a:t>1</a:t>
            </a:fld>
            <a:endParaRPr lang="en-US"/>
          </a:p>
        </p:txBody>
      </p:sp>
      <p:sp>
        <p:nvSpPr>
          <p:cNvPr id="8" name="Undertittel 2"/>
          <p:cNvSpPr txBox="1">
            <a:spLocks/>
          </p:cNvSpPr>
          <p:nvPr/>
        </p:nvSpPr>
        <p:spPr bwMode="auto">
          <a:xfrm>
            <a:off x="539552" y="982737"/>
            <a:ext cx="7920879" cy="1223342"/>
          </a:xfrm>
          <a:prstGeom prst="rect">
            <a:avLst/>
          </a:prstGeom>
          <a:noFill/>
          <a:ln w="9525">
            <a:noFill/>
            <a:miter lim="800000"/>
            <a:headEnd/>
            <a:tailEnd/>
          </a:ln>
        </p:spPr>
        <p:txBody>
          <a:bodyPr/>
          <a:lstStyle/>
          <a:p>
            <a:pPr algn="ctr">
              <a:spcBef>
                <a:spcPct val="20000"/>
              </a:spcBef>
              <a:buFont typeface="Arial" charset="0"/>
              <a:buNone/>
            </a:pPr>
            <a:r>
              <a:rPr lang="nb-NO" sz="2000" b="1" smtClean="0">
                <a:solidFill>
                  <a:srgbClr val="008000"/>
                </a:solidFill>
                <a:latin typeface="Calibri" pitchFamily="34" charset="0"/>
              </a:rPr>
              <a:t>IA3112 Automatiseringsteknikk og</a:t>
            </a:r>
            <a:r>
              <a:rPr lang="nb-NO" sz="2000" b="1">
                <a:solidFill>
                  <a:srgbClr val="008000"/>
                </a:solidFill>
                <a:latin typeface="Calibri" pitchFamily="34" charset="0"/>
              </a:rPr>
              <a:t/>
            </a:r>
            <a:br>
              <a:rPr lang="nb-NO" sz="2000" b="1">
                <a:solidFill>
                  <a:srgbClr val="008000"/>
                </a:solidFill>
                <a:latin typeface="Calibri" pitchFamily="34" charset="0"/>
              </a:rPr>
            </a:br>
            <a:r>
              <a:rPr lang="nb-NO" sz="2000" b="1" smtClean="0">
                <a:solidFill>
                  <a:srgbClr val="008000"/>
                </a:solidFill>
                <a:latin typeface="Calibri" pitchFamily="34" charset="0"/>
              </a:rPr>
              <a:t>EK3114 Automatisering og vannkraftregulering</a:t>
            </a:r>
          </a:p>
          <a:p>
            <a:pPr algn="ctr">
              <a:spcBef>
                <a:spcPct val="20000"/>
              </a:spcBef>
              <a:buFont typeface="Arial" charset="0"/>
              <a:buNone/>
            </a:pPr>
            <a:r>
              <a:rPr lang="nb-NO" sz="2000" b="1" smtClean="0">
                <a:solidFill>
                  <a:schemeClr val="accent4">
                    <a:lumMod val="50000"/>
                  </a:schemeClr>
                </a:solidFill>
                <a:latin typeface="Calibri" pitchFamily="34" charset="0"/>
              </a:rPr>
              <a:t>Høstsemesteret </a:t>
            </a:r>
            <a:r>
              <a:rPr lang="nb-NO" sz="2000" b="1" smtClean="0">
                <a:solidFill>
                  <a:schemeClr val="accent4">
                    <a:lumMod val="50000"/>
                  </a:schemeClr>
                </a:solidFill>
                <a:latin typeface="Calibri" pitchFamily="34" charset="0"/>
              </a:rPr>
              <a:t>2017</a:t>
            </a:r>
            <a:endParaRPr lang="nb-NO" sz="2800" b="1">
              <a:solidFill>
                <a:schemeClr val="accent4">
                  <a:lumMod val="50000"/>
                </a:schemeClr>
              </a:solidFill>
              <a:latin typeface="Calibri" pitchFamily="34" charset="0"/>
            </a:endParaRPr>
          </a:p>
        </p:txBody>
      </p:sp>
      <p:sp>
        <p:nvSpPr>
          <p:cNvPr id="9" name="Undertittel 2"/>
          <p:cNvSpPr txBox="1">
            <a:spLocks/>
          </p:cNvSpPr>
          <p:nvPr/>
        </p:nvSpPr>
        <p:spPr bwMode="auto">
          <a:xfrm>
            <a:off x="1475656" y="4960928"/>
            <a:ext cx="6048672" cy="412288"/>
          </a:xfrm>
          <a:prstGeom prst="rect">
            <a:avLst/>
          </a:prstGeom>
          <a:solidFill>
            <a:schemeClr val="bg1">
              <a:lumMod val="85000"/>
            </a:schemeClr>
          </a:solidFill>
          <a:ln w="9525">
            <a:noFill/>
            <a:miter lim="800000"/>
            <a:headEnd/>
            <a:tailEnd/>
          </a:ln>
        </p:spPr>
        <p:txBody>
          <a:bodyPr/>
          <a:lstStyle/>
          <a:p>
            <a:pPr algn="ctr">
              <a:spcBef>
                <a:spcPct val="20000"/>
              </a:spcBef>
              <a:buFont typeface="Arial" charset="0"/>
              <a:buNone/>
            </a:pPr>
            <a:r>
              <a:rPr lang="nb-NO" b="1" smtClean="0">
                <a:solidFill>
                  <a:schemeClr val="tx1">
                    <a:lumMod val="65000"/>
                    <a:lumOff val="35000"/>
                  </a:schemeClr>
                </a:solidFill>
                <a:latin typeface="Calibri" pitchFamily="34" charset="0"/>
              </a:rPr>
              <a:t>Lysark med grå bakgrunnsfarge er ikke pensum.</a:t>
            </a:r>
            <a:endParaRPr lang="nb-NO" b="1">
              <a:solidFill>
                <a:schemeClr val="tx1">
                  <a:lumMod val="65000"/>
                  <a:lumOff val="35000"/>
                </a:schemeClr>
              </a:solidFill>
              <a:latin typeface="Calibri" pitchFamily="34" charset="0"/>
            </a:endParaRP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26450"/>
            <a:ext cx="1596781" cy="350768"/>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97200"/>
            <a:ext cx="8208962" cy="647700"/>
          </a:xfrm>
        </p:spPr>
        <p:txBody>
          <a:bodyPr rtlCol="0">
            <a:noAutofit/>
          </a:bodyPr>
          <a:lstStyle/>
          <a:p>
            <a:pPr fontAlgn="auto">
              <a:spcAft>
                <a:spcPts val="0"/>
              </a:spcAft>
              <a:defRPr/>
            </a:pPr>
            <a:r>
              <a:rPr lang="nb-NO" sz="5400" b="1" smtClean="0">
                <a:solidFill>
                  <a:srgbClr val="228E27"/>
                </a:solidFill>
              </a:rPr>
              <a:t> Trykkmåling</a:t>
            </a:r>
            <a:endParaRPr lang="en-US" sz="80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143FAA8E-88B0-41A8-A280-BB787026F6A7}" type="slidenum">
              <a:rPr lang="nb-NO"/>
              <a:pPr>
                <a:defRPr/>
              </a:pPr>
              <a:t>10</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83122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4925" y="476250"/>
            <a:ext cx="8964613" cy="720725"/>
          </a:xfrm>
        </p:spPr>
        <p:txBody>
          <a:bodyPr rtlCol="0">
            <a:noAutofit/>
          </a:bodyPr>
          <a:lstStyle/>
          <a:p>
            <a:pPr fontAlgn="auto">
              <a:spcAft>
                <a:spcPts val="0"/>
              </a:spcAft>
              <a:defRPr/>
            </a:pPr>
            <a:r>
              <a:rPr lang="en-US" sz="4000" b="1" smtClean="0">
                <a:solidFill>
                  <a:schemeClr val="tx2">
                    <a:lumMod val="75000"/>
                  </a:schemeClr>
                </a:solidFill>
              </a:rPr>
              <a:t>Eksempel på trykksensor: dP-sensor</a:t>
            </a:r>
            <a:endParaRPr lang="en-US" sz="3600">
              <a:solidFill>
                <a:schemeClr val="tx2">
                  <a:lumMod val="75000"/>
                </a:schemeClr>
              </a:solidFill>
            </a:endParaRPr>
          </a:p>
        </p:txBody>
      </p:sp>
      <p:pic>
        <p:nvPicPr>
          <p:cNvPr id="173059" name="Picture 2" descr="C:\www-pors.hit.no\tf\fag\ee4007\2012\ppt\sensorer_aktuatorer\pressure_smar_application.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44675"/>
            <a:ext cx="566896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TekstSylinder 5"/>
          <p:cNvSpPr txBox="1">
            <a:spLocks noChangeArrowheads="1"/>
          </p:cNvSpPr>
          <p:nvPr/>
        </p:nvSpPr>
        <p:spPr bwMode="auto">
          <a:xfrm>
            <a:off x="3116263" y="1116013"/>
            <a:ext cx="282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a:t>dP = differential pressure</a:t>
            </a:r>
            <a:endParaRPr lang="en-US" altLang="nb-NO"/>
          </a:p>
        </p:txBody>
      </p:sp>
      <p:sp>
        <p:nvSpPr>
          <p:cNvPr id="173061" name="TekstSylinder 8"/>
          <p:cNvSpPr txBox="1">
            <a:spLocks noChangeArrowheads="1"/>
          </p:cNvSpPr>
          <p:nvPr/>
        </p:nvSpPr>
        <p:spPr bwMode="auto">
          <a:xfrm>
            <a:off x="5737225" y="1984375"/>
            <a:ext cx="34067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a:t>dP-sensorer (også kalt dP-celler) er anvendelige.</a:t>
            </a:r>
          </a:p>
          <a:p>
            <a:r>
              <a:rPr lang="nb-NO" altLang="nb-NO" sz="2400" b="1"/>
              <a:t>De kan brukes til å måle</a:t>
            </a:r>
          </a:p>
          <a:p>
            <a:endParaRPr lang="nb-NO" altLang="nb-NO" sz="2400" b="1"/>
          </a:p>
          <a:p>
            <a:pPr>
              <a:buFont typeface="Arial" charset="0"/>
              <a:buChar char="•"/>
            </a:pPr>
            <a:r>
              <a:rPr lang="nb-NO" altLang="nb-NO" sz="2400" b="1"/>
              <a:t> </a:t>
            </a:r>
            <a:r>
              <a:rPr lang="nb-NO" altLang="nb-NO" sz="2400" b="1">
                <a:solidFill>
                  <a:srgbClr val="008000"/>
                </a:solidFill>
              </a:rPr>
              <a:t>Trykk</a:t>
            </a:r>
          </a:p>
          <a:p>
            <a:pPr>
              <a:buFont typeface="Arial" charset="0"/>
              <a:buChar char="•"/>
            </a:pPr>
            <a:endParaRPr lang="nb-NO" altLang="nb-NO" sz="2400" b="1"/>
          </a:p>
          <a:p>
            <a:pPr>
              <a:buFont typeface="Arial" charset="0"/>
              <a:buChar char="•"/>
            </a:pPr>
            <a:r>
              <a:rPr lang="nb-NO" altLang="nb-NO" sz="2400" b="1"/>
              <a:t> </a:t>
            </a:r>
            <a:r>
              <a:rPr lang="nb-NO" altLang="nb-NO" sz="2400" b="1">
                <a:solidFill>
                  <a:srgbClr val="A40000"/>
                </a:solidFill>
              </a:rPr>
              <a:t>Nivå</a:t>
            </a:r>
          </a:p>
          <a:p>
            <a:pPr>
              <a:buFont typeface="Arial" charset="0"/>
              <a:buChar char="•"/>
            </a:pPr>
            <a:endParaRPr lang="nb-NO" altLang="nb-NO" sz="2400" b="1"/>
          </a:p>
          <a:p>
            <a:pPr>
              <a:buFont typeface="Arial" charset="0"/>
              <a:buChar char="•"/>
            </a:pPr>
            <a:r>
              <a:rPr lang="nb-NO" altLang="nb-NO" sz="2400" b="1"/>
              <a:t> </a:t>
            </a:r>
            <a:r>
              <a:rPr lang="nb-NO" altLang="nb-NO" sz="2400" b="1">
                <a:solidFill>
                  <a:srgbClr val="0070C0"/>
                </a:solidFill>
              </a:rPr>
              <a:t>Strømning (flow)</a:t>
            </a:r>
            <a:endParaRPr lang="en-US" altLang="nb-NO" sz="2400" b="1">
              <a:solidFill>
                <a:srgbClr val="0070C0"/>
              </a:solidFill>
            </a:endParaRPr>
          </a:p>
        </p:txBody>
      </p:sp>
      <p:sp>
        <p:nvSpPr>
          <p:cNvPr id="11" name="Plassholder for lysbildenummer 10"/>
          <p:cNvSpPr>
            <a:spLocks noGrp="1"/>
          </p:cNvSpPr>
          <p:nvPr>
            <p:ph type="sldNum" sz="quarter" idx="12"/>
          </p:nvPr>
        </p:nvSpPr>
        <p:spPr/>
        <p:txBody>
          <a:bodyPr/>
          <a:lstStyle/>
          <a:p>
            <a:pPr>
              <a:defRPr/>
            </a:pPr>
            <a:fld id="{C8DAB2A8-CF0A-4CFC-B813-A3A10463F18B}" type="slidenum">
              <a:rPr lang="nb-NO"/>
              <a:pPr>
                <a:defRPr/>
              </a:pPr>
              <a:t>11</a:t>
            </a:fld>
            <a:endParaRPr lang="nb-NO"/>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92462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techteach.no\publications\reguleringsteknikk\utv\visio\sensorer_aktuatorer\boiler_sensore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616108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1"/>
          <p:cNvSpPr>
            <a:spLocks noGrp="1"/>
          </p:cNvSpPr>
          <p:nvPr>
            <p:ph type="title"/>
          </p:nvPr>
        </p:nvSpPr>
        <p:spPr>
          <a:xfrm>
            <a:off x="34925" y="44450"/>
            <a:ext cx="8964613" cy="720725"/>
          </a:xfrm>
        </p:spPr>
        <p:txBody>
          <a:bodyPr rtlCol="0">
            <a:noAutofit/>
          </a:bodyPr>
          <a:lstStyle/>
          <a:p>
            <a:pPr fontAlgn="auto">
              <a:spcAft>
                <a:spcPts val="0"/>
              </a:spcAft>
              <a:defRPr/>
            </a:pPr>
            <a:r>
              <a:rPr lang="en-US" sz="4000" b="1" smtClean="0">
                <a:solidFill>
                  <a:schemeClr val="tx2">
                    <a:lumMod val="75000"/>
                  </a:schemeClr>
                </a:solidFill>
              </a:rPr>
              <a:t>dP-sensor forts.</a:t>
            </a:r>
            <a:endParaRPr lang="en-US" sz="3600">
              <a:solidFill>
                <a:schemeClr val="tx2">
                  <a:lumMod val="75000"/>
                </a:schemeClr>
              </a:solidFill>
            </a:endParaRPr>
          </a:p>
        </p:txBody>
      </p:sp>
      <p:sp>
        <p:nvSpPr>
          <p:cNvPr id="174084" name="TekstSylinder 9"/>
          <p:cNvSpPr txBox="1">
            <a:spLocks noChangeArrowheads="1"/>
          </p:cNvSpPr>
          <p:nvPr/>
        </p:nvSpPr>
        <p:spPr bwMode="auto">
          <a:xfrm>
            <a:off x="3492500" y="981075"/>
            <a:ext cx="554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400" b="1">
                <a:solidFill>
                  <a:srgbClr val="008000"/>
                </a:solidFill>
              </a:rPr>
              <a:t>Anvendelse: Instrumentering av koker.</a:t>
            </a:r>
            <a:br>
              <a:rPr lang="nb-NO" altLang="nb-NO" sz="2400" b="1">
                <a:solidFill>
                  <a:srgbClr val="008000"/>
                </a:solidFill>
              </a:rPr>
            </a:br>
            <a:r>
              <a:rPr lang="nb-NO" altLang="nb-NO" sz="2400" b="1">
                <a:solidFill>
                  <a:srgbClr val="0070C0"/>
                </a:solidFill>
              </a:rPr>
              <a:t>dP-sensorer er benyttet til måling av</a:t>
            </a:r>
          </a:p>
          <a:p>
            <a:pPr algn="ctr"/>
            <a:r>
              <a:rPr lang="nb-NO" altLang="nb-NO" sz="2400" b="1">
                <a:solidFill>
                  <a:srgbClr val="0070C0"/>
                </a:solidFill>
              </a:rPr>
              <a:t>3 forskjellige prosessvariable!</a:t>
            </a:r>
            <a:endParaRPr lang="en-US" altLang="nb-NO" sz="2400" b="1">
              <a:solidFill>
                <a:srgbClr val="A40000"/>
              </a:solidFill>
            </a:endParaRPr>
          </a:p>
        </p:txBody>
      </p:sp>
      <p:sp>
        <p:nvSpPr>
          <p:cNvPr id="174085" name="TekstSylinder 11"/>
          <p:cNvSpPr txBox="1">
            <a:spLocks noChangeArrowheads="1"/>
          </p:cNvSpPr>
          <p:nvPr/>
        </p:nvSpPr>
        <p:spPr bwMode="auto">
          <a:xfrm>
            <a:off x="2865438" y="6248400"/>
            <a:ext cx="385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200"/>
              <a:t>[Smar Pressure Transmitter. LD300 Series. Autek AS.]</a:t>
            </a:r>
            <a:endParaRPr lang="en-US" altLang="nb-NO" sz="1200"/>
          </a:p>
        </p:txBody>
      </p:sp>
      <p:sp>
        <p:nvSpPr>
          <p:cNvPr id="11" name="Plassholder for lysbildenummer 10"/>
          <p:cNvSpPr>
            <a:spLocks noGrp="1"/>
          </p:cNvSpPr>
          <p:nvPr>
            <p:ph type="sldNum" sz="quarter" idx="12"/>
          </p:nvPr>
        </p:nvSpPr>
        <p:spPr/>
        <p:txBody>
          <a:bodyPr/>
          <a:lstStyle/>
          <a:p>
            <a:pPr>
              <a:defRPr/>
            </a:pPr>
            <a:fld id="{16839D3D-BDC5-4C8B-ABC2-01879B5F7682}" type="slidenum">
              <a:rPr lang="nb-NO"/>
              <a:pPr>
                <a:defRPr/>
              </a:pPr>
              <a:t>12</a:t>
            </a:fld>
            <a:endParaRPr lang="nb-NO"/>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639564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144463" y="115888"/>
            <a:ext cx="8964612" cy="720725"/>
          </a:xfrm>
        </p:spPr>
        <p:txBody>
          <a:bodyPr rtlCol="0">
            <a:noAutofit/>
          </a:bodyPr>
          <a:lstStyle/>
          <a:p>
            <a:pPr fontAlgn="auto">
              <a:spcAft>
                <a:spcPts val="0"/>
              </a:spcAft>
              <a:defRPr/>
            </a:pPr>
            <a:r>
              <a:rPr lang="en-US" sz="4000" b="1" smtClean="0">
                <a:solidFill>
                  <a:schemeClr val="tx2">
                    <a:lumMod val="75000"/>
                  </a:schemeClr>
                </a:solidFill>
              </a:rPr>
              <a:t>dP-sensor forts.</a:t>
            </a:r>
            <a:endParaRPr lang="en-US" sz="3600">
              <a:solidFill>
                <a:schemeClr val="tx2">
                  <a:lumMod val="75000"/>
                </a:schemeClr>
              </a:solidFill>
            </a:endParaRPr>
          </a:p>
        </p:txBody>
      </p:sp>
      <p:pic>
        <p:nvPicPr>
          <p:cNvPr id="175107" name="Picture 2" descr="C:\www-pors.hit.no\tf\fag\ee4007\2012\ppt\sensorer_aktuatorer\pressure_smar_principl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2199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kstSylinder 8"/>
          <p:cNvSpPr txBox="1">
            <a:spLocks noChangeArrowheads="1"/>
          </p:cNvSpPr>
          <p:nvPr/>
        </p:nvSpPr>
        <p:spPr bwMode="auto">
          <a:xfrm>
            <a:off x="2771800" y="6381328"/>
            <a:ext cx="3460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1200"/>
              <a:t>[Smar Pressure Transmitter. LD300 Series. Autek AS.]</a:t>
            </a:r>
            <a:endParaRPr lang="en-US" altLang="nb-NO" sz="1200"/>
          </a:p>
        </p:txBody>
      </p:sp>
      <p:sp>
        <p:nvSpPr>
          <p:cNvPr id="175109" name="TekstSylinder 9"/>
          <p:cNvSpPr txBox="1">
            <a:spLocks noChangeArrowheads="1"/>
          </p:cNvSpPr>
          <p:nvPr/>
        </p:nvSpPr>
        <p:spPr bwMode="auto">
          <a:xfrm>
            <a:off x="323850" y="2997200"/>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b="1"/>
              <a:t>PH</a:t>
            </a:r>
            <a:endParaRPr lang="en-US" altLang="nb-NO" b="1"/>
          </a:p>
        </p:txBody>
      </p:sp>
      <p:cxnSp>
        <p:nvCxnSpPr>
          <p:cNvPr id="16" name="Rett pil 15"/>
          <p:cNvCxnSpPr/>
          <p:nvPr/>
        </p:nvCxnSpPr>
        <p:spPr>
          <a:xfrm>
            <a:off x="827088" y="3213100"/>
            <a:ext cx="4318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rot="10800000">
            <a:off x="4284663" y="3141663"/>
            <a:ext cx="4318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112" name="TekstSylinder 18"/>
          <p:cNvSpPr txBox="1">
            <a:spLocks noChangeArrowheads="1"/>
          </p:cNvSpPr>
          <p:nvPr/>
        </p:nvSpPr>
        <p:spPr bwMode="auto">
          <a:xfrm>
            <a:off x="4716463" y="2987675"/>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b="1"/>
              <a:t>PL</a:t>
            </a:r>
            <a:endParaRPr lang="en-US" altLang="nb-NO" b="1"/>
          </a:p>
        </p:txBody>
      </p:sp>
      <p:sp>
        <p:nvSpPr>
          <p:cNvPr id="20" name="TekstSylinder 19"/>
          <p:cNvSpPr txBox="1"/>
          <p:nvPr/>
        </p:nvSpPr>
        <p:spPr>
          <a:xfrm>
            <a:off x="250825" y="5013325"/>
            <a:ext cx="8713788" cy="1570038"/>
          </a:xfrm>
          <a:prstGeom prst="rect">
            <a:avLst/>
          </a:prstGeom>
          <a:noFill/>
        </p:spPr>
        <p:txBody>
          <a:bodyPr>
            <a:spAutoFit/>
          </a:bodyPr>
          <a:lstStyle/>
          <a:p>
            <a:pPr fontAlgn="auto">
              <a:spcBef>
                <a:spcPts val="0"/>
              </a:spcBef>
              <a:spcAft>
                <a:spcPts val="0"/>
              </a:spcAft>
              <a:defRPr/>
            </a:pPr>
            <a:r>
              <a:rPr lang="en-US" sz="1600">
                <a:latin typeface="+mn-lt"/>
                <a:cs typeface="+mn-cs"/>
              </a:rPr>
              <a:t>Pressure is directly applied to the isolating diaphragms (2). Pressure is transmitted to sensing diaphragm through filling fluid (3). Whenever  there is difference between PL and PH, the sensing diaphragm (1) , which is a capacitor plate, moves relative to fixed metallized plates (4). The sensing diaphragm (1) deflection results in </a:t>
            </a:r>
            <a:r>
              <a:rPr lang="en-US" sz="1600">
                <a:solidFill>
                  <a:schemeClr val="accent6">
                    <a:lumMod val="75000"/>
                  </a:schemeClr>
                </a:solidFill>
                <a:latin typeface="+mn-lt"/>
                <a:cs typeface="+mn-cs"/>
              </a:rPr>
              <a:t>capacitance variations</a:t>
            </a:r>
            <a:r>
              <a:rPr lang="en-US" sz="1600">
                <a:latin typeface="+mn-lt"/>
                <a:cs typeface="+mn-cs"/>
              </a:rPr>
              <a:t> between the moving and fixed plates. The capacitance variance is detected by electronics. (Fra dokumentasjonen, men bearbeidet noe av FH.)</a:t>
            </a:r>
            <a:endParaRPr lang="nb-NO" sz="1600">
              <a:latin typeface="+mn-lt"/>
              <a:cs typeface="+mn-cs"/>
            </a:endParaRPr>
          </a:p>
        </p:txBody>
      </p:sp>
      <p:sp>
        <p:nvSpPr>
          <p:cNvPr id="175114" name="TekstSylinder 20"/>
          <p:cNvSpPr txBox="1">
            <a:spLocks noChangeArrowheads="1"/>
          </p:cNvSpPr>
          <p:nvPr/>
        </p:nvSpPr>
        <p:spPr bwMode="auto">
          <a:xfrm>
            <a:off x="1903413" y="692150"/>
            <a:ext cx="1731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b="1"/>
              <a:t>Til elektronikk</a:t>
            </a:r>
            <a:endParaRPr lang="en-US" altLang="nb-NO" b="1"/>
          </a:p>
        </p:txBody>
      </p:sp>
      <p:cxnSp>
        <p:nvCxnSpPr>
          <p:cNvPr id="24" name="Rett pil 23"/>
          <p:cNvCxnSpPr/>
          <p:nvPr/>
        </p:nvCxnSpPr>
        <p:spPr>
          <a:xfrm flipH="1" flipV="1">
            <a:off x="2051050" y="1052513"/>
            <a:ext cx="3175" cy="2889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p:nvPr/>
        </p:nvCxnSpPr>
        <p:spPr>
          <a:xfrm flipH="1" flipV="1">
            <a:off x="3492500" y="1052513"/>
            <a:ext cx="1588" cy="2889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117" name="TekstSylinder 28"/>
          <p:cNvSpPr txBox="1">
            <a:spLocks noChangeArrowheads="1"/>
          </p:cNvSpPr>
          <p:nvPr/>
        </p:nvSpPr>
        <p:spPr bwMode="auto">
          <a:xfrm>
            <a:off x="107950" y="3295650"/>
            <a:ext cx="1225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200" b="1"/>
              <a:t>Pressure High</a:t>
            </a:r>
          </a:p>
        </p:txBody>
      </p:sp>
      <p:sp>
        <p:nvSpPr>
          <p:cNvPr id="175118" name="TekstSylinder 30"/>
          <p:cNvSpPr txBox="1">
            <a:spLocks noChangeArrowheads="1"/>
          </p:cNvSpPr>
          <p:nvPr/>
        </p:nvSpPr>
        <p:spPr bwMode="auto">
          <a:xfrm>
            <a:off x="4140200" y="3224213"/>
            <a:ext cx="119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200" b="1"/>
              <a:t>Pressure Low</a:t>
            </a:r>
          </a:p>
        </p:txBody>
      </p:sp>
      <p:sp>
        <p:nvSpPr>
          <p:cNvPr id="22" name="Plassholder for lysbildenummer 21"/>
          <p:cNvSpPr>
            <a:spLocks noGrp="1"/>
          </p:cNvSpPr>
          <p:nvPr>
            <p:ph type="sldNum" sz="quarter" idx="12"/>
          </p:nvPr>
        </p:nvSpPr>
        <p:spPr/>
        <p:txBody>
          <a:bodyPr/>
          <a:lstStyle/>
          <a:p>
            <a:pPr>
              <a:defRPr/>
            </a:pPr>
            <a:fld id="{252D9649-DD90-4589-8F3F-5716FCAD037D}" type="slidenum">
              <a:rPr lang="nb-NO"/>
              <a:pPr>
                <a:defRPr/>
              </a:pPr>
              <a:t>13</a:t>
            </a:fld>
            <a:endParaRPr lang="nb-NO"/>
          </a:p>
        </p:txBody>
      </p:sp>
      <p:sp>
        <p:nvSpPr>
          <p:cNvPr id="23" name="Plassholder for bunntekst 22"/>
          <p:cNvSpPr>
            <a:spLocks noGrp="1"/>
          </p:cNvSpPr>
          <p:nvPr>
            <p:ph type="ftr" sz="quarter" idx="11"/>
          </p:nvPr>
        </p:nvSpPr>
        <p:spPr>
          <a:xfrm>
            <a:off x="2555776" y="6525344"/>
            <a:ext cx="3968080"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70427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4008438" y="260350"/>
            <a:ext cx="4356100" cy="720725"/>
          </a:xfrm>
        </p:spPr>
        <p:txBody>
          <a:bodyPr rtlCol="0">
            <a:noAutofit/>
          </a:bodyPr>
          <a:lstStyle/>
          <a:p>
            <a:pPr fontAlgn="auto">
              <a:spcAft>
                <a:spcPts val="0"/>
              </a:spcAft>
              <a:defRPr/>
            </a:pPr>
            <a:r>
              <a:rPr lang="en-US" sz="4000" b="1" smtClean="0">
                <a:solidFill>
                  <a:schemeClr val="tx2">
                    <a:lumMod val="75000"/>
                  </a:schemeClr>
                </a:solidFill>
              </a:rPr>
              <a:t>dP-sensor forts.</a:t>
            </a:r>
            <a:endParaRPr lang="en-US" sz="3600">
              <a:solidFill>
                <a:schemeClr val="tx2">
                  <a:lumMod val="75000"/>
                </a:schemeClr>
              </a:solidFill>
            </a:endParaRPr>
          </a:p>
        </p:txBody>
      </p:sp>
      <p:pic>
        <p:nvPicPr>
          <p:cNvPr id="176131" name="Picture 2" descr="C:\www-pors.hit.no\tf\fag\ee4007\2012\ppt\sensorer_aktuatorer\pressure_smar_total_view.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kstSylinder 8"/>
          <p:cNvSpPr txBox="1">
            <a:spLocks noChangeArrowheads="1"/>
          </p:cNvSpPr>
          <p:nvPr/>
        </p:nvSpPr>
        <p:spPr bwMode="auto">
          <a:xfrm>
            <a:off x="706438" y="1196975"/>
            <a:ext cx="1417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600" b="1">
                <a:solidFill>
                  <a:srgbClr val="C00000"/>
                </a:solidFill>
              </a:rPr>
              <a:t>Måleelement</a:t>
            </a:r>
          </a:p>
          <a:p>
            <a:r>
              <a:rPr lang="nb-NO" altLang="nb-NO" sz="1600" b="1">
                <a:solidFill>
                  <a:srgbClr val="C00000"/>
                </a:solidFill>
              </a:rPr>
              <a:t>(transducer)</a:t>
            </a:r>
            <a:endParaRPr lang="en-US" altLang="nb-NO" sz="1600" b="1">
              <a:solidFill>
                <a:srgbClr val="C00000"/>
              </a:solidFill>
            </a:endParaRPr>
          </a:p>
        </p:txBody>
      </p:sp>
      <p:sp>
        <p:nvSpPr>
          <p:cNvPr id="176133" name="TekstSylinder 9"/>
          <p:cNvSpPr txBox="1">
            <a:spLocks noChangeArrowheads="1"/>
          </p:cNvSpPr>
          <p:nvPr/>
        </p:nvSpPr>
        <p:spPr bwMode="auto">
          <a:xfrm>
            <a:off x="5059363" y="11255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1600" b="1">
                <a:solidFill>
                  <a:srgbClr val="C00000"/>
                </a:solidFill>
              </a:rPr>
              <a:t>Måleomformer</a:t>
            </a:r>
          </a:p>
          <a:p>
            <a:pPr algn="ctr"/>
            <a:r>
              <a:rPr lang="nb-NO" altLang="nb-NO" sz="1600" b="1">
                <a:solidFill>
                  <a:srgbClr val="C00000"/>
                </a:solidFill>
              </a:rPr>
              <a:t>(transmitter)</a:t>
            </a:r>
            <a:endParaRPr lang="en-US" altLang="nb-NO" sz="1600" b="1">
              <a:solidFill>
                <a:srgbClr val="C00000"/>
              </a:solidFill>
            </a:endParaRPr>
          </a:p>
        </p:txBody>
      </p:sp>
      <p:sp>
        <p:nvSpPr>
          <p:cNvPr id="176134" name="TekstSylinder 10"/>
          <p:cNvSpPr txBox="1">
            <a:spLocks noChangeArrowheads="1"/>
          </p:cNvSpPr>
          <p:nvPr/>
        </p:nvSpPr>
        <p:spPr bwMode="auto">
          <a:xfrm>
            <a:off x="2915816" y="6381328"/>
            <a:ext cx="3460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1200"/>
              <a:t>[Smar Pressure Transmitter. LD300 Series. Autek AS.]</a:t>
            </a:r>
            <a:endParaRPr lang="en-US" altLang="nb-NO" sz="1200"/>
          </a:p>
        </p:txBody>
      </p:sp>
      <p:pic>
        <p:nvPicPr>
          <p:cNvPr id="1761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0"/>
            <a:ext cx="1211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tt pil 11"/>
          <p:cNvCxnSpPr/>
          <p:nvPr/>
        </p:nvCxnSpPr>
        <p:spPr>
          <a:xfrm flipH="1">
            <a:off x="1908175" y="1773238"/>
            <a:ext cx="287338" cy="3603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a:off x="3419475" y="620713"/>
            <a:ext cx="1008063" cy="14398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Plassholder for lysbildenummer 13"/>
          <p:cNvSpPr>
            <a:spLocks noGrp="1"/>
          </p:cNvSpPr>
          <p:nvPr>
            <p:ph type="sldNum" sz="quarter" idx="12"/>
          </p:nvPr>
        </p:nvSpPr>
        <p:spPr/>
        <p:txBody>
          <a:bodyPr/>
          <a:lstStyle/>
          <a:p>
            <a:pPr>
              <a:defRPr/>
            </a:pPr>
            <a:fld id="{D743892C-C547-44D5-8D31-755A1DF611DE}" type="slidenum">
              <a:rPr lang="nb-NO"/>
              <a:pPr>
                <a:defRPr/>
              </a:pPr>
              <a:t>14</a:t>
            </a:fld>
            <a:endParaRPr lang="nb-NO"/>
          </a:p>
        </p:txBody>
      </p:sp>
      <p:sp>
        <p:nvSpPr>
          <p:cNvPr id="13" name="Plassholder for bunntekst 9"/>
          <p:cNvSpPr>
            <a:spLocks noGrp="1"/>
          </p:cNvSpPr>
          <p:nvPr>
            <p:ph type="ftr" sz="quarter" idx="11"/>
          </p:nvPr>
        </p:nvSpPr>
        <p:spPr>
          <a:xfrm>
            <a:off x="2836168"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44648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97200"/>
            <a:ext cx="8208962" cy="647700"/>
          </a:xfrm>
        </p:spPr>
        <p:txBody>
          <a:bodyPr rtlCol="0">
            <a:noAutofit/>
          </a:bodyPr>
          <a:lstStyle/>
          <a:p>
            <a:pPr fontAlgn="auto">
              <a:spcAft>
                <a:spcPts val="0"/>
              </a:spcAft>
              <a:defRPr/>
            </a:pPr>
            <a:r>
              <a:rPr lang="nb-NO" sz="5400" b="1" smtClean="0">
                <a:solidFill>
                  <a:srgbClr val="228E27"/>
                </a:solidFill>
              </a:rPr>
              <a:t> Nivåmåling</a:t>
            </a:r>
            <a:endParaRPr lang="en-US" sz="80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15</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605875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4925" y="115888"/>
            <a:ext cx="8964613" cy="720725"/>
          </a:xfrm>
        </p:spPr>
        <p:txBody>
          <a:bodyPr rtlCol="0">
            <a:noAutofit/>
          </a:bodyPr>
          <a:lstStyle/>
          <a:p>
            <a:pPr fontAlgn="auto">
              <a:spcAft>
                <a:spcPts val="0"/>
              </a:spcAft>
              <a:defRPr/>
            </a:pPr>
            <a:r>
              <a:rPr lang="en-US" sz="4000" b="1" smtClean="0">
                <a:solidFill>
                  <a:schemeClr val="tx2">
                    <a:lumMod val="75000"/>
                  </a:schemeClr>
                </a:solidFill>
              </a:rPr>
              <a:t>Eksempel på nivåsensor: Ultralyd</a:t>
            </a:r>
            <a:endParaRPr lang="en-US" sz="3600">
              <a:solidFill>
                <a:schemeClr val="tx2">
                  <a:lumMod val="75000"/>
                </a:schemeClr>
              </a:solidFill>
            </a:endParaRPr>
          </a:p>
        </p:txBody>
      </p:sp>
      <p:pic>
        <p:nvPicPr>
          <p:cNvPr id="178179" name="Picture 4" descr="C:\www-pors.hit.no\tf\fag\ee4007\2012\ppt\sensorer_aktuatorer\level_ultrasonisk_microflex_bild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237648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5" descr="C:\www-pors.hit.no\tf\fag\ee4007\2012\ppt\sensorer_aktuatorer\level_ultrasonisk_microflex_applikasjon.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52936"/>
            <a:ext cx="734536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TekstSylinder 22"/>
          <p:cNvSpPr txBox="1">
            <a:spLocks noChangeArrowheads="1"/>
          </p:cNvSpPr>
          <p:nvPr/>
        </p:nvSpPr>
        <p:spPr bwMode="auto">
          <a:xfrm>
            <a:off x="3508375" y="6381328"/>
            <a:ext cx="1639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200"/>
              <a:t>[Microflex. Autek AS.]</a:t>
            </a:r>
            <a:endParaRPr lang="en-US" altLang="nb-NO" sz="1200"/>
          </a:p>
        </p:txBody>
      </p:sp>
      <p:sp>
        <p:nvSpPr>
          <p:cNvPr id="178182" name="TekstSylinder 23"/>
          <p:cNvSpPr txBox="1">
            <a:spLocks noChangeArrowheads="1"/>
          </p:cNvSpPr>
          <p:nvPr/>
        </p:nvSpPr>
        <p:spPr bwMode="auto">
          <a:xfrm>
            <a:off x="3132138" y="914400"/>
            <a:ext cx="53276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400" b="1">
                <a:solidFill>
                  <a:srgbClr val="A40000"/>
                </a:solidFill>
              </a:rPr>
              <a:t>Prinsipp: Lydpulser sendes mot væskens overflate. Refleksjonstiden </a:t>
            </a:r>
            <a:r>
              <a:rPr lang="nb-NO" altLang="nb-NO" sz="2400" b="1" i="1">
                <a:solidFill>
                  <a:srgbClr val="002060"/>
                </a:solidFill>
                <a:latin typeface="Times New Roman" pitchFamily="18" charset="0"/>
                <a:cs typeface="Times New Roman" pitchFamily="18" charset="0"/>
              </a:rPr>
              <a:t>Tr</a:t>
            </a:r>
            <a:r>
              <a:rPr lang="nb-NO" altLang="nb-NO" sz="2400" b="1">
                <a:solidFill>
                  <a:srgbClr val="A40000"/>
                </a:solidFill>
              </a:rPr>
              <a:t> måles. Lydhastigheten </a:t>
            </a:r>
            <a:r>
              <a:rPr lang="nb-NO" altLang="nb-NO" sz="2400" b="1" i="1">
                <a:solidFill>
                  <a:srgbClr val="002060"/>
                </a:solidFill>
                <a:latin typeface="Times New Roman" pitchFamily="18" charset="0"/>
                <a:cs typeface="Times New Roman" pitchFamily="18" charset="0"/>
              </a:rPr>
              <a:t>v</a:t>
            </a:r>
            <a:r>
              <a:rPr lang="nb-NO" altLang="nb-NO" sz="2400" b="1">
                <a:solidFill>
                  <a:srgbClr val="A40000"/>
                </a:solidFill>
              </a:rPr>
              <a:t> er kjent (330 m/s). Derav beregnes avstand/nivå: </a:t>
            </a:r>
          </a:p>
          <a:p>
            <a:pPr algn="ctr"/>
            <a:r>
              <a:rPr lang="nb-NO" altLang="nb-NO" sz="2400" b="1" i="1">
                <a:solidFill>
                  <a:srgbClr val="002060"/>
                </a:solidFill>
                <a:latin typeface="Times New Roman" pitchFamily="18" charset="0"/>
                <a:cs typeface="Times New Roman" pitchFamily="18" charset="0"/>
              </a:rPr>
              <a:t>L = v·T</a:t>
            </a:r>
            <a:r>
              <a:rPr lang="nb-NO" altLang="nb-NO" sz="1600" b="1" i="1">
                <a:solidFill>
                  <a:srgbClr val="002060"/>
                </a:solidFill>
                <a:latin typeface="Times New Roman" pitchFamily="18" charset="0"/>
                <a:cs typeface="Times New Roman" pitchFamily="18" charset="0"/>
              </a:rPr>
              <a:t>r</a:t>
            </a:r>
            <a:r>
              <a:rPr lang="nb-NO" altLang="nb-NO" sz="2400" b="1" i="1">
                <a:solidFill>
                  <a:srgbClr val="002060"/>
                </a:solidFill>
                <a:latin typeface="Times New Roman" pitchFamily="18" charset="0"/>
                <a:cs typeface="Times New Roman" pitchFamily="18" charset="0"/>
              </a:rPr>
              <a:t>/2</a:t>
            </a:r>
            <a:endParaRPr lang="en-US" altLang="nb-NO" sz="2400" b="1" i="1">
              <a:solidFill>
                <a:srgbClr val="002060"/>
              </a:solidFill>
              <a:latin typeface="Times New Roman" pitchFamily="18" charset="0"/>
              <a:cs typeface="Times New Roman" pitchFamily="18" charset="0"/>
            </a:endParaRPr>
          </a:p>
        </p:txBody>
      </p:sp>
      <p:sp>
        <p:nvSpPr>
          <p:cNvPr id="10" name="Plassholder for lysbildenummer 9"/>
          <p:cNvSpPr>
            <a:spLocks noGrp="1"/>
          </p:cNvSpPr>
          <p:nvPr>
            <p:ph type="sldNum" sz="quarter" idx="12"/>
          </p:nvPr>
        </p:nvSpPr>
        <p:spPr/>
        <p:txBody>
          <a:bodyPr/>
          <a:lstStyle/>
          <a:p>
            <a:pPr>
              <a:defRPr/>
            </a:pPr>
            <a:fld id="{102081AA-F921-4534-818C-86C06F871680}" type="slidenum">
              <a:rPr lang="nb-NO"/>
              <a:pPr>
                <a:defRPr/>
              </a:pPr>
              <a:t>16</a:t>
            </a:fld>
            <a:endParaRPr lang="nb-NO"/>
          </a:p>
        </p:txBody>
      </p:sp>
      <p:sp>
        <p:nvSpPr>
          <p:cNvPr id="12"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702964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4925" y="260350"/>
            <a:ext cx="8964613" cy="720725"/>
          </a:xfrm>
        </p:spPr>
        <p:txBody>
          <a:bodyPr rtlCol="0">
            <a:noAutofit/>
          </a:bodyPr>
          <a:lstStyle/>
          <a:p>
            <a:pPr fontAlgn="auto">
              <a:spcAft>
                <a:spcPts val="0"/>
              </a:spcAft>
              <a:defRPr/>
            </a:pPr>
            <a:r>
              <a:rPr lang="en-US" sz="4000" b="1" smtClean="0">
                <a:solidFill>
                  <a:schemeClr val="tx2">
                    <a:lumMod val="75000"/>
                  </a:schemeClr>
                </a:solidFill>
              </a:rPr>
              <a:t>Ultralyd-sensor forts.</a:t>
            </a:r>
            <a:endParaRPr lang="en-US" sz="3600">
              <a:solidFill>
                <a:schemeClr val="tx2">
                  <a:lumMod val="75000"/>
                </a:schemeClr>
              </a:solidFill>
            </a:endParaRPr>
          </a:p>
        </p:txBody>
      </p:sp>
      <p:pic>
        <p:nvPicPr>
          <p:cNvPr id="179204" name="Picture 3" descr="C:\www-pors.hit.no\tf\fag\ee4007\2012\ppt\sensorer_aktuatorer\level_ultrasonisk_microflex_spec.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038225"/>
            <a:ext cx="40322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ett pil 9"/>
          <p:cNvCxnSpPr/>
          <p:nvPr/>
        </p:nvCxnSpPr>
        <p:spPr>
          <a:xfrm>
            <a:off x="1763713" y="1844675"/>
            <a:ext cx="57626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1763713" y="2420938"/>
            <a:ext cx="57626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1763713" y="3860800"/>
            <a:ext cx="57626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a:off x="1763713" y="4076700"/>
            <a:ext cx="57626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lysbildenummer 14"/>
          <p:cNvSpPr>
            <a:spLocks noGrp="1"/>
          </p:cNvSpPr>
          <p:nvPr>
            <p:ph type="sldNum" sz="quarter" idx="12"/>
          </p:nvPr>
        </p:nvSpPr>
        <p:spPr/>
        <p:txBody>
          <a:bodyPr/>
          <a:lstStyle/>
          <a:p>
            <a:pPr>
              <a:defRPr/>
            </a:pPr>
            <a:fld id="{51EFB151-52F5-49EB-9180-057074701A5C}" type="slidenum">
              <a:rPr lang="nb-NO"/>
              <a:pPr>
                <a:defRPr/>
              </a:pPr>
              <a:t>17</a:t>
            </a:fld>
            <a:endParaRPr lang="nb-NO"/>
          </a:p>
        </p:txBody>
      </p:sp>
      <p:sp>
        <p:nvSpPr>
          <p:cNvPr id="17" name="Plassholder for bunntekst 9"/>
          <p:cNvSpPr>
            <a:spLocks noGrp="1"/>
          </p:cNvSpPr>
          <p:nvPr>
            <p:ph type="ftr" sz="quarter" idx="11"/>
          </p:nvPr>
        </p:nvSpPr>
        <p:spPr>
          <a:xfrm>
            <a:off x="2699792" y="6525344"/>
            <a:ext cx="3536032" cy="365125"/>
          </a:xfrm>
        </p:spPr>
        <p:txBody>
          <a:bodyPr/>
          <a:lstStyle/>
          <a:p>
            <a:pPr>
              <a:defRPr/>
            </a:pPr>
            <a:r>
              <a:rPr lang="nn-NO" smtClean="0"/>
              <a:t>Aut.tek. 2017. HSN/F. Haugen</a:t>
            </a:r>
            <a:endParaRPr lang="nb-NO"/>
          </a:p>
        </p:txBody>
      </p:sp>
      <p:sp>
        <p:nvSpPr>
          <p:cNvPr id="179203" name="TekstSylinder 20"/>
          <p:cNvSpPr txBox="1">
            <a:spLocks noChangeArrowheads="1"/>
          </p:cNvSpPr>
          <p:nvPr/>
        </p:nvSpPr>
        <p:spPr bwMode="auto">
          <a:xfrm>
            <a:off x="3652192" y="6165304"/>
            <a:ext cx="1639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1200"/>
              <a:t>[Microflex. Autek AS.]</a:t>
            </a:r>
            <a:endParaRPr lang="en-US" altLang="nb-NO" sz="1200"/>
          </a:p>
        </p:txBody>
      </p:sp>
    </p:spTree>
    <p:extLst>
      <p:ext uri="{BB962C8B-B14F-4D97-AF65-F5344CB8AC3E}">
        <p14:creationId xmlns:p14="http://schemas.microsoft.com/office/powerpoint/2010/main" val="58654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4925" y="115888"/>
            <a:ext cx="8964613" cy="720725"/>
          </a:xfrm>
        </p:spPr>
        <p:txBody>
          <a:bodyPr rtlCol="0">
            <a:noAutofit/>
          </a:bodyPr>
          <a:lstStyle/>
          <a:p>
            <a:pPr fontAlgn="auto">
              <a:spcAft>
                <a:spcPts val="0"/>
              </a:spcAft>
              <a:defRPr/>
            </a:pPr>
            <a:r>
              <a:rPr lang="en-US" sz="4000" b="1" smtClean="0">
                <a:solidFill>
                  <a:schemeClr val="tx2">
                    <a:lumMod val="75000"/>
                  </a:schemeClr>
                </a:solidFill>
              </a:rPr>
              <a:t>Bruk av dP-sensor for nivåmåling:</a:t>
            </a:r>
            <a:endParaRPr lang="en-US" sz="3600">
              <a:solidFill>
                <a:schemeClr val="tx2">
                  <a:lumMod val="75000"/>
                </a:schemeClr>
              </a:solidFill>
            </a:endParaRPr>
          </a:p>
        </p:txBody>
      </p:sp>
      <p:sp>
        <p:nvSpPr>
          <p:cNvPr id="6" name="Plassholder for lysbildenummer 5"/>
          <p:cNvSpPr>
            <a:spLocks noGrp="1"/>
          </p:cNvSpPr>
          <p:nvPr>
            <p:ph type="sldNum" sz="quarter" idx="12"/>
          </p:nvPr>
        </p:nvSpPr>
        <p:spPr/>
        <p:txBody>
          <a:bodyPr/>
          <a:lstStyle/>
          <a:p>
            <a:pPr>
              <a:defRPr/>
            </a:pPr>
            <a:fld id="{1670AC33-005C-477D-A40E-009C24006F02}" type="slidenum">
              <a:rPr lang="nb-NO"/>
              <a:pPr>
                <a:defRPr/>
              </a:pPr>
              <a:t>18</a:t>
            </a:fld>
            <a:endParaRPr lang="nb-NO"/>
          </a:p>
        </p:txBody>
      </p:sp>
      <p:pic>
        <p:nvPicPr>
          <p:cNvPr id="180230" name="Picture 2" descr="C:\techteach.no\publications\reguleringsteknikk\utv\visio\sensorer_aktuatorer\level_dp.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54562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287838"/>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879725"/>
            <a:ext cx="2143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ett pil 10"/>
          <p:cNvCxnSpPr/>
          <p:nvPr/>
        </p:nvCxnSpPr>
        <p:spPr>
          <a:xfrm flipH="1">
            <a:off x="4932363" y="3357563"/>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flipH="1">
            <a:off x="5435600" y="4581525"/>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5724525" y="2924175"/>
            <a:ext cx="2376488" cy="936625"/>
          </a:xfrm>
          <a:prstGeom prst="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592690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468313" y="3141663"/>
            <a:ext cx="8207375" cy="777875"/>
          </a:xfrm>
        </p:spPr>
        <p:txBody>
          <a:bodyPr rtlCol="0">
            <a:noAutofit/>
          </a:bodyPr>
          <a:lstStyle/>
          <a:p>
            <a:pPr fontAlgn="auto">
              <a:spcAft>
                <a:spcPts val="0"/>
              </a:spcAft>
              <a:defRPr/>
            </a:pPr>
            <a:r>
              <a:rPr lang="nb-NO" b="1" smtClean="0">
                <a:solidFill>
                  <a:srgbClr val="228E27"/>
                </a:solidFill>
              </a:rPr>
              <a:t> Strømningsmåling (flow)</a:t>
            </a:r>
            <a:endParaRPr lang="en-US" sz="66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77E1B257-E0BD-4136-9D55-25949B44C5AA}" type="slidenum">
              <a:rPr lang="nb-NO"/>
              <a:pPr>
                <a:defRPr/>
              </a:pPr>
              <a:t>19</a:t>
            </a:fld>
            <a:endParaRPr lang="nb-NO"/>
          </a:p>
        </p:txBody>
      </p:sp>
      <p:sp>
        <p:nvSpPr>
          <p:cNvPr id="7"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28979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ww-pors.hit.no\tf\fag\ee4007\2012\ppt\sensorer_aktuatorer\feedback_uten_tekst.emf"/>
          <p:cNvPicPr>
            <a:picLocks noChangeAspect="1" noChangeArrowheads="1"/>
          </p:cNvPicPr>
          <p:nvPr/>
        </p:nvPicPr>
        <p:blipFill>
          <a:blip r:embed="rId2" cstate="print"/>
          <a:srcRect/>
          <a:stretch>
            <a:fillRect/>
          </a:stretch>
        </p:blipFill>
        <p:spPr bwMode="auto">
          <a:xfrm>
            <a:off x="107504" y="2383284"/>
            <a:ext cx="8930446" cy="3493988"/>
          </a:xfrm>
          <a:prstGeom prst="rect">
            <a:avLst/>
          </a:prstGeom>
          <a:noFill/>
        </p:spPr>
      </p:pic>
      <p:sp>
        <p:nvSpPr>
          <p:cNvPr id="11" name="Plassholder for lysbildenummer 10"/>
          <p:cNvSpPr>
            <a:spLocks noGrp="1"/>
          </p:cNvSpPr>
          <p:nvPr>
            <p:ph type="sldNum" sz="quarter" idx="12"/>
          </p:nvPr>
        </p:nvSpPr>
        <p:spPr/>
        <p:txBody>
          <a:bodyPr/>
          <a:lstStyle/>
          <a:p>
            <a:fld id="{4F86B3D0-3855-4BBA-9F30-80722252D4AE}" type="slidenum">
              <a:rPr lang="nb-NO" smtClean="0"/>
              <a:pPr/>
              <a:t>2</a:t>
            </a:fld>
            <a:endParaRPr lang="nb-NO"/>
          </a:p>
        </p:txBody>
      </p:sp>
      <p:sp>
        <p:nvSpPr>
          <p:cNvPr id="8" name="Tittel 11"/>
          <p:cNvSpPr>
            <a:spLocks noGrp="1"/>
          </p:cNvSpPr>
          <p:nvPr>
            <p:ph type="title"/>
          </p:nvPr>
        </p:nvSpPr>
        <p:spPr>
          <a:xfrm>
            <a:off x="35496" y="1052736"/>
            <a:ext cx="8964488" cy="720080"/>
          </a:xfrm>
        </p:spPr>
        <p:txBody>
          <a:bodyPr>
            <a:noAutofit/>
          </a:bodyPr>
          <a:lstStyle/>
          <a:p>
            <a:r>
              <a:rPr lang="en-US" sz="3600" b="1" smtClean="0">
                <a:solidFill>
                  <a:schemeClr val="tx2">
                    <a:lumMod val="75000"/>
                  </a:schemeClr>
                </a:solidFill>
              </a:rPr>
              <a:t>Sensorer i reguleringssystemet :</a:t>
            </a:r>
            <a:endParaRPr lang="en-US" sz="3200">
              <a:solidFill>
                <a:schemeClr val="tx2">
                  <a:lumMod val="75000"/>
                </a:schemeClr>
              </a:solidFill>
            </a:endParaRPr>
          </a:p>
        </p:txBody>
      </p:sp>
      <p:sp>
        <p:nvSpPr>
          <p:cNvPr id="13" name="Ellipse 12"/>
          <p:cNvSpPr/>
          <p:nvPr/>
        </p:nvSpPr>
        <p:spPr>
          <a:xfrm>
            <a:off x="5580112" y="4725144"/>
            <a:ext cx="2088232"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bunntekst 1"/>
          <p:cNvSpPr>
            <a:spLocks noGrp="1"/>
          </p:cNvSpPr>
          <p:nvPr>
            <p:ph type="ftr" sz="quarter" idx="11"/>
          </p:nvPr>
        </p:nvSpPr>
        <p:spPr>
          <a:xfrm>
            <a:off x="2476128" y="6453336"/>
            <a:ext cx="3968080" cy="365125"/>
          </a:xfrm>
        </p:spPr>
        <p:txBody>
          <a:bodyPr/>
          <a:lstStyle/>
          <a:p>
            <a:pPr>
              <a:defRPr/>
            </a:pPr>
            <a:r>
              <a:rPr lang="en-US" smtClean="0"/>
              <a:t>Aut.tek. 2017. HSN/F. Haugen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4211638" y="5516563"/>
            <a:ext cx="1800225" cy="649287"/>
          </a:xfrm>
          <a:prstGeom prst="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tel 11"/>
          <p:cNvSpPr>
            <a:spLocks noGrp="1"/>
          </p:cNvSpPr>
          <p:nvPr>
            <p:ph type="title"/>
          </p:nvPr>
        </p:nvSpPr>
        <p:spPr>
          <a:xfrm>
            <a:off x="71438" y="404813"/>
            <a:ext cx="8964612" cy="720725"/>
          </a:xfrm>
        </p:spPr>
        <p:txBody>
          <a:bodyPr rtlCol="0">
            <a:noAutofit/>
          </a:bodyPr>
          <a:lstStyle/>
          <a:p>
            <a:pPr fontAlgn="auto">
              <a:spcAft>
                <a:spcPts val="0"/>
              </a:spcAft>
              <a:defRPr/>
            </a:pPr>
            <a:r>
              <a:rPr lang="en-US" sz="3600" b="1" smtClean="0">
                <a:solidFill>
                  <a:schemeClr val="tx2">
                    <a:lumMod val="75000"/>
                  </a:schemeClr>
                </a:solidFill>
              </a:rPr>
              <a:t>Bruk av dP-sensor for strømningsmåling:</a:t>
            </a:r>
            <a:endParaRPr lang="en-US" sz="3200">
              <a:solidFill>
                <a:schemeClr val="tx2">
                  <a:lumMod val="75000"/>
                </a:schemeClr>
              </a:solidFill>
            </a:endParaRPr>
          </a:p>
        </p:txBody>
      </p:sp>
      <p:sp>
        <p:nvSpPr>
          <p:cNvPr id="14" name="Plassholder for lysbildenummer 13"/>
          <p:cNvSpPr>
            <a:spLocks noGrp="1"/>
          </p:cNvSpPr>
          <p:nvPr>
            <p:ph type="sldNum" sz="quarter" idx="12"/>
          </p:nvPr>
        </p:nvSpPr>
        <p:spPr/>
        <p:txBody>
          <a:bodyPr/>
          <a:lstStyle/>
          <a:p>
            <a:pPr>
              <a:defRPr/>
            </a:pPr>
            <a:fld id="{5F7F2628-F5A2-4DF2-97BE-1CBF834000F0}" type="slidenum">
              <a:rPr lang="nb-NO"/>
              <a:pPr>
                <a:defRPr/>
              </a:pPr>
              <a:t>20</a:t>
            </a:fld>
            <a:endParaRPr lang="nb-NO"/>
          </a:p>
        </p:txBody>
      </p:sp>
      <p:pic>
        <p:nvPicPr>
          <p:cNvPr id="182279" name="Picture 2" descr="C:\techteach.no\publications\reguleringsteknikk\utv\visio\flow_dpcell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052513"/>
            <a:ext cx="60483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801903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44450"/>
            <a:ext cx="8964612" cy="720725"/>
          </a:xfrm>
        </p:spPr>
        <p:txBody>
          <a:bodyPr rtlCol="0">
            <a:noAutofit/>
          </a:bodyPr>
          <a:lstStyle/>
          <a:p>
            <a:pPr fontAlgn="auto">
              <a:spcAft>
                <a:spcPts val="0"/>
              </a:spcAft>
              <a:defRPr/>
            </a:pPr>
            <a:r>
              <a:rPr lang="en-US" sz="3600" b="1" smtClean="0">
                <a:solidFill>
                  <a:schemeClr val="tx2">
                    <a:lumMod val="75000"/>
                  </a:schemeClr>
                </a:solidFill>
              </a:rPr>
              <a:t>Coriolisbasert strømningsmåling</a:t>
            </a:r>
            <a:endParaRPr lang="en-US" sz="3200">
              <a:solidFill>
                <a:schemeClr val="tx2">
                  <a:lumMod val="75000"/>
                </a:schemeClr>
              </a:solidFill>
            </a:endParaRPr>
          </a:p>
        </p:txBody>
      </p:sp>
      <p:sp>
        <p:nvSpPr>
          <p:cNvPr id="14" name="Plassholder for lysbildenummer 13"/>
          <p:cNvSpPr>
            <a:spLocks noGrp="1"/>
          </p:cNvSpPr>
          <p:nvPr>
            <p:ph type="sldNum" sz="quarter" idx="12"/>
          </p:nvPr>
        </p:nvSpPr>
        <p:spPr/>
        <p:txBody>
          <a:bodyPr/>
          <a:lstStyle/>
          <a:p>
            <a:pPr>
              <a:defRPr/>
            </a:pPr>
            <a:fld id="{51861371-2648-4397-AEB3-28EC2BCB2725}" type="slidenum">
              <a:rPr lang="nb-NO"/>
              <a:pPr>
                <a:defRPr/>
              </a:pPr>
              <a:t>21</a:t>
            </a:fld>
            <a:endParaRPr lang="nb-NO"/>
          </a:p>
        </p:txBody>
      </p:sp>
      <p:pic>
        <p:nvPicPr>
          <p:cNvPr id="183302" name="Picture 2" descr="C:\techteach.no\publications\reguleringsteknikk\utv\manualer\flowteknikk\coriolis_heinrich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76338"/>
            <a:ext cx="4532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3" name="Rektangel 8"/>
          <p:cNvSpPr>
            <a:spLocks noChangeArrowheads="1"/>
          </p:cNvSpPr>
          <p:nvPr/>
        </p:nvSpPr>
        <p:spPr bwMode="auto">
          <a:xfrm>
            <a:off x="971550" y="5641975"/>
            <a:ext cx="261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400"/>
              <a:t>[Heinrichs TMU. Flow-teknikk AS]</a:t>
            </a:r>
          </a:p>
        </p:txBody>
      </p:sp>
      <p:sp>
        <p:nvSpPr>
          <p:cNvPr id="183304" name="Rektangel 10"/>
          <p:cNvSpPr>
            <a:spLocks noChangeArrowheads="1"/>
          </p:cNvSpPr>
          <p:nvPr/>
        </p:nvSpPr>
        <p:spPr bwMode="auto">
          <a:xfrm>
            <a:off x="4787900" y="2060575"/>
            <a:ext cx="36718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2800" b="1">
                <a:solidFill>
                  <a:srgbClr val="1D8D17"/>
                </a:solidFill>
              </a:rPr>
              <a:t>Store måleområder og</a:t>
            </a:r>
          </a:p>
          <a:p>
            <a:r>
              <a:rPr lang="nb-NO" altLang="nb-NO" sz="2800" b="1">
                <a:solidFill>
                  <a:srgbClr val="1D8D17"/>
                </a:solidFill>
              </a:rPr>
              <a:t>nøyaktige, f.eks.:</a:t>
            </a:r>
            <a:endParaRPr lang="en-US" altLang="nb-NO" sz="2800" b="1">
              <a:solidFill>
                <a:srgbClr val="1D8D17"/>
              </a:solidFill>
            </a:endParaRPr>
          </a:p>
          <a:p>
            <a:endParaRPr lang="en-US" altLang="nb-NO" sz="2800" b="1">
              <a:solidFill>
                <a:srgbClr val="1D8D17"/>
              </a:solidFill>
            </a:endParaRPr>
          </a:p>
          <a:p>
            <a:r>
              <a:rPr lang="en-US" altLang="nb-NO" sz="2800" b="1">
                <a:solidFill>
                  <a:srgbClr val="1D8D17"/>
                </a:solidFill>
              </a:rPr>
              <a:t>0 - 2,2 tonn/h med en nøyaktighet på 0,1% måleomfanger (span).</a:t>
            </a:r>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43272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115888"/>
            <a:ext cx="8964612" cy="720725"/>
          </a:xfrm>
        </p:spPr>
        <p:txBody>
          <a:bodyPr rtlCol="0">
            <a:noAutofit/>
          </a:bodyPr>
          <a:lstStyle/>
          <a:p>
            <a:pPr fontAlgn="auto">
              <a:spcAft>
                <a:spcPts val="0"/>
              </a:spcAft>
              <a:defRPr/>
            </a:pPr>
            <a:r>
              <a:rPr lang="en-US" sz="3600" b="1" smtClean="0">
                <a:solidFill>
                  <a:schemeClr val="tx2">
                    <a:lumMod val="75000"/>
                  </a:schemeClr>
                </a:solidFill>
              </a:rPr>
              <a:t>Prinsippet for Coriolis-måling</a:t>
            </a:r>
            <a:endParaRPr lang="en-US" sz="3200">
              <a:solidFill>
                <a:schemeClr val="tx2">
                  <a:lumMod val="75000"/>
                </a:schemeClr>
              </a:solidFill>
            </a:endParaRPr>
          </a:p>
        </p:txBody>
      </p:sp>
      <p:sp>
        <p:nvSpPr>
          <p:cNvPr id="14" name="Plassholder for lysbildenummer 13"/>
          <p:cNvSpPr>
            <a:spLocks noGrp="1"/>
          </p:cNvSpPr>
          <p:nvPr>
            <p:ph type="sldNum" sz="quarter" idx="12"/>
          </p:nvPr>
        </p:nvSpPr>
        <p:spPr/>
        <p:txBody>
          <a:bodyPr/>
          <a:lstStyle/>
          <a:p>
            <a:pPr>
              <a:defRPr/>
            </a:pPr>
            <a:fld id="{70316BAC-BBE3-41AD-BFF0-D4B37965321F}" type="slidenum">
              <a:rPr lang="nb-NO"/>
              <a:pPr>
                <a:defRPr/>
              </a:pPr>
              <a:t>22</a:t>
            </a:fld>
            <a:endParaRPr lang="nb-NO"/>
          </a:p>
        </p:txBody>
      </p:sp>
      <p:pic>
        <p:nvPicPr>
          <p:cNvPr id="184326" name="Picture 3" descr="C:\techteach.no\publications\reguleringsteknikk\utv\manualer\flowteknikk\corioli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488237"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ett pil 10"/>
          <p:cNvCxnSpPr/>
          <p:nvPr/>
        </p:nvCxnSpPr>
        <p:spPr>
          <a:xfrm flipH="1" flipV="1">
            <a:off x="3924300" y="4365625"/>
            <a:ext cx="1008063" cy="719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328" name="TekstSylinder 12"/>
          <p:cNvSpPr txBox="1">
            <a:spLocks noChangeArrowheads="1"/>
          </p:cNvSpPr>
          <p:nvPr/>
        </p:nvSpPr>
        <p:spPr bwMode="auto">
          <a:xfrm>
            <a:off x="3276600" y="4005263"/>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a:solidFill>
                  <a:srgbClr val="1D8D17"/>
                </a:solidFill>
              </a:rPr>
              <a:t>Tetthet</a:t>
            </a:r>
            <a:endParaRPr lang="en-US" altLang="nb-NO" b="1">
              <a:solidFill>
                <a:srgbClr val="1D8D17"/>
              </a:solidFill>
            </a:endParaRPr>
          </a:p>
        </p:txBody>
      </p:sp>
      <p:sp>
        <p:nvSpPr>
          <p:cNvPr id="184329" name="TekstSylinder 16"/>
          <p:cNvSpPr txBox="1">
            <a:spLocks noChangeArrowheads="1"/>
          </p:cNvSpPr>
          <p:nvPr/>
        </p:nvSpPr>
        <p:spPr bwMode="auto">
          <a:xfrm>
            <a:off x="971550" y="6135688"/>
            <a:ext cx="1573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a:solidFill>
                  <a:srgbClr val="1D8D17"/>
                </a:solidFill>
              </a:rPr>
              <a:t>Masseflow</a:t>
            </a:r>
            <a:endParaRPr lang="en-US" altLang="nb-NO" b="1">
              <a:solidFill>
                <a:srgbClr val="1D8D17"/>
              </a:solidFill>
            </a:endParaRPr>
          </a:p>
        </p:txBody>
      </p:sp>
      <p:cxnSp>
        <p:nvCxnSpPr>
          <p:cNvPr id="18" name="Rett pil 17"/>
          <p:cNvCxnSpPr/>
          <p:nvPr/>
        </p:nvCxnSpPr>
        <p:spPr>
          <a:xfrm flipH="1">
            <a:off x="2484438" y="6237288"/>
            <a:ext cx="1295400"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182938" y="3798888"/>
            <a:ext cx="1317625" cy="854075"/>
          </a:xfrm>
          <a:prstGeom prst="ellipse">
            <a:avLst/>
          </a:prstGeom>
          <a:no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Ellipse 18"/>
          <p:cNvSpPr/>
          <p:nvPr/>
        </p:nvSpPr>
        <p:spPr>
          <a:xfrm>
            <a:off x="927100" y="5938838"/>
            <a:ext cx="1773238" cy="855662"/>
          </a:xfrm>
          <a:prstGeom prst="ellipse">
            <a:avLst/>
          </a:prstGeom>
          <a:no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959929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884" y="2065719"/>
            <a:ext cx="8964612" cy="720725"/>
          </a:xfrm>
        </p:spPr>
        <p:txBody>
          <a:bodyPr rtlCol="0">
            <a:noAutofit/>
          </a:bodyPr>
          <a:lstStyle/>
          <a:p>
            <a:pPr fontAlgn="auto">
              <a:spcAft>
                <a:spcPts val="0"/>
              </a:spcAft>
              <a:defRPr/>
            </a:pPr>
            <a:r>
              <a:rPr lang="en-US" sz="4000" b="1" smtClean="0">
                <a:solidFill>
                  <a:srgbClr val="008000"/>
                </a:solidFill>
              </a:rPr>
              <a:t>Youtube-video om Coriolis-måling:</a:t>
            </a:r>
            <a:endParaRPr lang="en-US" sz="3600">
              <a:solidFill>
                <a:srgbClr val="008000"/>
              </a:solidFill>
            </a:endParaRPr>
          </a:p>
        </p:txBody>
      </p:sp>
      <p:sp>
        <p:nvSpPr>
          <p:cNvPr id="14" name="Plassholder for lysbildenummer 13"/>
          <p:cNvSpPr>
            <a:spLocks noGrp="1"/>
          </p:cNvSpPr>
          <p:nvPr>
            <p:ph type="sldNum" sz="quarter" idx="12"/>
          </p:nvPr>
        </p:nvSpPr>
        <p:spPr/>
        <p:txBody>
          <a:bodyPr/>
          <a:lstStyle/>
          <a:p>
            <a:pPr>
              <a:defRPr/>
            </a:pPr>
            <a:fld id="{70316BAC-BBE3-41AD-BFF0-D4B37965321F}" type="slidenum">
              <a:rPr lang="nb-NO"/>
              <a:pPr>
                <a:defRPr/>
              </a:pPr>
              <a:t>23</a:t>
            </a:fld>
            <a:endParaRPr lang="nb-NO"/>
          </a:p>
        </p:txBody>
      </p:sp>
      <p:sp>
        <p:nvSpPr>
          <p:cNvPr id="13"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
        <p:nvSpPr>
          <p:cNvPr id="2" name="Rektangel 1"/>
          <p:cNvSpPr/>
          <p:nvPr/>
        </p:nvSpPr>
        <p:spPr>
          <a:xfrm>
            <a:off x="971600" y="3903439"/>
            <a:ext cx="7128792" cy="461665"/>
          </a:xfrm>
          <a:prstGeom prst="rect">
            <a:avLst/>
          </a:prstGeom>
        </p:spPr>
        <p:txBody>
          <a:bodyPr wrap="square">
            <a:spAutoFit/>
          </a:bodyPr>
          <a:lstStyle/>
          <a:p>
            <a:pPr algn="ctr"/>
            <a:r>
              <a:rPr lang="nb-NO" sz="2400" b="1">
                <a:hlinkClick r:id="rId2"/>
              </a:rPr>
              <a:t>https://www.youtube.com/watch?v=XIIViaNITIw</a:t>
            </a:r>
            <a:endParaRPr lang="nb-NO" sz="2400" b="1"/>
          </a:p>
        </p:txBody>
      </p:sp>
    </p:spTree>
    <p:extLst>
      <p:ext uri="{BB962C8B-B14F-4D97-AF65-F5344CB8AC3E}">
        <p14:creationId xmlns:p14="http://schemas.microsoft.com/office/powerpoint/2010/main" val="1687409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55D999DB-7FC1-45E4-ADB3-C89E47A36B58}" type="slidenum">
              <a:rPr lang="nb-NO"/>
              <a:pPr>
                <a:defRPr/>
              </a:pPr>
              <a:t>24</a:t>
            </a:fld>
            <a:endParaRPr lang="nb-NO"/>
          </a:p>
        </p:txBody>
      </p:sp>
      <p:sp>
        <p:nvSpPr>
          <p:cNvPr id="185348" name="Tittel 11"/>
          <p:cNvSpPr>
            <a:spLocks noGrp="1"/>
          </p:cNvSpPr>
          <p:nvPr>
            <p:ph type="title"/>
          </p:nvPr>
        </p:nvSpPr>
        <p:spPr>
          <a:xfrm>
            <a:off x="468313" y="-100013"/>
            <a:ext cx="8207375" cy="779463"/>
          </a:xfrm>
        </p:spPr>
        <p:txBody>
          <a:bodyPr/>
          <a:lstStyle/>
          <a:p>
            <a:r>
              <a:rPr lang="nb-NO" altLang="nb-NO" sz="3200" b="1" smtClean="0">
                <a:solidFill>
                  <a:srgbClr val="245794"/>
                </a:solidFill>
              </a:rPr>
              <a:t>Sensor for gasstrøm: Termisk sensor</a:t>
            </a:r>
            <a:endParaRPr lang="en-US" altLang="nb-NO" sz="4800" smtClean="0">
              <a:solidFill>
                <a:srgbClr val="245794"/>
              </a:solidFill>
            </a:endParaRPr>
          </a:p>
        </p:txBody>
      </p:sp>
      <p:pic>
        <p:nvPicPr>
          <p:cNvPr id="185350" name="Picture 2" descr="C:\techteach.no\publications\reguleringsteknikk\utv\manualer\flowteknikk\bronkhorst_bilde_reg.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543595"/>
            <a:ext cx="55181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Rektangel 7"/>
          <p:cNvSpPr>
            <a:spLocks noChangeArrowheads="1"/>
          </p:cNvSpPr>
          <p:nvPr/>
        </p:nvSpPr>
        <p:spPr bwMode="auto">
          <a:xfrm>
            <a:off x="3203575" y="6381328"/>
            <a:ext cx="234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400"/>
              <a:t>[Bronkhorst. Flow-teknikk AS]</a:t>
            </a: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909701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12D356AC-E644-4FA8-9D8C-6CD688C51CC1}" type="slidenum">
              <a:rPr lang="nb-NO"/>
              <a:pPr>
                <a:defRPr/>
              </a:pPr>
              <a:t>25</a:t>
            </a:fld>
            <a:endParaRPr lang="nb-NO"/>
          </a:p>
        </p:txBody>
      </p:sp>
      <p:sp>
        <p:nvSpPr>
          <p:cNvPr id="186372" name="Tittel 11"/>
          <p:cNvSpPr>
            <a:spLocks noGrp="1"/>
          </p:cNvSpPr>
          <p:nvPr>
            <p:ph type="title"/>
          </p:nvPr>
        </p:nvSpPr>
        <p:spPr>
          <a:xfrm>
            <a:off x="468313" y="-100013"/>
            <a:ext cx="8207375" cy="779463"/>
          </a:xfrm>
        </p:spPr>
        <p:txBody>
          <a:bodyPr/>
          <a:lstStyle/>
          <a:p>
            <a:r>
              <a:rPr lang="nb-NO" altLang="nb-NO" sz="3200" b="1" smtClean="0">
                <a:solidFill>
                  <a:srgbClr val="245794"/>
                </a:solidFill>
              </a:rPr>
              <a:t>Sensor for gasstrøm: Termisk sensor forts.</a:t>
            </a:r>
            <a:endParaRPr lang="en-US" altLang="nb-NO" sz="4800" smtClean="0">
              <a:solidFill>
                <a:srgbClr val="245794"/>
              </a:solidFill>
            </a:endParaRPr>
          </a:p>
        </p:txBody>
      </p:sp>
      <p:sp>
        <p:nvSpPr>
          <p:cNvPr id="7" name="Plassholder for bunntekst 6"/>
          <p:cNvSpPr>
            <a:spLocks noGrp="1"/>
          </p:cNvSpPr>
          <p:nvPr>
            <p:ph type="ftr" sz="quarter" idx="11"/>
          </p:nvPr>
        </p:nvSpPr>
        <p:spPr>
          <a:xfrm>
            <a:off x="4860032" y="6448251"/>
            <a:ext cx="3456881" cy="365125"/>
          </a:xfrm>
        </p:spPr>
        <p:txBody>
          <a:bodyPr/>
          <a:lstStyle/>
          <a:p>
            <a:pPr>
              <a:defRPr/>
            </a:pPr>
            <a:r>
              <a:rPr lang="nn-NO" smtClean="0"/>
              <a:t>Aut.tek. 2017. HSN/F. Haugen</a:t>
            </a:r>
            <a:endParaRPr lang="nb-NO"/>
          </a:p>
        </p:txBody>
      </p:sp>
      <p:pic>
        <p:nvPicPr>
          <p:cNvPr id="186374" name="Picture 3" descr="C:\techteach.no\publications\reguleringsteknikk\utv\manualer\flowteknikk\bronkhorst_felles_visi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4810125"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224463"/>
            <a:ext cx="28209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Rektangel 9"/>
          <p:cNvSpPr>
            <a:spLocks noChangeArrowheads="1"/>
          </p:cNvSpPr>
          <p:nvPr/>
        </p:nvSpPr>
        <p:spPr bwMode="auto">
          <a:xfrm>
            <a:off x="1870075" y="6608763"/>
            <a:ext cx="2033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200"/>
              <a:t>[Bronkhorst. Flow-teknikk AS]</a:t>
            </a:r>
          </a:p>
        </p:txBody>
      </p:sp>
    </p:spTree>
    <p:extLst>
      <p:ext uri="{BB962C8B-B14F-4D97-AF65-F5344CB8AC3E}">
        <p14:creationId xmlns:p14="http://schemas.microsoft.com/office/powerpoint/2010/main" val="29990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FF7C8C0C-6011-4734-BC07-6B5726397010}" type="slidenum">
              <a:rPr lang="nb-NO"/>
              <a:pPr>
                <a:defRPr/>
              </a:pPr>
              <a:t>26</a:t>
            </a:fld>
            <a:endParaRPr lang="nb-NO"/>
          </a:p>
        </p:txBody>
      </p:sp>
      <p:sp>
        <p:nvSpPr>
          <p:cNvPr id="187396" name="Tittel 11"/>
          <p:cNvSpPr>
            <a:spLocks noGrp="1"/>
          </p:cNvSpPr>
          <p:nvPr>
            <p:ph type="title"/>
          </p:nvPr>
        </p:nvSpPr>
        <p:spPr>
          <a:xfrm>
            <a:off x="468313" y="58738"/>
            <a:ext cx="8207375" cy="777875"/>
          </a:xfrm>
        </p:spPr>
        <p:txBody>
          <a:bodyPr/>
          <a:lstStyle/>
          <a:p>
            <a:r>
              <a:rPr lang="nb-NO" altLang="nb-NO" sz="3200" b="1" smtClean="0">
                <a:solidFill>
                  <a:srgbClr val="245794"/>
                </a:solidFill>
              </a:rPr>
              <a:t>Magnetisk strømsensor</a:t>
            </a:r>
            <a:endParaRPr lang="en-US" altLang="nb-NO" sz="4800" smtClean="0">
              <a:solidFill>
                <a:srgbClr val="245794"/>
              </a:solidFill>
            </a:endParaRPr>
          </a:p>
        </p:txBody>
      </p:sp>
      <p:pic>
        <p:nvPicPr>
          <p:cNvPr id="187398" name="Picture 2" descr="C:\techteach.no\publications\reguleringsteknikk\utv\manualer\flowteknikk\magetisk_prinsipp.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806450"/>
            <a:ext cx="5286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9" name="Tittel 11"/>
          <p:cNvSpPr txBox="1">
            <a:spLocks/>
          </p:cNvSpPr>
          <p:nvPr/>
        </p:nvSpPr>
        <p:spPr bwMode="auto">
          <a:xfrm>
            <a:off x="4665663" y="3500438"/>
            <a:ext cx="3722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000" b="1">
                <a:solidFill>
                  <a:srgbClr val="B00000"/>
                </a:solidFill>
              </a:rPr>
              <a:t>Indusert spenning er proporsjonal</a:t>
            </a:r>
          </a:p>
          <a:p>
            <a:pPr algn="ctr"/>
            <a:r>
              <a:rPr lang="nb-NO" altLang="nb-NO" sz="2000" b="1">
                <a:solidFill>
                  <a:srgbClr val="B00000"/>
                </a:solidFill>
              </a:rPr>
              <a:t>med strømningshastighet.</a:t>
            </a:r>
            <a:endParaRPr lang="en-US" altLang="nb-NO" sz="3600">
              <a:solidFill>
                <a:srgbClr val="B00000"/>
              </a:solidFill>
            </a:endParaRP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407527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a:xfrm>
            <a:off x="6758880" y="6356352"/>
            <a:ext cx="2133600" cy="365125"/>
          </a:xfrm>
        </p:spPr>
        <p:txBody>
          <a:bodyPr/>
          <a:lstStyle/>
          <a:p>
            <a:pPr>
              <a:defRPr/>
            </a:pPr>
            <a:fld id="{2B42ADB4-4C82-4B5D-BA58-270E2399DC2A}" type="slidenum">
              <a:rPr lang="nb-NO"/>
              <a:pPr>
                <a:defRPr/>
              </a:pPr>
              <a:t>27</a:t>
            </a:fld>
            <a:endParaRPr lang="nb-NO"/>
          </a:p>
        </p:txBody>
      </p:sp>
      <p:sp>
        <p:nvSpPr>
          <p:cNvPr id="188420" name="Tittel 11"/>
          <p:cNvSpPr>
            <a:spLocks noGrp="1"/>
          </p:cNvSpPr>
          <p:nvPr>
            <p:ph type="title"/>
          </p:nvPr>
        </p:nvSpPr>
        <p:spPr>
          <a:xfrm>
            <a:off x="468317" y="44451"/>
            <a:ext cx="8207375" cy="777875"/>
          </a:xfrm>
        </p:spPr>
        <p:txBody>
          <a:bodyPr/>
          <a:lstStyle/>
          <a:p>
            <a:r>
              <a:rPr lang="nb-NO" sz="3200" b="1" smtClean="0">
                <a:solidFill>
                  <a:srgbClr val="245794"/>
                </a:solidFill>
              </a:rPr>
              <a:t>Væskestrøm: Doppler (ultralyd)</a:t>
            </a:r>
            <a:endParaRPr lang="en-US" sz="4800" smtClean="0">
              <a:solidFill>
                <a:srgbClr val="245794"/>
              </a:solidFill>
            </a:endParaRPr>
          </a:p>
        </p:txBody>
      </p:sp>
      <p:sp>
        <p:nvSpPr>
          <p:cNvPr id="7" name="Plassholder for bunntekst 6"/>
          <p:cNvSpPr>
            <a:spLocks noGrp="1"/>
          </p:cNvSpPr>
          <p:nvPr>
            <p:ph type="ftr" sz="quarter" idx="11"/>
          </p:nvPr>
        </p:nvSpPr>
        <p:spPr>
          <a:xfrm>
            <a:off x="3260576" y="6520260"/>
            <a:ext cx="2895600" cy="365125"/>
          </a:xfrm>
        </p:spPr>
        <p:txBody>
          <a:bodyPr/>
          <a:lstStyle/>
          <a:p>
            <a:pPr>
              <a:defRPr/>
            </a:pPr>
            <a:r>
              <a:rPr lang="nn-NO" smtClean="0"/>
              <a:t>Aut.tek. 2017. HSN/F. Haugen</a:t>
            </a:r>
            <a:endParaRPr lang="nb-NO"/>
          </a:p>
        </p:txBody>
      </p:sp>
      <p:pic>
        <p:nvPicPr>
          <p:cNvPr id="1026" name="Picture 2" descr="C:\techteach.no\publications\reguleringsteknikk\utv\manualer\flowteknikk\ultralydflow.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76" y="620690"/>
            <a:ext cx="7165527" cy="5936033"/>
          </a:xfrm>
          <a:prstGeom prst="rect">
            <a:avLst/>
          </a:prstGeom>
          <a:noFill/>
          <a:extLst>
            <a:ext uri="{909E8E84-426E-40DD-AFC4-6F175D3DCCD1}">
              <a14:hiddenFill xmlns:a14="http://schemas.microsoft.com/office/drawing/2010/main">
                <a:solidFill>
                  <a:srgbClr val="FFFFFF"/>
                </a:solidFill>
              </a14:hiddenFill>
            </a:ext>
          </a:extLst>
        </p:spPr>
      </p:pic>
      <p:sp>
        <p:nvSpPr>
          <p:cNvPr id="188424" name="Rektangel 9"/>
          <p:cNvSpPr>
            <a:spLocks noChangeArrowheads="1"/>
          </p:cNvSpPr>
          <p:nvPr/>
        </p:nvSpPr>
        <p:spPr bwMode="auto">
          <a:xfrm>
            <a:off x="251520" y="6207698"/>
            <a:ext cx="8640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nb-NO" sz="2400" b="1" smtClean="0">
                <a:solidFill>
                  <a:srgbClr val="C00000"/>
                </a:solidFill>
              </a:rPr>
              <a:t>Flow er en funksjon av forskjellen mellom t</a:t>
            </a:r>
            <a:r>
              <a:rPr lang="nb-NO" sz="1400" b="1" smtClean="0">
                <a:solidFill>
                  <a:srgbClr val="C00000"/>
                </a:solidFill>
              </a:rPr>
              <a:t>mot</a:t>
            </a:r>
            <a:r>
              <a:rPr lang="nb-NO" sz="2400" b="1" smtClean="0">
                <a:solidFill>
                  <a:srgbClr val="C00000"/>
                </a:solidFill>
              </a:rPr>
              <a:t> og t</a:t>
            </a:r>
            <a:r>
              <a:rPr lang="nb-NO" sz="1400" b="1" smtClean="0">
                <a:solidFill>
                  <a:srgbClr val="C00000"/>
                </a:solidFill>
              </a:rPr>
              <a:t>med</a:t>
            </a:r>
            <a:r>
              <a:rPr lang="nb-NO" sz="2400" b="1" smtClean="0">
                <a:solidFill>
                  <a:srgbClr val="C00000"/>
                </a:solidFill>
              </a:rPr>
              <a:t>.</a:t>
            </a:r>
            <a:endParaRPr lang="en-US" sz="2400" b="1">
              <a:solidFill>
                <a:srgbClr val="1D8D17"/>
              </a:solidFill>
            </a:endParaRPr>
          </a:p>
        </p:txBody>
      </p:sp>
    </p:spTree>
    <p:extLst>
      <p:ext uri="{BB962C8B-B14F-4D97-AF65-F5344CB8AC3E}">
        <p14:creationId xmlns:p14="http://schemas.microsoft.com/office/powerpoint/2010/main" val="843911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DBD92F7D-DE70-438B-9C66-57E8F03ACE9D}" type="slidenum">
              <a:rPr lang="nb-NO"/>
              <a:pPr>
                <a:defRPr/>
              </a:pPr>
              <a:t>28</a:t>
            </a:fld>
            <a:endParaRPr lang="nb-NO"/>
          </a:p>
        </p:txBody>
      </p:sp>
      <p:sp>
        <p:nvSpPr>
          <p:cNvPr id="189444" name="Tittel 11"/>
          <p:cNvSpPr>
            <a:spLocks noGrp="1"/>
          </p:cNvSpPr>
          <p:nvPr>
            <p:ph type="title"/>
          </p:nvPr>
        </p:nvSpPr>
        <p:spPr>
          <a:xfrm>
            <a:off x="468313" y="115888"/>
            <a:ext cx="8207375" cy="779462"/>
          </a:xfrm>
        </p:spPr>
        <p:txBody>
          <a:bodyPr/>
          <a:lstStyle/>
          <a:p>
            <a:r>
              <a:rPr lang="nb-NO" altLang="nb-NO" sz="3200" b="1" smtClean="0">
                <a:solidFill>
                  <a:srgbClr val="245794"/>
                </a:solidFill>
              </a:rPr>
              <a:t>Måling (beregning) av masseflow</a:t>
            </a:r>
            <a:br>
              <a:rPr lang="nb-NO" altLang="nb-NO" sz="3200" b="1" smtClean="0">
                <a:solidFill>
                  <a:srgbClr val="245794"/>
                </a:solidFill>
              </a:rPr>
            </a:br>
            <a:r>
              <a:rPr lang="nb-NO" altLang="nb-NO" sz="3200" b="1" smtClean="0">
                <a:solidFill>
                  <a:srgbClr val="245794"/>
                </a:solidFill>
              </a:rPr>
              <a:t>fra volumflow, trykk og temperatur</a:t>
            </a:r>
            <a:endParaRPr lang="en-US" altLang="nb-NO" sz="4800" smtClean="0">
              <a:solidFill>
                <a:srgbClr val="245794"/>
              </a:solidFill>
            </a:endParaRPr>
          </a:p>
        </p:txBody>
      </p:sp>
      <p:pic>
        <p:nvPicPr>
          <p:cNvPr id="189446" name="Picture 2" descr="C:\techteach.no\publications\reguleringsteknikk\utv\visio\sensorer_aktuatorer\masseflowmaling.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1141413"/>
            <a:ext cx="651986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354696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9246F82F-FF08-4522-A7D6-A12FF4EAD220}" type="slidenum">
              <a:rPr lang="nb-NO"/>
              <a:pPr>
                <a:defRPr/>
              </a:pPr>
              <a:t>29</a:t>
            </a:fld>
            <a:endParaRPr lang="nb-NO"/>
          </a:p>
        </p:txBody>
      </p:sp>
      <p:sp>
        <p:nvSpPr>
          <p:cNvPr id="190468" name="Tittel 11"/>
          <p:cNvSpPr>
            <a:spLocks noGrp="1"/>
          </p:cNvSpPr>
          <p:nvPr>
            <p:ph type="title"/>
          </p:nvPr>
        </p:nvSpPr>
        <p:spPr>
          <a:xfrm>
            <a:off x="468313" y="188913"/>
            <a:ext cx="8207375" cy="777875"/>
          </a:xfrm>
        </p:spPr>
        <p:txBody>
          <a:bodyPr/>
          <a:lstStyle/>
          <a:p>
            <a:r>
              <a:rPr lang="nb-NO" altLang="nb-NO" sz="3600" b="1" smtClean="0">
                <a:solidFill>
                  <a:srgbClr val="006600"/>
                </a:solidFill>
              </a:rPr>
              <a:t>Fiskale målinger</a:t>
            </a:r>
            <a:br>
              <a:rPr lang="nb-NO" altLang="nb-NO" sz="3600" b="1" smtClean="0">
                <a:solidFill>
                  <a:srgbClr val="006600"/>
                </a:solidFill>
              </a:rPr>
            </a:br>
            <a:r>
              <a:rPr lang="nb-NO" altLang="nb-NO" sz="3600" b="1" smtClean="0">
                <a:solidFill>
                  <a:srgbClr val="006600"/>
                </a:solidFill>
              </a:rPr>
              <a:t>= måling av pengeverdi</a:t>
            </a:r>
            <a:endParaRPr lang="en-US" altLang="nb-NO" sz="5400" smtClean="0">
              <a:solidFill>
                <a:srgbClr val="006600"/>
              </a:solidFill>
            </a:endParaRPr>
          </a:p>
        </p:txBody>
      </p:sp>
      <p:sp>
        <p:nvSpPr>
          <p:cNvPr id="2" name="Rektangel 1"/>
          <p:cNvSpPr/>
          <p:nvPr/>
        </p:nvSpPr>
        <p:spPr>
          <a:xfrm>
            <a:off x="287338" y="1254125"/>
            <a:ext cx="8748712" cy="5264150"/>
          </a:xfrm>
          <a:prstGeom prst="rect">
            <a:avLst/>
          </a:prstGeom>
        </p:spPr>
        <p:txBody>
          <a:bodyPr>
            <a:spAutoFit/>
          </a:bodyPr>
          <a:lstStyle/>
          <a:p>
            <a:pPr fontAlgn="auto">
              <a:spcBef>
                <a:spcPts val="0"/>
              </a:spcBef>
              <a:spcAft>
                <a:spcPts val="0"/>
              </a:spcAft>
              <a:defRPr/>
            </a:pPr>
            <a:r>
              <a:rPr lang="nb-NO" sz="2400" b="1" dirty="0">
                <a:solidFill>
                  <a:srgbClr val="B00000"/>
                </a:solidFill>
                <a:latin typeface="+mn-lt"/>
                <a:cs typeface="+mn-cs"/>
              </a:rPr>
              <a:t>Bare en liten unøyaktighet i fiskale målinger i olje- og gassindustrien kan medføre store beløp i tapte inntekter. </a:t>
            </a:r>
          </a:p>
          <a:p>
            <a:pPr fontAlgn="auto">
              <a:spcBef>
                <a:spcPts val="0"/>
              </a:spcBef>
              <a:spcAft>
                <a:spcPts val="0"/>
              </a:spcAft>
              <a:defRPr/>
            </a:pPr>
            <a:endParaRPr lang="nb-NO" sz="2400" b="1" dirty="0">
              <a:latin typeface="+mn-lt"/>
              <a:cs typeface="+mn-cs"/>
            </a:endParaRPr>
          </a:p>
          <a:p>
            <a:pPr fontAlgn="auto">
              <a:spcBef>
                <a:spcPts val="0"/>
              </a:spcBef>
              <a:spcAft>
                <a:spcPts val="0"/>
              </a:spcAft>
              <a:defRPr/>
            </a:pPr>
            <a:r>
              <a:rPr lang="nb-NO" sz="2400" b="1" dirty="0">
                <a:latin typeface="+mn-lt"/>
                <a:cs typeface="+mn-cs"/>
              </a:rPr>
              <a:t>Fra fagtidsskriftet Automatisering (</a:t>
            </a:r>
            <a:r>
              <a:rPr lang="nb-NO" sz="2400" b="1" dirty="0">
                <a:latin typeface="+mn-lt"/>
                <a:cs typeface="+mn-cs"/>
                <a:hlinkClick r:id="rId2"/>
              </a:rPr>
              <a:t>http://www.automatisering.org/default.asp?menu=6&amp;id=6883</a:t>
            </a:r>
            <a:r>
              <a:rPr lang="nb-NO" sz="2400" b="1" dirty="0">
                <a:latin typeface="+mn-lt"/>
                <a:cs typeface="+mn-cs"/>
              </a:rPr>
              <a:t>):</a:t>
            </a:r>
          </a:p>
          <a:p>
            <a:pPr fontAlgn="auto">
              <a:spcBef>
                <a:spcPts val="0"/>
              </a:spcBef>
              <a:spcAft>
                <a:spcPts val="0"/>
              </a:spcAft>
              <a:defRPr/>
            </a:pPr>
            <a:endParaRPr lang="nb-NO" sz="2400" b="1" dirty="0">
              <a:latin typeface="+mn-lt"/>
              <a:cs typeface="+mn-cs"/>
            </a:endParaRPr>
          </a:p>
          <a:p>
            <a:pPr fontAlgn="auto">
              <a:spcBef>
                <a:spcPts val="0"/>
              </a:spcBef>
              <a:spcAft>
                <a:spcPts val="0"/>
              </a:spcAft>
              <a:defRPr/>
            </a:pPr>
            <a:r>
              <a:rPr lang="nb-NO" sz="2400" b="1" dirty="0">
                <a:latin typeface="+mn-lt"/>
                <a:cs typeface="+mn-cs"/>
              </a:rPr>
              <a:t>Vi kan bruke eksporten fra Ormen Lange til Storbritannia som eksempel. (...) Med en antatt salgspris på 2 NOK per </a:t>
            </a:r>
            <a:r>
              <a:rPr lang="nb-NO" sz="2400" b="1" dirty="0" err="1">
                <a:latin typeface="+mn-lt"/>
                <a:cs typeface="+mn-cs"/>
              </a:rPr>
              <a:t>Sm³</a:t>
            </a:r>
            <a:r>
              <a:rPr lang="nb-NO" sz="2400" b="1" dirty="0">
                <a:latin typeface="+mn-lt"/>
                <a:cs typeface="+mn-cs"/>
              </a:rPr>
              <a:t> (Standard kubikkmeter), er inntekten omtrent 140 </a:t>
            </a:r>
            <a:r>
              <a:rPr lang="nb-NO" sz="2400" b="1" dirty="0" err="1">
                <a:latin typeface="+mn-lt"/>
                <a:cs typeface="+mn-cs"/>
              </a:rPr>
              <a:t>MNOK</a:t>
            </a:r>
            <a:r>
              <a:rPr lang="nb-NO" sz="2400" b="1" dirty="0">
                <a:latin typeface="+mn-lt"/>
                <a:cs typeface="+mn-cs"/>
              </a:rPr>
              <a:t>/dag, eller 50 </a:t>
            </a:r>
            <a:r>
              <a:rPr lang="nb-NO" sz="2400" b="1" dirty="0" err="1">
                <a:latin typeface="+mn-lt"/>
                <a:cs typeface="+mn-cs"/>
              </a:rPr>
              <a:t>BNOK</a:t>
            </a:r>
            <a:r>
              <a:rPr lang="nb-NO" sz="2400" b="1" dirty="0">
                <a:latin typeface="+mn-lt"/>
                <a:cs typeface="+mn-cs"/>
              </a:rPr>
              <a:t>/år. En systematisk målefeil på ½ % utgjør hele 700 000 NOK/dag, eller 255 </a:t>
            </a:r>
            <a:r>
              <a:rPr lang="nb-NO" sz="2400" b="1" dirty="0" err="1">
                <a:latin typeface="+mn-lt"/>
                <a:cs typeface="+mn-cs"/>
              </a:rPr>
              <a:t>MNOK</a:t>
            </a:r>
            <a:r>
              <a:rPr lang="nb-NO" sz="2400" b="1" dirty="0">
                <a:latin typeface="+mn-lt"/>
                <a:cs typeface="+mn-cs"/>
              </a:rPr>
              <a:t> årlig!.</a:t>
            </a:r>
          </a:p>
          <a:p>
            <a:pPr fontAlgn="auto">
              <a:spcBef>
                <a:spcPts val="0"/>
              </a:spcBef>
              <a:spcAft>
                <a:spcPts val="0"/>
              </a:spcAft>
              <a:defRPr/>
            </a:pPr>
            <a:endParaRPr lang="nb-NO" sz="2400" b="1" dirty="0">
              <a:latin typeface="+mn-lt"/>
              <a:cs typeface="+mn-cs"/>
            </a:endParaRPr>
          </a:p>
          <a:p>
            <a:pPr fontAlgn="auto">
              <a:spcBef>
                <a:spcPts val="0"/>
              </a:spcBef>
              <a:spcAft>
                <a:spcPts val="0"/>
              </a:spcAft>
              <a:defRPr/>
            </a:pPr>
            <a:r>
              <a:rPr lang="nb-NO" sz="2400" b="1" dirty="0">
                <a:solidFill>
                  <a:schemeClr val="accent6">
                    <a:lumMod val="50000"/>
                  </a:schemeClr>
                </a:solidFill>
                <a:latin typeface="+mn-lt"/>
                <a:cs typeface="+mn-cs"/>
              </a:rPr>
              <a:t>Hvilken sensor? </a:t>
            </a:r>
            <a:r>
              <a:rPr lang="nb-NO" sz="2400" b="1" dirty="0" err="1">
                <a:solidFill>
                  <a:schemeClr val="accent6">
                    <a:lumMod val="50000"/>
                  </a:schemeClr>
                </a:solidFill>
                <a:latin typeface="+mn-lt"/>
                <a:cs typeface="+mn-cs"/>
              </a:rPr>
              <a:t>Coriolis</a:t>
            </a:r>
            <a:r>
              <a:rPr lang="nb-NO" sz="2400" b="1" dirty="0">
                <a:solidFill>
                  <a:schemeClr val="accent6">
                    <a:lumMod val="50000"/>
                  </a:schemeClr>
                </a:solidFill>
                <a:latin typeface="+mn-lt"/>
                <a:cs typeface="+mn-cs"/>
              </a:rPr>
              <a:t> er selvsagt aktuelt, men i praksis brukes sannsynligvis mest måleblender og ultralydbaserte sensorer.</a:t>
            </a: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99003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908050"/>
            <a:ext cx="8208962" cy="649288"/>
          </a:xfrm>
        </p:spPr>
        <p:txBody>
          <a:bodyPr rtlCol="0">
            <a:noAutofit/>
          </a:bodyPr>
          <a:lstStyle/>
          <a:p>
            <a:pPr fontAlgn="auto">
              <a:spcAft>
                <a:spcPts val="0"/>
              </a:spcAft>
              <a:defRPr/>
            </a:pPr>
            <a:r>
              <a:rPr lang="nb-NO" sz="5400" b="1" smtClean="0">
                <a:solidFill>
                  <a:srgbClr val="228E27"/>
                </a:solidFill>
              </a:rPr>
              <a:t> Temperaturmåling</a:t>
            </a:r>
            <a:endParaRPr lang="en-US" sz="80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D0440BAB-3548-458E-9AD6-BB64B2C95C3C}" type="slidenum">
              <a:rPr lang="nb-NO"/>
              <a:pPr>
                <a:defRPr/>
              </a:pPr>
              <a:t>3</a:t>
            </a:fld>
            <a:endParaRPr lang="nb-NO"/>
          </a:p>
        </p:txBody>
      </p:sp>
      <p:pic>
        <p:nvPicPr>
          <p:cNvPr id="164870" name="Picture 2" descr="C:\techteach.no\publications\reguleringsteknikk\utv\visio\sensorer_aktuatorer\autek_tempsensore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516188"/>
            <a:ext cx="2819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72348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1183A1EA-E710-4F9B-AE86-B09C57F73F54}" type="slidenum">
              <a:rPr lang="nb-NO"/>
              <a:pPr>
                <a:defRPr/>
              </a:pPr>
              <a:t>30</a:t>
            </a:fld>
            <a:endParaRPr lang="nb-NO"/>
          </a:p>
        </p:txBody>
      </p:sp>
      <p:sp>
        <p:nvSpPr>
          <p:cNvPr id="191492" name="Tittel 11"/>
          <p:cNvSpPr>
            <a:spLocks noGrp="1"/>
          </p:cNvSpPr>
          <p:nvPr>
            <p:ph type="title"/>
          </p:nvPr>
        </p:nvSpPr>
        <p:spPr>
          <a:xfrm>
            <a:off x="468313" y="-26988"/>
            <a:ext cx="8567737" cy="777876"/>
          </a:xfrm>
        </p:spPr>
        <p:txBody>
          <a:bodyPr/>
          <a:lstStyle/>
          <a:p>
            <a:r>
              <a:rPr lang="nb-NO" altLang="nb-NO" sz="3200" b="1" smtClean="0">
                <a:solidFill>
                  <a:srgbClr val="245794"/>
                </a:solidFill>
              </a:rPr>
              <a:t>Spektroskopisk (IR-) sensor for gasskonsentrasjon</a:t>
            </a:r>
            <a:endParaRPr lang="en-US" altLang="nb-NO" sz="4800" smtClean="0">
              <a:solidFill>
                <a:srgbClr val="245794"/>
              </a:solidFill>
            </a:endParaRPr>
          </a:p>
        </p:txBody>
      </p:sp>
      <p:pic>
        <p:nvPicPr>
          <p:cNvPr id="191494" name="Picture 2" descr="C:\techteach.no\publications\reguleringsteknikk\utv\visio\sensorer_aktuatorer\ch4_i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3429000"/>
            <a:ext cx="55483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5" name="Picture 3" descr="C:\techteach.no\publications\reguleringsteknikk\utv\visio\metangasssensor.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892175"/>
            <a:ext cx="5221287"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tt pil 11"/>
          <p:cNvCxnSpPr/>
          <p:nvPr/>
        </p:nvCxnSpPr>
        <p:spPr>
          <a:xfrm flipH="1" flipV="1">
            <a:off x="3203575" y="2349500"/>
            <a:ext cx="1728788" cy="151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226109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468313" y="2781300"/>
            <a:ext cx="8207375" cy="777875"/>
          </a:xfrm>
        </p:spPr>
        <p:txBody>
          <a:bodyPr rtlCol="0">
            <a:noAutofit/>
          </a:bodyPr>
          <a:lstStyle/>
          <a:p>
            <a:pPr fontAlgn="auto">
              <a:spcAft>
                <a:spcPts val="0"/>
              </a:spcAft>
              <a:defRPr/>
            </a:pPr>
            <a:r>
              <a:rPr lang="nb-NO" b="1" smtClean="0">
                <a:solidFill>
                  <a:srgbClr val="228E27"/>
                </a:solidFill>
              </a:rPr>
              <a:t> Måling av posisjon</a:t>
            </a:r>
            <a:endParaRPr lang="en-US" sz="66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59E35B9F-0E47-4B77-8F29-556E119264B6}" type="slidenum">
              <a:rPr lang="nb-NO"/>
              <a:pPr>
                <a:defRPr/>
              </a:pPr>
              <a:t>31</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764228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FB0B26EB-1727-4D89-A26E-B98FB360F234}" type="slidenum">
              <a:rPr lang="nb-NO"/>
              <a:pPr>
                <a:defRPr/>
              </a:pPr>
              <a:t>32</a:t>
            </a:fld>
            <a:endParaRPr lang="nb-NO"/>
          </a:p>
        </p:txBody>
      </p:sp>
      <p:sp>
        <p:nvSpPr>
          <p:cNvPr id="193540" name="Tittel 11"/>
          <p:cNvSpPr>
            <a:spLocks noGrp="1"/>
          </p:cNvSpPr>
          <p:nvPr>
            <p:ph type="title"/>
          </p:nvPr>
        </p:nvSpPr>
        <p:spPr>
          <a:xfrm>
            <a:off x="684213" y="-26988"/>
            <a:ext cx="8208962" cy="777876"/>
          </a:xfrm>
        </p:spPr>
        <p:txBody>
          <a:bodyPr/>
          <a:lstStyle/>
          <a:p>
            <a:r>
              <a:rPr lang="nb-NO" altLang="nb-NO" sz="3200" b="1" smtClean="0">
                <a:solidFill>
                  <a:srgbClr val="245794"/>
                </a:solidFill>
              </a:rPr>
              <a:t>Posisjonssensor med kodeskive (eng.: encoder)</a:t>
            </a:r>
            <a:endParaRPr lang="en-US" altLang="nb-NO" sz="4800" smtClean="0">
              <a:solidFill>
                <a:srgbClr val="245794"/>
              </a:solidFill>
            </a:endParaRPr>
          </a:p>
        </p:txBody>
      </p:sp>
      <p:pic>
        <p:nvPicPr>
          <p:cNvPr id="193542" name="Picture 4" descr="C:\techteach.no\publications\reguleringsteknikk\utv\visio\sensorer_aktuatorer\encode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25538"/>
            <a:ext cx="86598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962525"/>
            <a:ext cx="47513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726725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3A49F4EF-8CEB-4A9C-A6E4-0521E405F877}" type="slidenum">
              <a:rPr lang="nb-NO"/>
              <a:pPr>
                <a:defRPr/>
              </a:pPr>
              <a:t>33</a:t>
            </a:fld>
            <a:endParaRPr lang="nb-NO"/>
          </a:p>
        </p:txBody>
      </p:sp>
      <p:sp>
        <p:nvSpPr>
          <p:cNvPr id="194564" name="Tittel 11"/>
          <p:cNvSpPr>
            <a:spLocks noGrp="1"/>
          </p:cNvSpPr>
          <p:nvPr>
            <p:ph type="title"/>
          </p:nvPr>
        </p:nvSpPr>
        <p:spPr>
          <a:xfrm>
            <a:off x="684213" y="-26988"/>
            <a:ext cx="8208962" cy="777876"/>
          </a:xfrm>
        </p:spPr>
        <p:txBody>
          <a:bodyPr/>
          <a:lstStyle/>
          <a:p>
            <a:r>
              <a:rPr lang="nb-NO" altLang="nb-NO" sz="3200" b="1" smtClean="0">
                <a:solidFill>
                  <a:srgbClr val="245794"/>
                </a:solidFill>
              </a:rPr>
              <a:t>Posisjonssensor med kodeskive forts.</a:t>
            </a:r>
            <a:endParaRPr lang="en-US" altLang="nb-NO" sz="4800" smtClean="0">
              <a:solidFill>
                <a:srgbClr val="245794"/>
              </a:solidFill>
            </a:endParaRPr>
          </a:p>
        </p:txBody>
      </p:sp>
      <p:pic>
        <p:nvPicPr>
          <p:cNvPr id="194566" name="Picture 3" descr="C:\techteach.no\publications\reguleringsteknikk\utv\visio\sensorer_aktuatorer\compactdag_felle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796131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516594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468313" y="2781300"/>
            <a:ext cx="8207375" cy="777875"/>
          </a:xfrm>
        </p:spPr>
        <p:txBody>
          <a:bodyPr rtlCol="0">
            <a:noAutofit/>
          </a:bodyPr>
          <a:lstStyle/>
          <a:p>
            <a:pPr fontAlgn="auto">
              <a:spcAft>
                <a:spcPts val="0"/>
              </a:spcAft>
              <a:defRPr/>
            </a:pPr>
            <a:r>
              <a:rPr lang="nb-NO" b="1" smtClean="0">
                <a:solidFill>
                  <a:srgbClr val="228E27"/>
                </a:solidFill>
              </a:rPr>
              <a:t> Måling av hastighet</a:t>
            </a:r>
            <a:endParaRPr lang="en-US" sz="6600">
              <a:solidFill>
                <a:schemeClr val="accent3">
                  <a:lumMod val="75000"/>
                </a:schemeClr>
              </a:solidFill>
            </a:endParaRPr>
          </a:p>
        </p:txBody>
      </p:sp>
      <p:sp>
        <p:nvSpPr>
          <p:cNvPr id="11" name="Plassholder for lysbildenummer 10"/>
          <p:cNvSpPr>
            <a:spLocks noGrp="1"/>
          </p:cNvSpPr>
          <p:nvPr>
            <p:ph type="sldNum" sz="quarter" idx="12"/>
          </p:nvPr>
        </p:nvSpPr>
        <p:spPr/>
        <p:txBody>
          <a:bodyPr/>
          <a:lstStyle/>
          <a:p>
            <a:pPr>
              <a:defRPr/>
            </a:pPr>
            <a:fld id="{0472C5BD-F39D-4ADB-9048-949B36EC9412}" type="slidenum">
              <a:rPr lang="nb-NO"/>
              <a:pPr>
                <a:defRPr/>
              </a:pPr>
              <a:t>34</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998178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07DB79C0-0008-4925-941C-6AE68BCACCDA}" type="slidenum">
              <a:rPr lang="nb-NO"/>
              <a:pPr>
                <a:defRPr/>
              </a:pPr>
              <a:t>35</a:t>
            </a:fld>
            <a:endParaRPr lang="nb-NO"/>
          </a:p>
        </p:txBody>
      </p:sp>
      <p:sp>
        <p:nvSpPr>
          <p:cNvPr id="196612" name="Tittel 11"/>
          <p:cNvSpPr>
            <a:spLocks noGrp="1"/>
          </p:cNvSpPr>
          <p:nvPr>
            <p:ph type="title"/>
          </p:nvPr>
        </p:nvSpPr>
        <p:spPr>
          <a:xfrm>
            <a:off x="684213" y="706438"/>
            <a:ext cx="8208962" cy="777875"/>
          </a:xfrm>
        </p:spPr>
        <p:txBody>
          <a:bodyPr/>
          <a:lstStyle/>
          <a:p>
            <a:r>
              <a:rPr lang="nb-NO" altLang="nb-NO" sz="3200" b="1" smtClean="0">
                <a:solidFill>
                  <a:srgbClr val="245794"/>
                </a:solidFill>
              </a:rPr>
              <a:t>Hastighetssensor:</a:t>
            </a:r>
            <a:br>
              <a:rPr lang="nb-NO" altLang="nb-NO" sz="3200" b="1" smtClean="0">
                <a:solidFill>
                  <a:srgbClr val="245794"/>
                </a:solidFill>
              </a:rPr>
            </a:br>
            <a:r>
              <a:rPr lang="nb-NO" altLang="nb-NO" sz="3200" b="1" smtClean="0">
                <a:solidFill>
                  <a:srgbClr val="C00000"/>
                </a:solidFill>
              </a:rPr>
              <a:t>Beregning av hastighet (v) som endring, eller tidsderivert, av posisjon (s):</a:t>
            </a:r>
            <a:endParaRPr lang="en-US" altLang="nb-NO" sz="4800" smtClean="0">
              <a:solidFill>
                <a:srgbClr val="C00000"/>
              </a:solidFill>
            </a:endParaRPr>
          </a:p>
        </p:txBody>
      </p:sp>
      <p:sp>
        <p:nvSpPr>
          <p:cNvPr id="10" name="Rektangel 9"/>
          <p:cNvSpPr/>
          <p:nvPr/>
        </p:nvSpPr>
        <p:spPr>
          <a:xfrm>
            <a:off x="2411413" y="2492375"/>
            <a:ext cx="4321175" cy="1368425"/>
          </a:xfrm>
          <a:prstGeom prst="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66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2636838"/>
            <a:ext cx="39909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916746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DD482697-83A7-441F-93F5-C8B9173C7AD4}" type="slidenum">
              <a:rPr lang="nb-NO"/>
              <a:pPr>
                <a:defRPr/>
              </a:pPr>
              <a:t>36</a:t>
            </a:fld>
            <a:endParaRPr lang="nb-NO"/>
          </a:p>
        </p:txBody>
      </p:sp>
      <p:sp>
        <p:nvSpPr>
          <p:cNvPr id="197636" name="Tittel 11"/>
          <p:cNvSpPr>
            <a:spLocks noGrp="1"/>
          </p:cNvSpPr>
          <p:nvPr>
            <p:ph type="title"/>
          </p:nvPr>
        </p:nvSpPr>
        <p:spPr>
          <a:xfrm>
            <a:off x="684213" y="-26988"/>
            <a:ext cx="8208962" cy="777876"/>
          </a:xfrm>
        </p:spPr>
        <p:txBody>
          <a:bodyPr/>
          <a:lstStyle/>
          <a:p>
            <a:r>
              <a:rPr lang="nb-NO" altLang="nb-NO" sz="3200" b="1" smtClean="0">
                <a:solidFill>
                  <a:srgbClr val="245794"/>
                </a:solidFill>
              </a:rPr>
              <a:t>Hastighetssensor: Tachometer</a:t>
            </a:r>
            <a:endParaRPr lang="en-US" altLang="nb-NO" sz="4800" smtClean="0">
              <a:solidFill>
                <a:srgbClr val="245794"/>
              </a:solidFill>
            </a:endParaRPr>
          </a:p>
        </p:txBody>
      </p:sp>
      <p:pic>
        <p:nvPicPr>
          <p:cNvPr id="197638" name="Picture 2" descr="C:\techteach.no\publications\reguleringsteknikk\utv\visio\sensorer_aktuatorer\dcmotor_visio.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63373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1552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1908175" y="1557338"/>
            <a:ext cx="1800225" cy="647700"/>
          </a:xfrm>
          <a:prstGeom prst="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242941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A1FCF0F7-38E9-4AE2-940A-1EC67E5BA26C}" type="slidenum">
              <a:rPr lang="nb-NO"/>
              <a:pPr>
                <a:defRPr/>
              </a:pPr>
              <a:t>4</a:t>
            </a:fld>
            <a:endParaRPr lang="nb-NO"/>
          </a:p>
        </p:txBody>
      </p:sp>
      <p:sp>
        <p:nvSpPr>
          <p:cNvPr id="8" name="Tittel 11"/>
          <p:cNvSpPr>
            <a:spLocks noGrp="1"/>
          </p:cNvSpPr>
          <p:nvPr>
            <p:ph type="title"/>
          </p:nvPr>
        </p:nvSpPr>
        <p:spPr>
          <a:xfrm>
            <a:off x="71438" y="-26988"/>
            <a:ext cx="8964612" cy="719138"/>
          </a:xfrm>
        </p:spPr>
        <p:txBody>
          <a:bodyPr rtlCol="0">
            <a:noAutofit/>
          </a:bodyPr>
          <a:lstStyle/>
          <a:p>
            <a:pPr fontAlgn="auto">
              <a:spcAft>
                <a:spcPts val="0"/>
              </a:spcAft>
              <a:defRPr/>
            </a:pPr>
            <a:r>
              <a:rPr lang="en-US" sz="3600" b="1" smtClean="0">
                <a:solidFill>
                  <a:schemeClr val="tx2">
                    <a:lumMod val="75000"/>
                  </a:schemeClr>
                </a:solidFill>
              </a:rPr>
              <a:t>Temperatursensor: Termoelement </a:t>
            </a:r>
            <a:endParaRPr lang="en-US" sz="3200">
              <a:solidFill>
                <a:schemeClr val="tx2">
                  <a:lumMod val="75000"/>
                </a:schemeClr>
              </a:solidFill>
            </a:endParaRPr>
          </a:p>
        </p:txBody>
      </p:sp>
      <p:sp>
        <p:nvSpPr>
          <p:cNvPr id="165892" name="TekstSylinder 16"/>
          <p:cNvSpPr txBox="1">
            <a:spLocks noChangeArrowheads="1"/>
          </p:cNvSpPr>
          <p:nvPr/>
        </p:nvSpPr>
        <p:spPr bwMode="auto">
          <a:xfrm>
            <a:off x="539750" y="4638675"/>
            <a:ext cx="82804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b="1">
                <a:solidFill>
                  <a:srgbClr val="008000"/>
                </a:solidFill>
              </a:rPr>
              <a:t>Et termoelement (eng.: thermocouple) består av to ulike ledere koplet sammen i målepunktet - kalt varmpunktet (hot junction). Mellom de to andre endene av lederne - i kaldpunktet (cold junction) - oppstår det en spenningsforskjell, </a:t>
            </a:r>
            <a:r>
              <a:rPr lang="nb-NO" altLang="nb-NO" b="1">
                <a:solidFill>
                  <a:srgbClr val="C00000"/>
                </a:solidFill>
              </a:rPr>
              <a:t>v</a:t>
            </a:r>
            <a:r>
              <a:rPr lang="nb-NO" altLang="nb-NO" b="1">
                <a:solidFill>
                  <a:srgbClr val="008000"/>
                </a:solidFill>
              </a:rPr>
              <a:t>, som er en </a:t>
            </a:r>
            <a:r>
              <a:rPr lang="nb-NO" altLang="nb-NO" b="1">
                <a:solidFill>
                  <a:srgbClr val="C00000"/>
                </a:solidFill>
              </a:rPr>
              <a:t>kjent funksjon</a:t>
            </a:r>
            <a:r>
              <a:rPr lang="nb-NO" altLang="nb-NO" b="1">
                <a:solidFill>
                  <a:srgbClr val="008000"/>
                </a:solidFill>
              </a:rPr>
              <a:t> </a:t>
            </a:r>
            <a:r>
              <a:rPr lang="nb-NO" altLang="nb-NO" b="1">
                <a:solidFill>
                  <a:srgbClr val="C00000"/>
                </a:solidFill>
              </a:rPr>
              <a:t>(uttrykt i tabeller)</a:t>
            </a:r>
            <a:r>
              <a:rPr lang="nb-NO" altLang="nb-NO" b="1">
                <a:solidFill>
                  <a:srgbClr val="008000"/>
                </a:solidFill>
              </a:rPr>
              <a:t> av temperaturdifferansen, </a:t>
            </a:r>
            <a:r>
              <a:rPr lang="nb-NO" altLang="nb-NO" b="1">
                <a:solidFill>
                  <a:srgbClr val="C00000"/>
                </a:solidFill>
              </a:rPr>
              <a:t>Tm-Tr</a:t>
            </a:r>
            <a:r>
              <a:rPr lang="nb-NO" altLang="nb-NO" b="1">
                <a:solidFill>
                  <a:srgbClr val="008000"/>
                </a:solidFill>
              </a:rPr>
              <a:t>, mellom varmpunktet og kaldpunktet. (Følger av Seebeck-effekten.)</a:t>
            </a:r>
          </a:p>
          <a:p>
            <a:endParaRPr lang="nb-NO" altLang="nb-NO" b="1"/>
          </a:p>
          <a:p>
            <a:r>
              <a:rPr lang="nb-NO" altLang="nb-NO" b="1">
                <a:solidFill>
                  <a:srgbClr val="A40000"/>
                </a:solidFill>
              </a:rPr>
              <a:t>Fra målt v kan Tm beregnes. Oppløsningen er ca 2 grader C.</a:t>
            </a:r>
          </a:p>
        </p:txBody>
      </p:sp>
      <p:pic>
        <p:nvPicPr>
          <p:cNvPr id="165895" name="Picture 2" descr="C:\techteach.no\publications\reguleringsteknikk\utv\visio\sensorer_aktuatorer\termoelement.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77850"/>
            <a:ext cx="75057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470180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A860CDEB-B702-454F-B8ED-E1EF0363A1B6}" type="slidenum">
              <a:rPr lang="nb-NO"/>
              <a:pPr>
                <a:defRPr/>
              </a:pPr>
              <a:t>5</a:t>
            </a:fld>
            <a:endParaRPr lang="nb-NO"/>
          </a:p>
        </p:txBody>
      </p:sp>
      <p:sp>
        <p:nvSpPr>
          <p:cNvPr id="8" name="Tittel 11"/>
          <p:cNvSpPr>
            <a:spLocks noGrp="1"/>
          </p:cNvSpPr>
          <p:nvPr>
            <p:ph type="title"/>
          </p:nvPr>
        </p:nvSpPr>
        <p:spPr>
          <a:xfrm>
            <a:off x="71438" y="44450"/>
            <a:ext cx="8964612" cy="720725"/>
          </a:xfrm>
        </p:spPr>
        <p:txBody>
          <a:bodyPr rtlCol="0">
            <a:noAutofit/>
          </a:bodyPr>
          <a:lstStyle/>
          <a:p>
            <a:pPr fontAlgn="auto">
              <a:spcAft>
                <a:spcPts val="0"/>
              </a:spcAft>
              <a:defRPr/>
            </a:pPr>
            <a:r>
              <a:rPr lang="en-US" sz="3600" b="1" dirty="0" err="1" smtClean="0">
                <a:solidFill>
                  <a:schemeClr val="tx2">
                    <a:lumMod val="75000"/>
                  </a:schemeClr>
                </a:solidFill>
              </a:rPr>
              <a:t>Termoelement</a:t>
            </a:r>
            <a:r>
              <a:rPr lang="en-US" sz="3600" b="1" dirty="0" smtClean="0">
                <a:solidFill>
                  <a:schemeClr val="tx2">
                    <a:lumMod val="75000"/>
                  </a:schemeClr>
                </a:solidFill>
              </a:rPr>
              <a:t> forts. </a:t>
            </a:r>
            <a:endParaRPr lang="en-US" sz="3200" dirty="0">
              <a:solidFill>
                <a:schemeClr val="tx2">
                  <a:lumMod val="75000"/>
                </a:schemeClr>
              </a:solidFill>
            </a:endParaRPr>
          </a:p>
        </p:txBody>
      </p:sp>
      <p:sp>
        <p:nvSpPr>
          <p:cNvPr id="166916" name="TekstSylinder 17"/>
          <p:cNvSpPr txBox="1">
            <a:spLocks noChangeArrowheads="1"/>
          </p:cNvSpPr>
          <p:nvPr/>
        </p:nvSpPr>
        <p:spPr bwMode="auto">
          <a:xfrm>
            <a:off x="395288" y="1127125"/>
            <a:ext cx="86407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a:solidFill>
                  <a:srgbClr val="008000"/>
                </a:solidFill>
              </a:rPr>
              <a:t>Termoelementer fås i forskjellige typer, identifisert med en bokstavkode: K, E, J, N, m. fl. </a:t>
            </a:r>
          </a:p>
          <a:p>
            <a:endParaRPr lang="nb-NO" altLang="nb-NO" sz="2400" b="1"/>
          </a:p>
          <a:p>
            <a:r>
              <a:rPr lang="nb-NO" altLang="nb-NO" sz="2400" b="1">
                <a:solidFill>
                  <a:srgbClr val="A40000"/>
                </a:solidFill>
              </a:rPr>
              <a:t>De ulike typene har ulik spenning/temperaturfølsomhet, ulikt måleområde og ulik evne til å tåle omgivelsene. Tabeller fins på internett.</a:t>
            </a:r>
          </a:p>
          <a:p>
            <a:endParaRPr lang="nb-NO" altLang="nb-NO" sz="2400" b="1"/>
          </a:p>
          <a:p>
            <a:r>
              <a:rPr lang="nb-NO" altLang="nb-NO" sz="2400" b="1">
                <a:solidFill>
                  <a:srgbClr val="002060"/>
                </a:solidFill>
              </a:rPr>
              <a:t>Type K er mest brukt:</a:t>
            </a:r>
          </a:p>
          <a:p>
            <a:endParaRPr lang="nb-NO" altLang="nb-NO" sz="2400" b="1">
              <a:solidFill>
                <a:srgbClr val="002060"/>
              </a:solidFill>
            </a:endParaRPr>
          </a:p>
          <a:p>
            <a:pPr>
              <a:buFont typeface="Arial" charset="0"/>
              <a:buChar char="•"/>
            </a:pPr>
            <a:r>
              <a:rPr lang="nb-NO" altLang="nb-NO" sz="2400" b="1">
                <a:solidFill>
                  <a:srgbClr val="002060"/>
                </a:solidFill>
              </a:rPr>
              <a:t> </a:t>
            </a:r>
            <a:r>
              <a:rPr lang="en-US" altLang="nb-NO" sz="2400" b="1">
                <a:solidFill>
                  <a:srgbClr val="002060"/>
                </a:solidFill>
              </a:rPr>
              <a:t>Cromel + Alumel (begge er legeringer med hovedsakelig nikk</a:t>
            </a:r>
            <a:r>
              <a:rPr lang="en-US" altLang="nb-NO" sz="2400" b="1" i="1">
                <a:solidFill>
                  <a:srgbClr val="002060"/>
                </a:solidFill>
              </a:rPr>
              <a:t>el</a:t>
            </a:r>
            <a:r>
              <a:rPr lang="en-US" altLang="nb-NO" sz="2400" b="1">
                <a:solidFill>
                  <a:srgbClr val="002060"/>
                </a:solidFill>
              </a:rPr>
              <a:t>).</a:t>
            </a:r>
          </a:p>
          <a:p>
            <a:pPr>
              <a:buFont typeface="Arial" charset="0"/>
              <a:buChar char="•"/>
            </a:pPr>
            <a:r>
              <a:rPr lang="en-US" altLang="nb-NO" sz="2400" b="1">
                <a:solidFill>
                  <a:srgbClr val="002060"/>
                </a:solidFill>
              </a:rPr>
              <a:t> Følsomhet: 41 µV/°C</a:t>
            </a:r>
          </a:p>
          <a:p>
            <a:pPr>
              <a:buFont typeface="Arial" charset="0"/>
              <a:buChar char="•"/>
            </a:pPr>
            <a:r>
              <a:rPr lang="en-US" altLang="nb-NO" sz="2400" b="1">
                <a:solidFill>
                  <a:srgbClr val="002060"/>
                </a:solidFill>
              </a:rPr>
              <a:t> Måleområde (ihht. Auttek AS): −35 °C til +1260 °C</a:t>
            </a:r>
          </a:p>
          <a:p>
            <a:endParaRPr lang="nb-NO" altLang="nb-NO" sz="2400" b="1"/>
          </a:p>
        </p:txBody>
      </p:sp>
      <p:sp>
        <p:nvSpPr>
          <p:cNvPr id="7"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27172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50001BCA-15EE-497A-A5A9-F86346632B72}" type="slidenum">
              <a:rPr lang="nb-NO"/>
              <a:pPr>
                <a:defRPr/>
              </a:pPr>
              <a:t>6</a:t>
            </a:fld>
            <a:endParaRPr lang="nb-NO"/>
          </a:p>
        </p:txBody>
      </p:sp>
      <p:pic>
        <p:nvPicPr>
          <p:cNvPr id="167941" name="Picture 2" descr="C:\techteach.no\publications\reguleringsteknikk\utv\manualer\autek\k_element.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692150"/>
            <a:ext cx="8920162"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Rektangel 2"/>
          <p:cNvSpPr>
            <a:spLocks noChangeArrowheads="1"/>
          </p:cNvSpPr>
          <p:nvPr/>
        </p:nvSpPr>
        <p:spPr bwMode="auto">
          <a:xfrm>
            <a:off x="1908175" y="5373688"/>
            <a:ext cx="5487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800" b="1">
                <a:solidFill>
                  <a:srgbClr val="006600"/>
                </a:solidFill>
              </a:rPr>
              <a:t>v_tabell(Tm) = v_målt + v_tabell(Tr)</a:t>
            </a:r>
          </a:p>
        </p:txBody>
      </p:sp>
      <p:sp>
        <p:nvSpPr>
          <p:cNvPr id="167943" name="Rektangel 7"/>
          <p:cNvSpPr>
            <a:spLocks noChangeArrowheads="1"/>
          </p:cNvSpPr>
          <p:nvPr/>
        </p:nvSpPr>
        <p:spPr bwMode="auto">
          <a:xfrm>
            <a:off x="107950" y="5881688"/>
            <a:ext cx="8834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800" b="1">
                <a:solidFill>
                  <a:srgbClr val="006600"/>
                </a:solidFill>
              </a:rPr>
              <a:t>Tm kan da finnes ved å gå inn med v_tabell(Tm) i tabellen.</a:t>
            </a: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48745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603D486B-B9F2-4447-A530-E8388EAAEDBF}" type="slidenum">
              <a:rPr lang="nb-NO"/>
              <a:pPr>
                <a:defRPr/>
              </a:pPr>
              <a:t>7</a:t>
            </a:fld>
            <a:endParaRPr lang="nb-NO"/>
          </a:p>
        </p:txBody>
      </p:sp>
      <p:pic>
        <p:nvPicPr>
          <p:cNvPr id="168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88913"/>
            <a:ext cx="78232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bunntekst 1"/>
          <p:cNvSpPr>
            <a:spLocks noGrp="1"/>
          </p:cNvSpPr>
          <p:nvPr>
            <p:ph type="ftr" sz="quarter" idx="11"/>
          </p:nvPr>
        </p:nvSpPr>
        <p:spPr/>
        <p:txBody>
          <a:bodyPr/>
          <a:lstStyle/>
          <a:p>
            <a:pPr>
              <a:defRPr/>
            </a:pPr>
            <a:r>
              <a:rPr lang="nn-NO" smtClean="0"/>
              <a:t>Aut.tek. 2017. HSN/F. Haugen</a:t>
            </a:r>
            <a:endParaRPr lang="nb-NO"/>
          </a:p>
        </p:txBody>
      </p:sp>
    </p:spTree>
    <p:extLst>
      <p:ext uri="{BB962C8B-B14F-4D97-AF65-F5344CB8AC3E}">
        <p14:creationId xmlns:p14="http://schemas.microsoft.com/office/powerpoint/2010/main" val="3153465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788C9DBD-2D90-4407-AA2C-B35795220E44}" type="slidenum">
              <a:rPr lang="nb-NO"/>
              <a:pPr>
                <a:defRPr/>
              </a:pPr>
              <a:t>8</a:t>
            </a:fld>
            <a:endParaRPr lang="nb-NO"/>
          </a:p>
        </p:txBody>
      </p:sp>
      <p:sp>
        <p:nvSpPr>
          <p:cNvPr id="8" name="Tittel 11"/>
          <p:cNvSpPr>
            <a:spLocks noGrp="1"/>
          </p:cNvSpPr>
          <p:nvPr>
            <p:ph type="title"/>
          </p:nvPr>
        </p:nvSpPr>
        <p:spPr>
          <a:xfrm>
            <a:off x="144463" y="-26988"/>
            <a:ext cx="8964612" cy="719138"/>
          </a:xfrm>
        </p:spPr>
        <p:txBody>
          <a:bodyPr rtlCol="0">
            <a:noAutofit/>
          </a:bodyPr>
          <a:lstStyle/>
          <a:p>
            <a:pPr fontAlgn="auto">
              <a:spcAft>
                <a:spcPts val="0"/>
              </a:spcAft>
              <a:defRPr/>
            </a:pPr>
            <a:r>
              <a:rPr lang="en-US" sz="3600" b="1" smtClean="0">
                <a:solidFill>
                  <a:schemeClr val="tx2">
                    <a:lumMod val="75000"/>
                  </a:schemeClr>
                </a:solidFill>
              </a:rPr>
              <a:t>Prinsipp for motstandstermometer</a:t>
            </a:r>
            <a:endParaRPr lang="en-US" sz="3200">
              <a:solidFill>
                <a:schemeClr val="tx2">
                  <a:lumMod val="75000"/>
                </a:schemeClr>
              </a:solidFill>
            </a:endParaRPr>
          </a:p>
        </p:txBody>
      </p:sp>
      <p:sp>
        <p:nvSpPr>
          <p:cNvPr id="169988" name="TekstSylinder 16"/>
          <p:cNvSpPr txBox="1">
            <a:spLocks noChangeArrowheads="1"/>
          </p:cNvSpPr>
          <p:nvPr/>
        </p:nvSpPr>
        <p:spPr bwMode="auto">
          <a:xfrm>
            <a:off x="1116013" y="4586288"/>
            <a:ext cx="74882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000" b="1">
                <a:solidFill>
                  <a:srgbClr val="008000"/>
                </a:solidFill>
              </a:rPr>
              <a:t>Prinsipp: Selve måleelementet er en motstand som har en motstandsverdi R [Ohm] som er en veldefinert, repeterbar funksjon av temperaturen T, dvs. R = f(T).</a:t>
            </a:r>
          </a:p>
          <a:p>
            <a:endParaRPr lang="nb-NO" altLang="nb-NO" sz="2000" b="1"/>
          </a:p>
          <a:p>
            <a:r>
              <a:rPr lang="nb-NO" altLang="nb-NO" sz="2000" b="1">
                <a:solidFill>
                  <a:srgbClr val="A40000"/>
                </a:solidFill>
              </a:rPr>
              <a:t>Pt100-elementer er mye brukt: Pt står for platina. 100 betyr at motstandsverdien er 100 Ohm ved 0 grader C.</a:t>
            </a:r>
          </a:p>
        </p:txBody>
      </p:sp>
      <p:pic>
        <p:nvPicPr>
          <p:cNvPr id="1699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57338"/>
            <a:ext cx="240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2" descr="C:\techteach.no\publications\reguleringsteknikk\utv\visio\sensorer_aktuatorer\pt100.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77850"/>
            <a:ext cx="65532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56813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765175"/>
            <a:ext cx="8964612" cy="719138"/>
          </a:xfrm>
        </p:spPr>
        <p:txBody>
          <a:bodyPr rtlCol="0">
            <a:noAutofit/>
          </a:bodyPr>
          <a:lstStyle/>
          <a:p>
            <a:pPr fontAlgn="auto">
              <a:spcAft>
                <a:spcPts val="0"/>
              </a:spcAft>
              <a:defRPr/>
            </a:pPr>
            <a:r>
              <a:rPr lang="nb-NO" sz="3600" b="1" smtClean="0">
                <a:solidFill>
                  <a:schemeClr val="accent1">
                    <a:lumMod val="75000"/>
                  </a:schemeClr>
                </a:solidFill>
              </a:rPr>
              <a:t>Hva bør velges?</a:t>
            </a:r>
            <a:br>
              <a:rPr lang="nb-NO" sz="3600" b="1" smtClean="0">
                <a:solidFill>
                  <a:schemeClr val="accent1">
                    <a:lumMod val="75000"/>
                  </a:schemeClr>
                </a:solidFill>
              </a:rPr>
            </a:br>
            <a:r>
              <a:rPr lang="nb-NO" sz="3600" b="1" smtClean="0">
                <a:solidFill>
                  <a:schemeClr val="accent1">
                    <a:lumMod val="75000"/>
                  </a:schemeClr>
                </a:solidFill>
              </a:rPr>
              <a:t>Motstandstermometer  (RTD) eller termoelement (TE)?</a:t>
            </a:r>
          </a:p>
        </p:txBody>
      </p:sp>
      <p:sp>
        <p:nvSpPr>
          <p:cNvPr id="17" name="TekstSylinder 16"/>
          <p:cNvSpPr txBox="1"/>
          <p:nvPr/>
        </p:nvSpPr>
        <p:spPr>
          <a:xfrm>
            <a:off x="684213" y="2492896"/>
            <a:ext cx="7704137" cy="2616101"/>
          </a:xfrm>
          <a:prstGeom prst="rect">
            <a:avLst/>
          </a:prstGeom>
          <a:noFill/>
        </p:spPr>
        <p:txBody>
          <a:bodyPr>
            <a:spAutoFit/>
          </a:bodyPr>
          <a:lstStyle/>
          <a:p>
            <a:pPr algn="ctr" fontAlgn="auto">
              <a:spcBef>
                <a:spcPts val="0"/>
              </a:spcBef>
              <a:spcAft>
                <a:spcPts val="0"/>
              </a:spcAft>
              <a:defRPr/>
            </a:pPr>
            <a:endParaRPr lang="nb-NO" sz="2000" b="1" dirty="0">
              <a:latin typeface="+mn-lt"/>
              <a:cs typeface="+mn-cs"/>
            </a:endParaRPr>
          </a:p>
          <a:p>
            <a:pPr marL="342900" indent="-342900" fontAlgn="auto">
              <a:spcBef>
                <a:spcPts val="0"/>
              </a:spcBef>
              <a:spcAft>
                <a:spcPts val="0"/>
              </a:spcAft>
              <a:buFont typeface="Arial" panose="020B0604020202020204" pitchFamily="34" charset="0"/>
              <a:buChar char="•"/>
              <a:defRPr/>
            </a:pPr>
            <a:r>
              <a:rPr lang="nb-NO" sz="2400" b="1" smtClean="0">
                <a:solidFill>
                  <a:srgbClr val="008000"/>
                </a:solidFill>
                <a:latin typeface="+mn-lt"/>
                <a:cs typeface="+mn-cs"/>
              </a:rPr>
              <a:t>RTD </a:t>
            </a:r>
            <a:r>
              <a:rPr lang="nb-NO" sz="2400" b="1" dirty="0">
                <a:solidFill>
                  <a:srgbClr val="008000"/>
                </a:solidFill>
                <a:latin typeface="+mn-lt"/>
                <a:cs typeface="+mn-cs"/>
              </a:rPr>
              <a:t>har større nøyaktighet: Ca. 0.2 grader C. TE har nøyaktighet på </a:t>
            </a:r>
            <a:r>
              <a:rPr lang="nb-NO" sz="2400" b="1" dirty="0" err="1">
                <a:solidFill>
                  <a:srgbClr val="008000"/>
                </a:solidFill>
                <a:latin typeface="+mn-lt"/>
                <a:cs typeface="+mn-cs"/>
              </a:rPr>
              <a:t>ca</a:t>
            </a:r>
            <a:r>
              <a:rPr lang="nb-NO" sz="2400" b="1" dirty="0">
                <a:solidFill>
                  <a:srgbClr val="008000"/>
                </a:solidFill>
                <a:latin typeface="+mn-lt"/>
                <a:cs typeface="+mn-cs"/>
              </a:rPr>
              <a:t> 2 grader C.</a:t>
            </a:r>
          </a:p>
          <a:p>
            <a:pPr fontAlgn="auto">
              <a:spcBef>
                <a:spcPts val="0"/>
              </a:spcBef>
              <a:spcAft>
                <a:spcPts val="0"/>
              </a:spcAft>
              <a:defRPr/>
            </a:pPr>
            <a:endParaRPr lang="nb-NO" sz="2400" b="1" dirty="0">
              <a:latin typeface="+mn-lt"/>
              <a:cs typeface="+mn-cs"/>
            </a:endParaRPr>
          </a:p>
          <a:p>
            <a:pPr marL="342900" indent="-342900" fontAlgn="auto">
              <a:spcBef>
                <a:spcPts val="0"/>
              </a:spcBef>
              <a:spcAft>
                <a:spcPts val="0"/>
              </a:spcAft>
              <a:buFont typeface="Arial" panose="020B0604020202020204" pitchFamily="34" charset="0"/>
              <a:buChar char="•"/>
              <a:defRPr/>
            </a:pPr>
            <a:r>
              <a:rPr lang="nb-NO" sz="2400" b="1" smtClean="0">
                <a:solidFill>
                  <a:srgbClr val="A40000"/>
                </a:solidFill>
                <a:latin typeface="+mn-lt"/>
                <a:cs typeface="+mn-cs"/>
              </a:rPr>
              <a:t>RTD </a:t>
            </a:r>
            <a:r>
              <a:rPr lang="nb-NO" sz="2400" b="1" dirty="0">
                <a:solidFill>
                  <a:srgbClr val="A40000"/>
                </a:solidFill>
                <a:latin typeface="+mn-lt"/>
                <a:cs typeface="+mn-cs"/>
              </a:rPr>
              <a:t>anbefales framfor TE for </a:t>
            </a:r>
            <a:r>
              <a:rPr lang="nb-NO" sz="2400" b="1" dirty="0" err="1">
                <a:solidFill>
                  <a:srgbClr val="A40000"/>
                </a:solidFill>
                <a:latin typeface="+mn-lt"/>
                <a:cs typeface="+mn-cs"/>
              </a:rPr>
              <a:t>måleområde</a:t>
            </a:r>
            <a:r>
              <a:rPr lang="nb-NO" sz="2400" b="1" dirty="0">
                <a:solidFill>
                  <a:srgbClr val="A40000"/>
                </a:solidFill>
                <a:latin typeface="+mn-lt"/>
                <a:cs typeface="+mn-cs"/>
              </a:rPr>
              <a:t> -100 - 500 grader C. Over 500 grader kan </a:t>
            </a:r>
            <a:r>
              <a:rPr lang="nb-NO" sz="2400" b="1" dirty="0" err="1">
                <a:solidFill>
                  <a:srgbClr val="A40000"/>
                </a:solidFill>
                <a:latin typeface="+mn-lt"/>
                <a:cs typeface="+mn-cs"/>
              </a:rPr>
              <a:t>RTD</a:t>
            </a:r>
            <a:r>
              <a:rPr lang="nb-NO" sz="2400" b="1" dirty="0">
                <a:solidFill>
                  <a:srgbClr val="A40000"/>
                </a:solidFill>
                <a:latin typeface="+mn-lt"/>
                <a:cs typeface="+mn-cs"/>
              </a:rPr>
              <a:t> uansett ikke brukes.</a:t>
            </a:r>
          </a:p>
          <a:p>
            <a:pPr fontAlgn="auto">
              <a:spcBef>
                <a:spcPts val="0"/>
              </a:spcBef>
              <a:spcAft>
                <a:spcPts val="0"/>
              </a:spcAft>
              <a:defRPr/>
            </a:pPr>
            <a:endParaRPr lang="nb-NO" sz="2400" b="1" dirty="0">
              <a:latin typeface="+mn-lt"/>
              <a:cs typeface="+mn-cs"/>
            </a:endParaRPr>
          </a:p>
        </p:txBody>
      </p:sp>
      <p:sp>
        <p:nvSpPr>
          <p:cNvPr id="171012" name="TekstSylinder 14"/>
          <p:cNvSpPr txBox="1">
            <a:spLocks noChangeArrowheads="1"/>
          </p:cNvSpPr>
          <p:nvPr/>
        </p:nvSpPr>
        <p:spPr bwMode="auto">
          <a:xfrm>
            <a:off x="3024188" y="5862638"/>
            <a:ext cx="291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900"/>
              <a:t>[</a:t>
            </a:r>
            <a:r>
              <a:rPr lang="en-US" altLang="nb-NO" sz="900">
                <a:hlinkClick r:id="rId2"/>
              </a:rPr>
              <a:t>http://en.wikipedia.org/wiki/Resistance_thermometer</a:t>
            </a:r>
            <a:r>
              <a:rPr lang="nb-NO" altLang="nb-NO" sz="900"/>
              <a:t>]</a:t>
            </a:r>
            <a:endParaRPr lang="en-US" altLang="nb-NO" sz="1100"/>
          </a:p>
        </p:txBody>
      </p:sp>
      <p:sp>
        <p:nvSpPr>
          <p:cNvPr id="10" name="Plassholder for lysbildenummer 9"/>
          <p:cNvSpPr>
            <a:spLocks noGrp="1"/>
          </p:cNvSpPr>
          <p:nvPr>
            <p:ph type="sldNum" sz="quarter" idx="12"/>
          </p:nvPr>
        </p:nvSpPr>
        <p:spPr/>
        <p:txBody>
          <a:bodyPr/>
          <a:lstStyle/>
          <a:p>
            <a:pPr>
              <a:defRPr/>
            </a:pPr>
            <a:fld id="{EC949480-A960-4F33-AB89-6AEE01BBD76C}" type="slidenum">
              <a:rPr lang="nb-NO"/>
              <a:pPr>
                <a:defRPr/>
              </a:pPr>
              <a:t>9</a:t>
            </a:fld>
            <a:endParaRPr lang="nb-NO"/>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572491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5136</TotalTime>
  <Words>1090</Words>
  <Application>Microsoft Office PowerPoint</Application>
  <PresentationFormat>Skjermfremvisning (4:3)</PresentationFormat>
  <Paragraphs>183</Paragraphs>
  <Slides>36</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36</vt:i4>
      </vt:variant>
    </vt:vector>
  </HeadingPairs>
  <TitlesOfParts>
    <vt:vector size="40" baseType="lpstr">
      <vt:lpstr>Arial</vt:lpstr>
      <vt:lpstr>Calibri</vt:lpstr>
      <vt:lpstr>Times New Roman</vt:lpstr>
      <vt:lpstr>Office-tema</vt:lpstr>
      <vt:lpstr>Sensorer</vt:lpstr>
      <vt:lpstr>Sensorer i reguleringssystemet :</vt:lpstr>
      <vt:lpstr> Temperaturmåling</vt:lpstr>
      <vt:lpstr>Temperatursensor: Termoelement </vt:lpstr>
      <vt:lpstr>Termoelement forts. </vt:lpstr>
      <vt:lpstr>PowerPoint-presentasjon</vt:lpstr>
      <vt:lpstr>PowerPoint-presentasjon</vt:lpstr>
      <vt:lpstr>Prinsipp for motstandstermometer</vt:lpstr>
      <vt:lpstr>Hva bør velges? Motstandstermometer  (RTD) eller termoelement (TE)?</vt:lpstr>
      <vt:lpstr> Trykkmåling</vt:lpstr>
      <vt:lpstr>Eksempel på trykksensor: dP-sensor</vt:lpstr>
      <vt:lpstr>dP-sensor forts.</vt:lpstr>
      <vt:lpstr>dP-sensor forts.</vt:lpstr>
      <vt:lpstr>dP-sensor forts.</vt:lpstr>
      <vt:lpstr> Nivåmåling</vt:lpstr>
      <vt:lpstr>Eksempel på nivåsensor: Ultralyd</vt:lpstr>
      <vt:lpstr>Ultralyd-sensor forts.</vt:lpstr>
      <vt:lpstr>Bruk av dP-sensor for nivåmåling:</vt:lpstr>
      <vt:lpstr> Strømningsmåling (flow)</vt:lpstr>
      <vt:lpstr>Bruk av dP-sensor for strømningsmåling:</vt:lpstr>
      <vt:lpstr>Coriolisbasert strømningsmåling</vt:lpstr>
      <vt:lpstr>Prinsippet for Coriolis-måling</vt:lpstr>
      <vt:lpstr>Youtube-video om Coriolis-måling:</vt:lpstr>
      <vt:lpstr>Sensor for gasstrøm: Termisk sensor</vt:lpstr>
      <vt:lpstr>Sensor for gasstrøm: Termisk sensor forts.</vt:lpstr>
      <vt:lpstr>Magnetisk strømsensor</vt:lpstr>
      <vt:lpstr>Væskestrøm: Doppler (ultralyd)</vt:lpstr>
      <vt:lpstr>Måling (beregning) av masseflow fra volumflow, trykk og temperatur</vt:lpstr>
      <vt:lpstr>Fiskale målinger = måling av pengeverdi</vt:lpstr>
      <vt:lpstr>Spektroskopisk (IR-) sensor for gasskonsentrasjon</vt:lpstr>
      <vt:lpstr> Måling av posisjon</vt:lpstr>
      <vt:lpstr>Posisjonssensor med kodeskive (eng.: encoder)</vt:lpstr>
      <vt:lpstr>Posisjonssensor med kodeskive forts.</vt:lpstr>
      <vt:lpstr> Måling av hastighet</vt:lpstr>
      <vt:lpstr>Hastighetssensor: Beregning av hastighet (v) som endring, eller tidsderivert, av posisjon (s):</vt:lpstr>
      <vt:lpstr>Hastighetssensor: Tachometer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admin</dc:creator>
  <cp:lastModifiedBy>Finn Haugen</cp:lastModifiedBy>
  <cp:revision>278</cp:revision>
  <dcterms:created xsi:type="dcterms:W3CDTF">2012-01-09T00:54:32Z</dcterms:created>
  <dcterms:modified xsi:type="dcterms:W3CDTF">2017-08-21T09:32:14Z</dcterms:modified>
</cp:coreProperties>
</file>