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7" r:id="rId2"/>
    <p:sldId id="258" r:id="rId3"/>
    <p:sldId id="259" r:id="rId4"/>
    <p:sldId id="264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00A800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1476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276B9B95-9BFC-494B-AE13-67C36319BC5E}" type="datetimeFigureOut">
              <a:rPr lang="en-US"/>
              <a:pPr>
                <a:defRPr/>
              </a:pPr>
              <a:t>11/2/2017</a:t>
            </a:fld>
            <a:endParaRPr lang="en-US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noProof="0" smtClean="0"/>
              <a:t>Klikk for å redigere tekststiler i malen</a:t>
            </a:r>
          </a:p>
          <a:p>
            <a:pPr lvl="1"/>
            <a:r>
              <a:rPr lang="nb-NO" noProof="0" smtClean="0"/>
              <a:t>Andre nivå</a:t>
            </a:r>
          </a:p>
          <a:p>
            <a:pPr lvl="2"/>
            <a:r>
              <a:rPr lang="nb-NO" noProof="0" smtClean="0"/>
              <a:t>Tredje nivå</a:t>
            </a:r>
          </a:p>
          <a:p>
            <a:pPr lvl="3"/>
            <a:r>
              <a:rPr lang="nb-NO" noProof="0" smtClean="0"/>
              <a:t>Fjerde nivå</a:t>
            </a:r>
          </a:p>
          <a:p>
            <a:pPr lvl="4"/>
            <a:r>
              <a:rPr lang="nb-NO" noProof="0" smtClean="0"/>
              <a:t>Femte nivå</a:t>
            </a:r>
            <a:endParaRPr lang="en-US" noProof="0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FF3BE694-FA34-4387-8548-BB1A079600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566911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Plassholder for lysbil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1" name="Plassholder for nota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7172" name="Plassholder for lysbildenumm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04C8E0F-A7B6-4CEB-943F-773029FCE0D4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8393400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F3BE694-FA34-4387-8548-BB1A0796006F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62462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en-US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7E2827-BD0D-4182-B32F-4E2D930D09E7}" type="datetime1">
              <a:rPr lang="en-US" smtClean="0"/>
              <a:t>11/2/2017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Aut.tek. 2017. HSN/F. Haugen</a:t>
            </a:r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A425E1-2507-4C67-B57F-13B3150B53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93CC11-6550-4A26-8E6E-F0C798B3BA1C}" type="datetime1">
              <a:rPr lang="en-US" smtClean="0"/>
              <a:t>11/2/2017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Aut.tek. 2017. HSN/F. Haugen</a:t>
            </a:r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3A4D7F-A9C4-4665-8E04-BABFC25706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9775B3-A536-4BFB-BCB3-0E6D23D8998E}" type="datetime1">
              <a:rPr lang="en-US" smtClean="0"/>
              <a:t>11/2/2017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Aut.tek. 2017. HSN/F. Haugen</a:t>
            </a:r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0A0DA0-A03F-4870-B79F-DE81264956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0D2607-8552-48E5-B23A-82BF16D966C0}" type="datetime1">
              <a:rPr lang="en-US" smtClean="0"/>
              <a:t>11/2/2017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Aut.tek. 2017. HSN/F. Haugen</a:t>
            </a:r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B8F2D8-34B6-4A09-B8E6-5C8B16019B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5A742B-0FB6-4904-BDF4-4DACF880B62B}" type="datetime1">
              <a:rPr lang="en-US" smtClean="0"/>
              <a:t>11/2/2017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Aut.tek. 2017. HSN/F. Haugen</a:t>
            </a:r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3D533F-FC8F-4551-810E-7F62773BFD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5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3BDF90-B515-4CE7-A9E4-08CD20888E02}" type="datetime1">
              <a:rPr lang="en-US" smtClean="0"/>
              <a:t>11/2/2017</a:t>
            </a:fld>
            <a:endParaRPr lang="en-US"/>
          </a:p>
        </p:txBody>
      </p:sp>
      <p:sp>
        <p:nvSpPr>
          <p:cNvPr id="6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Aut.tek. 2017. HSN/F. Haugen</a:t>
            </a:r>
            <a:endParaRPr lang="en-US"/>
          </a:p>
        </p:txBody>
      </p:sp>
      <p:sp>
        <p:nvSpPr>
          <p:cNvPr id="7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4C6451-259A-43F8-B471-D2AB6E22E3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7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5E24B7-7B93-4DFC-A998-D84C8DDCC737}" type="datetime1">
              <a:rPr lang="en-US" smtClean="0"/>
              <a:t>11/2/2017</a:t>
            </a:fld>
            <a:endParaRPr lang="en-US"/>
          </a:p>
        </p:txBody>
      </p:sp>
      <p:sp>
        <p:nvSpPr>
          <p:cNvPr id="8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Aut.tek. 2017. HSN/F. Haugen</a:t>
            </a:r>
            <a:endParaRPr lang="en-US"/>
          </a:p>
        </p:txBody>
      </p:sp>
      <p:sp>
        <p:nvSpPr>
          <p:cNvPr id="9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8D630B-9A63-4DAE-82DE-422711C352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A62A68-BAC8-4377-852E-A3781395D275}" type="datetime1">
              <a:rPr lang="en-US" smtClean="0"/>
              <a:t>11/2/2017</a:t>
            </a:fld>
            <a:endParaRPr lang="en-US"/>
          </a:p>
        </p:txBody>
      </p:sp>
      <p:sp>
        <p:nvSpPr>
          <p:cNvPr id="4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Aut.tek. 2017. HSN/F. Haugen</a:t>
            </a:r>
            <a:endParaRPr lang="en-US"/>
          </a:p>
        </p:txBody>
      </p:sp>
      <p:sp>
        <p:nvSpPr>
          <p:cNvPr id="5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8E00AE-400D-4D31-A260-EBFB68D220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9E5009-902F-40CD-B73C-93E95FBC6256}" type="datetime1">
              <a:rPr lang="en-US" smtClean="0"/>
              <a:t>11/2/2017</a:t>
            </a:fld>
            <a:endParaRPr lang="en-US"/>
          </a:p>
        </p:txBody>
      </p:sp>
      <p:sp>
        <p:nvSpPr>
          <p:cNvPr id="3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Aut.tek. 2017. HSN/F. Haugen</a:t>
            </a:r>
            <a:endParaRPr lang="en-US"/>
          </a:p>
        </p:txBody>
      </p:sp>
      <p:sp>
        <p:nvSpPr>
          <p:cNvPr id="4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0E4F46-D74C-4808-B7D9-DC8254F342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E1EA5B-C6D3-4399-8CF0-614DD50DAA18}" type="datetime1">
              <a:rPr lang="en-US" smtClean="0"/>
              <a:t>11/2/2017</a:t>
            </a:fld>
            <a:endParaRPr lang="en-US"/>
          </a:p>
        </p:txBody>
      </p:sp>
      <p:sp>
        <p:nvSpPr>
          <p:cNvPr id="6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Aut.tek. 2017. HSN/F. Haugen</a:t>
            </a:r>
            <a:endParaRPr lang="en-US"/>
          </a:p>
        </p:txBody>
      </p:sp>
      <p:sp>
        <p:nvSpPr>
          <p:cNvPr id="7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30604C-A36E-4F5C-BA04-1A5CB4E22E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57754D-47AB-43F7-9F45-6C6E64CCB314}" type="datetime1">
              <a:rPr lang="en-US" smtClean="0"/>
              <a:t>11/2/2017</a:t>
            </a:fld>
            <a:endParaRPr lang="en-US"/>
          </a:p>
        </p:txBody>
      </p:sp>
      <p:sp>
        <p:nvSpPr>
          <p:cNvPr id="6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Aut.tek. 2017. HSN/F. Haugen</a:t>
            </a:r>
            <a:endParaRPr lang="en-US"/>
          </a:p>
        </p:txBody>
      </p:sp>
      <p:sp>
        <p:nvSpPr>
          <p:cNvPr id="7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C56868-A984-4E6D-8FCA-2ABD8BB96E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Plassholder for tittel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Klikk for å redigere tittelstil</a:t>
            </a:r>
            <a:endParaRPr lang="en-US" smtClean="0"/>
          </a:p>
        </p:txBody>
      </p:sp>
      <p:sp>
        <p:nvSpPr>
          <p:cNvPr id="1027" name="Plassholder for teks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smtClean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C7DCC8A-7979-4021-91ED-131042149647}" type="datetime1">
              <a:rPr lang="en-US" smtClean="0"/>
              <a:t>11/2/2017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de-DE" smtClean="0"/>
              <a:t>Aut.tek. 2017. HSN/F. Haugen</a:t>
            </a:r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52A90D2-99EB-4BF4-86B2-58C130F070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techteach.no/simview/cascade_control_temperature/app/cascade_control_temperature.zip" TargetMode="External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hyperlink" Target="http://techteach.no/simview/cascade_control_temp_heat_ex/app/cascade_control_temp_heat_ex.exe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tel 1"/>
          <p:cNvSpPr>
            <a:spLocks noGrp="1"/>
          </p:cNvSpPr>
          <p:nvPr>
            <p:ph type="ctrTitle"/>
          </p:nvPr>
        </p:nvSpPr>
        <p:spPr>
          <a:xfrm>
            <a:off x="179388" y="2492896"/>
            <a:ext cx="8713787" cy="2087563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nb-NO" sz="6600" b="1" smtClean="0">
                <a:solidFill>
                  <a:srgbClr val="C00000"/>
                </a:solidFill>
              </a:rPr>
              <a:t>Kaskaderegulering</a:t>
            </a:r>
            <a:endParaRPr lang="nb-NO" sz="6000" smtClean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051" name="Undertittel 2"/>
          <p:cNvSpPr>
            <a:spLocks noGrp="1"/>
          </p:cNvSpPr>
          <p:nvPr>
            <p:ph type="subTitle" idx="1"/>
          </p:nvPr>
        </p:nvSpPr>
        <p:spPr>
          <a:xfrm>
            <a:off x="1331913" y="5741988"/>
            <a:ext cx="6400800" cy="782637"/>
          </a:xfrm>
        </p:spPr>
        <p:txBody>
          <a:bodyPr/>
          <a:lstStyle/>
          <a:p>
            <a:pPr eaLnBrk="1" hangingPunct="1"/>
            <a:r>
              <a:rPr lang="nb-NO" sz="2000" b="1" smtClean="0">
                <a:solidFill>
                  <a:schemeClr val="tx2"/>
                </a:solidFill>
              </a:rPr>
              <a:t>Av Finn Aakre Haugen</a:t>
            </a:r>
          </a:p>
          <a:p>
            <a:pPr eaLnBrk="1" hangingPunct="1"/>
            <a:r>
              <a:rPr lang="nb-NO" sz="1400" b="1" smtClean="0">
                <a:solidFill>
                  <a:schemeClr val="tx2"/>
                </a:solidFill>
              </a:rPr>
              <a:t>(finn.haugen@hit.no)</a:t>
            </a:r>
          </a:p>
        </p:txBody>
      </p:sp>
      <p:sp>
        <p:nvSpPr>
          <p:cNvPr id="2" name="Plassholder for bunntekst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Aut.tek. 2017. HSN/F. Haugen</a:t>
            </a:r>
            <a:endParaRPr lang="en-US"/>
          </a:p>
        </p:txBody>
      </p:sp>
      <p:sp>
        <p:nvSpPr>
          <p:cNvPr id="3" name="Plassholder for lysbilde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A425E1-2507-4C67-B57F-13B3150B531B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9" name="Undertittel 2"/>
          <p:cNvSpPr txBox="1">
            <a:spLocks/>
          </p:cNvSpPr>
          <p:nvPr/>
        </p:nvSpPr>
        <p:spPr bwMode="auto">
          <a:xfrm>
            <a:off x="539552" y="982737"/>
            <a:ext cx="7920879" cy="12233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Font typeface="Arial" charset="0"/>
              <a:buNone/>
            </a:pPr>
            <a:r>
              <a:rPr lang="nb-NO" sz="2000" b="1" smtClean="0">
                <a:solidFill>
                  <a:srgbClr val="008000"/>
                </a:solidFill>
                <a:latin typeface="Calibri" pitchFamily="34" charset="0"/>
              </a:rPr>
              <a:t>IA3112 Automatiseringsteknikk</a:t>
            </a:r>
          </a:p>
          <a:p>
            <a:pPr algn="ctr">
              <a:spcBef>
                <a:spcPct val="20000"/>
              </a:spcBef>
              <a:buFont typeface="Arial" charset="0"/>
              <a:buNone/>
            </a:pPr>
            <a:r>
              <a:rPr lang="nb-NO" sz="2000" b="1" smtClean="0">
                <a:solidFill>
                  <a:schemeClr val="accent4">
                    <a:lumMod val="50000"/>
                  </a:schemeClr>
                </a:solidFill>
                <a:latin typeface="Calibri" pitchFamily="34" charset="0"/>
              </a:rPr>
              <a:t>Høstsemesteret </a:t>
            </a:r>
            <a:r>
              <a:rPr lang="nb-NO" sz="2000" b="1" smtClean="0">
                <a:solidFill>
                  <a:schemeClr val="accent4">
                    <a:lumMod val="50000"/>
                  </a:schemeClr>
                </a:solidFill>
                <a:latin typeface="Calibri" pitchFamily="34" charset="0"/>
              </a:rPr>
              <a:t>2017</a:t>
            </a:r>
            <a:endParaRPr lang="nb-NO" sz="2800" b="1">
              <a:solidFill>
                <a:schemeClr val="accent4">
                  <a:lumMod val="50000"/>
                </a:schemeClr>
              </a:solidFill>
              <a:latin typeface="Calibri" pitchFamily="34" charset="0"/>
            </a:endParaRPr>
          </a:p>
        </p:txBody>
      </p:sp>
      <p:pic>
        <p:nvPicPr>
          <p:cNvPr id="10" name="Bild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388" y="126450"/>
            <a:ext cx="1596781" cy="350768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1" name="TekstSylinder 12"/>
          <p:cNvSpPr txBox="1">
            <a:spLocks noChangeArrowheads="1"/>
          </p:cNvSpPr>
          <p:nvPr/>
        </p:nvSpPr>
        <p:spPr bwMode="auto">
          <a:xfrm>
            <a:off x="611560" y="2066072"/>
            <a:ext cx="7858125" cy="24929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nb-NO" sz="3600" b="1" smtClean="0">
                <a:solidFill>
                  <a:schemeClr val="tx2"/>
                </a:solidFill>
              </a:rPr>
              <a:t>Fordel </a:t>
            </a:r>
            <a:r>
              <a:rPr lang="nb-NO" sz="3600" b="1">
                <a:solidFill>
                  <a:schemeClr val="tx2"/>
                </a:solidFill>
              </a:rPr>
              <a:t>med kaskaderegulering</a:t>
            </a:r>
            <a:r>
              <a:rPr lang="nb-NO" sz="3200" b="1">
                <a:solidFill>
                  <a:schemeClr val="tx2"/>
                </a:solidFill>
              </a:rPr>
              <a:t/>
            </a:r>
            <a:br>
              <a:rPr lang="nb-NO" sz="3200" b="1">
                <a:solidFill>
                  <a:schemeClr val="tx2"/>
                </a:solidFill>
              </a:rPr>
            </a:br>
            <a:r>
              <a:rPr lang="nb-NO" sz="2800" b="1">
                <a:solidFill>
                  <a:schemeClr val="tx2"/>
                </a:solidFill>
              </a:rPr>
              <a:t>(sammenliknet med vanlig enkeltsløyferegulering):</a:t>
            </a:r>
            <a:endParaRPr lang="nb-NO" sz="3200" b="1">
              <a:solidFill>
                <a:schemeClr val="tx2"/>
              </a:solidFill>
            </a:endParaRPr>
          </a:p>
          <a:p>
            <a:pPr algn="ctr"/>
            <a:endParaRPr lang="nb-NO" sz="2800" b="1"/>
          </a:p>
          <a:p>
            <a:pPr algn="ctr"/>
            <a:r>
              <a:rPr lang="nb-NO" sz="3200" b="1" smtClean="0">
                <a:solidFill>
                  <a:srgbClr val="C00000"/>
                </a:solidFill>
              </a:rPr>
              <a:t>Raskere </a:t>
            </a:r>
            <a:r>
              <a:rPr lang="nb-NO" sz="3200" b="1">
                <a:solidFill>
                  <a:srgbClr val="C00000"/>
                </a:solidFill>
              </a:rPr>
              <a:t>kompensering for </a:t>
            </a:r>
            <a:r>
              <a:rPr lang="nb-NO" sz="3200" b="1" smtClean="0">
                <a:solidFill>
                  <a:srgbClr val="C00000"/>
                </a:solidFill>
              </a:rPr>
              <a:t>prosessforstyrrelser!</a:t>
            </a:r>
          </a:p>
        </p:txBody>
      </p:sp>
      <p:sp>
        <p:nvSpPr>
          <p:cNvPr id="2" name="Plassholder for bunntekst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Aut.tek. 2017. HSN/F. Haugen</a:t>
            </a:r>
            <a:endParaRPr lang="nb-NO"/>
          </a:p>
        </p:txBody>
      </p:sp>
      <p:sp>
        <p:nvSpPr>
          <p:cNvPr id="3" name="Plassholder for lysbilde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5CCB8A-9A05-4AD1-A932-5E62B4985E3F}" type="slidenum">
              <a:rPr lang="nb-NO" smtClean="0"/>
              <a:pPr>
                <a:defRPr/>
              </a:pPr>
              <a:t>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36133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ktangel 3"/>
          <p:cNvSpPr>
            <a:spLocks noChangeArrowheads="1"/>
          </p:cNvSpPr>
          <p:nvPr/>
        </p:nvSpPr>
        <p:spPr bwMode="auto">
          <a:xfrm>
            <a:off x="654050" y="260350"/>
            <a:ext cx="765810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nb-NO" sz="3200" b="1">
                <a:solidFill>
                  <a:srgbClr val="B00000"/>
                </a:solidFill>
              </a:rPr>
              <a:t>Blokkdiagram av kaskadereguleringssystem:</a:t>
            </a:r>
          </a:p>
        </p:txBody>
      </p:sp>
      <p:sp>
        <p:nvSpPr>
          <p:cNvPr id="2" name="Plassholder for bunntekst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Aut.tek. 2017. HSN/F. Haugen</a:t>
            </a:r>
            <a:endParaRPr lang="nb-NO"/>
          </a:p>
        </p:txBody>
      </p:sp>
      <p:sp>
        <p:nvSpPr>
          <p:cNvPr id="3" name="Plassholder for lysbilde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B5AA9E-E6B6-4B3A-BDF5-5EA7AA0ABA89}" type="slidenum">
              <a:rPr lang="nb-NO" smtClean="0"/>
              <a:pPr>
                <a:defRPr/>
              </a:pPr>
              <a:t>3</a:t>
            </a:fld>
            <a:endParaRPr lang="nb-NO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980728"/>
            <a:ext cx="9013691" cy="4761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41263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ktangel 5"/>
          <p:cNvSpPr/>
          <p:nvPr/>
        </p:nvSpPr>
        <p:spPr>
          <a:xfrm>
            <a:off x="339725" y="1781522"/>
            <a:ext cx="8286750" cy="366254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b-NO" sz="4000" b="1" smtClean="0">
                <a:solidFill>
                  <a:srgbClr val="C00000"/>
                </a:solidFill>
                <a:latin typeface="+mn-lt"/>
                <a:cs typeface="+mn-cs"/>
              </a:rPr>
              <a:t>Rekkefølge for regulatorinnstilling:</a:t>
            </a:r>
            <a:endParaRPr lang="nb-NO" sz="3200" b="1" smtClean="0">
              <a:solidFill>
                <a:srgbClr val="C00000"/>
              </a:solidFill>
              <a:latin typeface="+mn-lt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b-NO" sz="3200" b="1">
              <a:solidFill>
                <a:srgbClr val="008200"/>
              </a:solidFill>
              <a:latin typeface="+mn-lt"/>
              <a:cs typeface="+mn-cs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nb-NO" sz="3200" b="1">
                <a:solidFill>
                  <a:schemeClr val="tx2"/>
                </a:solidFill>
                <a:latin typeface="+mn-lt"/>
                <a:cs typeface="+mn-cs"/>
              </a:rPr>
              <a:t>Først: Still inn sekundærregulatoren (med primærregulatoren i manuell</a:t>
            </a:r>
            <a:r>
              <a:rPr lang="nb-NO" sz="3200" b="1" smtClean="0">
                <a:solidFill>
                  <a:schemeClr val="tx2"/>
                </a:solidFill>
                <a:latin typeface="+mn-lt"/>
                <a:cs typeface="+mn-cs"/>
              </a:rPr>
              <a:t>).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endParaRPr lang="nb-NO" sz="3200" b="1">
              <a:solidFill>
                <a:srgbClr val="002060"/>
              </a:solidFill>
              <a:latin typeface="+mn-lt"/>
              <a:cs typeface="+mn-cs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nb-NO" sz="3200" b="1">
                <a:solidFill>
                  <a:srgbClr val="008000"/>
                </a:solidFill>
                <a:latin typeface="+mn-lt"/>
                <a:cs typeface="+mn-cs"/>
              </a:rPr>
              <a:t>Deretter: Still inn primærregulatoren (med sekundærregulatoren i auto)</a:t>
            </a:r>
          </a:p>
        </p:txBody>
      </p:sp>
      <p:sp>
        <p:nvSpPr>
          <p:cNvPr id="2" name="Plassholder for bunntekst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Aut.tek. 2017. HSN/F. Haugen</a:t>
            </a:r>
            <a:endParaRPr lang="nb-NO"/>
          </a:p>
        </p:txBody>
      </p:sp>
      <p:sp>
        <p:nvSpPr>
          <p:cNvPr id="3" name="Plassholder for lysbilde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B5AA9E-E6B6-4B3A-BDF5-5EA7AA0ABA89}" type="slidenum">
              <a:rPr lang="nb-NO" smtClean="0"/>
              <a:pPr>
                <a:defRPr/>
              </a:pPr>
              <a:t>4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74004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1928492"/>
            <a:ext cx="9015825" cy="38047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0418" name="Rektangel 3"/>
          <p:cNvSpPr>
            <a:spLocks noChangeArrowheads="1"/>
          </p:cNvSpPr>
          <p:nvPr/>
        </p:nvSpPr>
        <p:spPr bwMode="auto">
          <a:xfrm>
            <a:off x="1258888" y="260350"/>
            <a:ext cx="6448425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nb-NO" sz="3200" b="1">
                <a:solidFill>
                  <a:srgbClr val="B00000"/>
                </a:solidFill>
              </a:rPr>
              <a:t>Med kaskaderegulering er</a:t>
            </a:r>
          </a:p>
          <a:p>
            <a:pPr algn="ctr"/>
            <a:r>
              <a:rPr lang="nb-NO" sz="3200" b="1">
                <a:solidFill>
                  <a:srgbClr val="B00000"/>
                </a:solidFill>
              </a:rPr>
              <a:t>den opprinnelige aktuatoren</a:t>
            </a:r>
          </a:p>
          <a:p>
            <a:pPr algn="ctr"/>
            <a:r>
              <a:rPr lang="nb-NO" sz="3200" b="1">
                <a:solidFill>
                  <a:srgbClr val="B00000"/>
                </a:solidFill>
              </a:rPr>
              <a:t>erstattet av en «ny» lineær aktuator:</a:t>
            </a:r>
          </a:p>
        </p:txBody>
      </p:sp>
      <p:sp>
        <p:nvSpPr>
          <p:cNvPr id="10" name="Ellipse 9"/>
          <p:cNvSpPr/>
          <p:nvPr/>
        </p:nvSpPr>
        <p:spPr>
          <a:xfrm>
            <a:off x="4355976" y="2996555"/>
            <a:ext cx="1584176" cy="1224533"/>
          </a:xfrm>
          <a:prstGeom prst="ellipse">
            <a:avLst/>
          </a:prstGeom>
          <a:solidFill>
            <a:srgbClr val="C00000">
              <a:alpha val="0"/>
            </a:srgbClr>
          </a:solidFill>
          <a:ln>
            <a:solidFill>
              <a:srgbClr val="ED3C0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b-NO"/>
          </a:p>
        </p:txBody>
      </p:sp>
      <p:sp>
        <p:nvSpPr>
          <p:cNvPr id="2" name="Plassholder for bunntekst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Aut.tek. 2017. HSN/F. Haugen</a:t>
            </a:r>
            <a:endParaRPr lang="nb-NO"/>
          </a:p>
        </p:txBody>
      </p:sp>
      <p:sp>
        <p:nvSpPr>
          <p:cNvPr id="3" name="Plassholder for lysbilde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B5AA9E-E6B6-4B3A-BDF5-5EA7AA0ABA89}" type="slidenum">
              <a:rPr lang="nb-NO" smtClean="0"/>
              <a:pPr>
                <a:defRPr/>
              </a:pPr>
              <a:t>5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21615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TekstSylinder 3"/>
          <p:cNvSpPr txBox="1">
            <a:spLocks noChangeArrowheads="1"/>
          </p:cNvSpPr>
          <p:nvPr/>
        </p:nvSpPr>
        <p:spPr bwMode="auto">
          <a:xfrm>
            <a:off x="611188" y="188913"/>
            <a:ext cx="81438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lvl="1" algn="ctr"/>
            <a:r>
              <a:rPr lang="nb-NO" sz="2400" b="1">
                <a:solidFill>
                  <a:srgbClr val="B00000"/>
                </a:solidFill>
              </a:rPr>
              <a:t>Eksempel 1: Kaskaderegulering av temperatur i en vanntank</a:t>
            </a:r>
          </a:p>
        </p:txBody>
      </p:sp>
      <p:pic>
        <p:nvPicPr>
          <p:cNvPr id="61443" name="Picture 2" descr="C:\techteach.no\publications\kompendium_hit_pef3006_proc_contr\utv\labview\cascadecontrol\cascade_tfs.e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250" y="1196975"/>
            <a:ext cx="5872163" cy="554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46" name="TekstSylinder 3"/>
          <p:cNvSpPr txBox="1">
            <a:spLocks noChangeArrowheads="1"/>
          </p:cNvSpPr>
          <p:nvPr/>
        </p:nvSpPr>
        <p:spPr bwMode="auto">
          <a:xfrm>
            <a:off x="395288" y="620713"/>
            <a:ext cx="81438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lvl="1" algn="ctr"/>
            <a:r>
              <a:rPr lang="nb-NO" sz="2400" b="1" dirty="0">
                <a:solidFill>
                  <a:srgbClr val="228E27"/>
                </a:solidFill>
              </a:rPr>
              <a:t>Simulator:</a:t>
            </a:r>
            <a:r>
              <a:rPr lang="nb-NO" sz="2400" b="1" dirty="0">
                <a:solidFill>
                  <a:srgbClr val="B00000"/>
                </a:solidFill>
              </a:rPr>
              <a:t> </a:t>
            </a:r>
            <a:r>
              <a:rPr lang="nb-NO" sz="2400" b="1" dirty="0" err="1">
                <a:hlinkClick r:id="rId3"/>
              </a:rPr>
              <a:t>Cascade</a:t>
            </a:r>
            <a:r>
              <a:rPr lang="nb-NO" sz="2400" b="1" dirty="0">
                <a:hlinkClick r:id="rId3"/>
              </a:rPr>
              <a:t> </a:t>
            </a:r>
            <a:r>
              <a:rPr lang="nb-NO" sz="2400" b="1" dirty="0" err="1">
                <a:hlinkClick r:id="rId3"/>
              </a:rPr>
              <a:t>control</a:t>
            </a:r>
            <a:r>
              <a:rPr lang="nb-NO" sz="2400" b="1" dirty="0">
                <a:hlinkClick r:id="rId3"/>
              </a:rPr>
              <a:t> </a:t>
            </a:r>
            <a:r>
              <a:rPr lang="nb-NO" sz="2400" b="1" dirty="0" err="1">
                <a:hlinkClick r:id="rId3"/>
              </a:rPr>
              <a:t>of</a:t>
            </a:r>
            <a:r>
              <a:rPr lang="nb-NO" sz="2400" b="1" dirty="0">
                <a:hlinkClick r:id="rId3"/>
              </a:rPr>
              <a:t> </a:t>
            </a:r>
            <a:r>
              <a:rPr lang="nb-NO" sz="2400" b="1" dirty="0" err="1">
                <a:hlinkClick r:id="rId3"/>
              </a:rPr>
              <a:t>temperature</a:t>
            </a:r>
            <a:r>
              <a:rPr lang="nb-NO" sz="2400" b="1" dirty="0">
                <a:hlinkClick r:id="rId3"/>
              </a:rPr>
              <a:t> in a </a:t>
            </a:r>
            <a:r>
              <a:rPr lang="nb-NO" sz="2400" b="1" dirty="0" err="1">
                <a:hlinkClick r:id="rId3"/>
              </a:rPr>
              <a:t>vessel</a:t>
            </a:r>
            <a:endParaRPr lang="nb-NO" sz="2400" b="1" dirty="0"/>
          </a:p>
        </p:txBody>
      </p:sp>
      <p:sp>
        <p:nvSpPr>
          <p:cNvPr id="2" name="Plassholder for bunntekst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Aut.tek. 2017. HSN/F. Haugen</a:t>
            </a:r>
            <a:endParaRPr lang="nb-NO"/>
          </a:p>
        </p:txBody>
      </p:sp>
      <p:sp>
        <p:nvSpPr>
          <p:cNvPr id="3" name="Plassholder for lysbilde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B5AA9E-E6B6-4B3A-BDF5-5EA7AA0ABA89}" type="slidenum">
              <a:rPr lang="nb-NO" smtClean="0"/>
              <a:pPr>
                <a:defRPr/>
              </a:pPr>
              <a:t>6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5329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TekstSylinder 3"/>
          <p:cNvSpPr txBox="1">
            <a:spLocks noChangeArrowheads="1"/>
          </p:cNvSpPr>
          <p:nvPr/>
        </p:nvSpPr>
        <p:spPr bwMode="auto">
          <a:xfrm>
            <a:off x="531813" y="188913"/>
            <a:ext cx="8143875" cy="20621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lvl="1" algn="ctr"/>
            <a:r>
              <a:rPr lang="nb-NO" sz="3200" b="1" smtClean="0">
                <a:solidFill>
                  <a:srgbClr val="B00000"/>
                </a:solidFill>
              </a:rPr>
              <a:t>Eksempelet forts.:</a:t>
            </a:r>
          </a:p>
          <a:p>
            <a:pPr marL="0" lvl="1" algn="ctr"/>
            <a:r>
              <a:rPr lang="nb-NO" sz="3200" b="1" smtClean="0">
                <a:solidFill>
                  <a:srgbClr val="B00000"/>
                </a:solidFill>
              </a:rPr>
              <a:t/>
            </a:r>
            <a:br>
              <a:rPr lang="nb-NO" sz="3200" b="1" smtClean="0">
                <a:solidFill>
                  <a:srgbClr val="B00000"/>
                </a:solidFill>
              </a:rPr>
            </a:br>
            <a:r>
              <a:rPr lang="nb-NO" sz="3200" b="1" smtClean="0">
                <a:solidFill>
                  <a:schemeClr val="tx2"/>
                </a:solidFill>
              </a:rPr>
              <a:t>Ytelsesindeksen IAE for</a:t>
            </a:r>
            <a:br>
              <a:rPr lang="nb-NO" sz="3200" b="1" smtClean="0">
                <a:solidFill>
                  <a:schemeClr val="tx2"/>
                </a:solidFill>
              </a:rPr>
            </a:br>
            <a:r>
              <a:rPr lang="nb-NO" sz="3200" b="1" smtClean="0">
                <a:solidFill>
                  <a:schemeClr val="tx2"/>
                </a:solidFill>
              </a:rPr>
              <a:t>de to reguleringsstrukturene:</a:t>
            </a:r>
            <a:endParaRPr lang="nb-NO" sz="3200" b="1">
              <a:solidFill>
                <a:schemeClr val="tx2"/>
              </a:solidFill>
            </a:endParaRPr>
          </a:p>
        </p:txBody>
      </p:sp>
      <p:sp>
        <p:nvSpPr>
          <p:cNvPr id="2" name="Plassholder for bunntekst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Aut.tek. 2017. HSN/F. Haugen</a:t>
            </a:r>
            <a:endParaRPr lang="nb-NO"/>
          </a:p>
        </p:txBody>
      </p:sp>
      <p:sp>
        <p:nvSpPr>
          <p:cNvPr id="3" name="Plassholder for lysbilde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B5AA9E-E6B6-4B3A-BDF5-5EA7AA0ABA89}" type="slidenum">
              <a:rPr lang="nb-NO" smtClean="0"/>
              <a:pPr>
                <a:defRPr/>
              </a:pPr>
              <a:t>7</a:t>
            </a:fld>
            <a:endParaRPr lang="nb-NO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824032"/>
            <a:ext cx="9144000" cy="21656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Rett pil 4"/>
          <p:cNvCxnSpPr/>
          <p:nvPr/>
        </p:nvCxnSpPr>
        <p:spPr>
          <a:xfrm flipH="1">
            <a:off x="4355976" y="2204864"/>
            <a:ext cx="576064" cy="6191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Rett pil 6"/>
          <p:cNvCxnSpPr/>
          <p:nvPr/>
        </p:nvCxnSpPr>
        <p:spPr>
          <a:xfrm>
            <a:off x="5508104" y="2204864"/>
            <a:ext cx="648072" cy="6191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kstSylinder 3"/>
          <p:cNvSpPr txBox="1">
            <a:spLocks noChangeArrowheads="1"/>
          </p:cNvSpPr>
          <p:nvPr/>
        </p:nvSpPr>
        <p:spPr bwMode="auto">
          <a:xfrm>
            <a:off x="531813" y="5232102"/>
            <a:ext cx="8143875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lvl="1" algn="ctr"/>
            <a:r>
              <a:rPr lang="nb-NO" sz="3200" b="1" smtClean="0">
                <a:solidFill>
                  <a:srgbClr val="008000"/>
                </a:solidFill>
              </a:rPr>
              <a:t>Hvilken av reguleringsstrukturene er best vurdert ut fra IAE-indeksen?</a:t>
            </a:r>
            <a:endParaRPr lang="nb-NO" sz="3200" b="1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29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TekstSylinder 3"/>
          <p:cNvSpPr txBox="1">
            <a:spLocks noChangeArrowheads="1"/>
          </p:cNvSpPr>
          <p:nvPr/>
        </p:nvSpPr>
        <p:spPr bwMode="auto">
          <a:xfrm>
            <a:off x="611188" y="188913"/>
            <a:ext cx="81438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lvl="1" algn="ctr"/>
            <a:r>
              <a:rPr lang="nb-NO" sz="2400" b="1">
                <a:solidFill>
                  <a:srgbClr val="B00000"/>
                </a:solidFill>
              </a:rPr>
              <a:t>Eksempel 2: Kaskaderegulering i temp.reg. av varmeveksler</a:t>
            </a:r>
          </a:p>
        </p:txBody>
      </p:sp>
      <p:sp>
        <p:nvSpPr>
          <p:cNvPr id="8" name="TekstSylinder 3"/>
          <p:cNvSpPr txBox="1">
            <a:spLocks noChangeArrowheads="1"/>
          </p:cNvSpPr>
          <p:nvPr/>
        </p:nvSpPr>
        <p:spPr bwMode="auto">
          <a:xfrm>
            <a:off x="395288" y="591071"/>
            <a:ext cx="842486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lvl="1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b-NO" sz="2400" b="1" dirty="0">
                <a:solidFill>
                  <a:srgbClr val="228E27"/>
                </a:solidFill>
                <a:cs typeface="+mn-cs"/>
              </a:rPr>
              <a:t>Simulator: </a:t>
            </a:r>
            <a:r>
              <a:rPr lang="nb-NO" sz="2400" b="1" dirty="0">
                <a:solidFill>
                  <a:srgbClr val="228E27"/>
                </a:solidFill>
                <a:cs typeface="+mn-cs"/>
                <a:hlinkClick r:id="rId2"/>
              </a:rPr>
              <a:t>Temperaturregulering </a:t>
            </a:r>
            <a:r>
              <a:rPr lang="nb-NO" sz="2400" b="1">
                <a:solidFill>
                  <a:srgbClr val="228E27"/>
                </a:solidFill>
                <a:cs typeface="+mn-cs"/>
                <a:hlinkClick r:id="rId2"/>
              </a:rPr>
              <a:t>av </a:t>
            </a:r>
            <a:r>
              <a:rPr lang="nb-NO" sz="2400" b="1" smtClean="0">
                <a:solidFill>
                  <a:srgbClr val="228E27"/>
                </a:solidFill>
                <a:cs typeface="+mn-cs"/>
                <a:hlinkClick r:id="rId2"/>
              </a:rPr>
              <a:t>varmeveksler</a:t>
            </a:r>
            <a:endParaRPr lang="nb-NO" sz="2400" b="1" dirty="0">
              <a:solidFill>
                <a:schemeClr val="bg1">
                  <a:lumMod val="65000"/>
                </a:schemeClr>
              </a:solidFill>
              <a:cs typeface="+mn-cs"/>
            </a:endParaRPr>
          </a:p>
        </p:txBody>
      </p:sp>
      <p:sp>
        <p:nvSpPr>
          <p:cNvPr id="2" name="Plassholder for bunntekst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Aut.tek. 2017. HSN/F. Haugen</a:t>
            </a:r>
            <a:endParaRPr lang="nb-NO"/>
          </a:p>
        </p:txBody>
      </p:sp>
      <p:sp>
        <p:nvSpPr>
          <p:cNvPr id="3" name="Plassholder for lysbilde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B5AA9E-E6B6-4B3A-BDF5-5EA7AA0ABA89}" type="slidenum">
              <a:rPr lang="nb-NO" smtClean="0"/>
              <a:pPr>
                <a:defRPr/>
              </a:pPr>
              <a:t>8</a:t>
            </a:fld>
            <a:endParaRPr lang="nb-NO"/>
          </a:p>
        </p:txBody>
      </p:sp>
      <p:pic>
        <p:nvPicPr>
          <p:cNvPr id="5" name="Bild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2344" y="1124744"/>
            <a:ext cx="6096000" cy="5267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4983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855</TotalTime>
  <Words>171</Words>
  <Application>Microsoft Office PowerPoint</Application>
  <PresentationFormat>Skjermfremvisning (4:3)</PresentationFormat>
  <Paragraphs>42</Paragraphs>
  <Slides>8</Slides>
  <Notes>2</Notes>
  <HiddenSlides>0</HiddenSlides>
  <MMClips>0</MMClips>
  <ScaleCrop>false</ScaleCrop>
  <HeadingPairs>
    <vt:vector size="6" baseType="variant">
      <vt:variant>
        <vt:lpstr>Brukte skrifter</vt:lpstr>
      </vt:variant>
      <vt:variant>
        <vt:i4>2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Office-tema</vt:lpstr>
      <vt:lpstr>Kaskaderegulering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Lysbilde 1</dc:title>
  <dc:creator>admin</dc:creator>
  <cp:lastModifiedBy>Finn Haugen</cp:lastModifiedBy>
  <cp:revision>111</cp:revision>
  <dcterms:created xsi:type="dcterms:W3CDTF">2012-01-09T00:54:32Z</dcterms:created>
  <dcterms:modified xsi:type="dcterms:W3CDTF">2017-11-02T08:11:03Z</dcterms:modified>
</cp:coreProperties>
</file>