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74" r:id="rId3"/>
    <p:sldId id="275" r:id="rId4"/>
    <p:sldId id="258" r:id="rId5"/>
    <p:sldId id="273" r:id="rId6"/>
    <p:sldId id="272" r:id="rId7"/>
    <p:sldId id="259" r:id="rId8"/>
    <p:sldId id="260" r:id="rId9"/>
    <p:sldId id="261" r:id="rId10"/>
    <p:sldId id="262" r:id="rId11"/>
    <p:sldId id="276" r:id="rId12"/>
    <p:sldId id="263" r:id="rId13"/>
    <p:sldId id="277" r:id="rId14"/>
    <p:sldId id="264" r:id="rId15"/>
    <p:sldId id="267" r:id="rId16"/>
    <p:sldId id="265" r:id="rId17"/>
    <p:sldId id="278" r:id="rId18"/>
    <p:sldId id="266" r:id="rId19"/>
    <p:sldId id="279" r:id="rId20"/>
    <p:sldId id="268" r:id="rId21"/>
    <p:sldId id="269" r:id="rId22"/>
    <p:sldId id="270" r:id="rId23"/>
    <p:sldId id="271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D3C05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8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680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65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2451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245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ABAEDF-F5D5-4032-B7E3-403D8876BA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0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2451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245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ABAEDF-F5D5-4032-B7E3-403D8876BA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91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449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45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77767A-73E8-4FF3-97AC-FC53535E71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90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347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48B213-E754-40DE-B245-CB976A92DC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24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8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E235-7536-4920-ACF6-16A308C9221C}" type="datetime1">
              <a:rPr lang="en-US" smtClean="0"/>
              <a:t>10/5/2017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06C2-990E-47A8-AD3A-08FA7BE83C29}" type="datetime1">
              <a:rPr lang="en-US" smtClean="0"/>
              <a:t>10/5/2017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A862-EC25-43E3-AEBA-557F8D86C71A}" type="datetime1">
              <a:rPr lang="en-US" smtClean="0"/>
              <a:t>10/5/2017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C6B06-7085-45E1-A86F-FD258202EBD8}" type="datetime1">
              <a:rPr lang="en-US" smtClean="0"/>
              <a:t>10/5/2017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5122-E3AB-4D87-89B5-88FDEFC15A41}" type="datetime1">
              <a:rPr lang="en-US" smtClean="0"/>
              <a:t>10/5/2017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387D2-31EC-43D2-8F3C-ADD65CFAB32C}" type="datetime1">
              <a:rPr lang="en-US" smtClean="0"/>
              <a:t>10/5/2017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3D73-7DE1-40D3-B7CF-1BDC362CA993}" type="datetime1">
              <a:rPr lang="en-US" smtClean="0"/>
              <a:t>10/5/2017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788DB-B12D-4240-B48A-7DB8A86CB330}" type="datetime1">
              <a:rPr lang="en-US" smtClean="0"/>
              <a:t>10/5/2017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A60C-2309-47D6-B874-5BF422BC0D38}" type="datetime1">
              <a:rPr lang="en-US" smtClean="0"/>
              <a:t>10/5/2017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80C30-BD56-4B8E-9815-8D2211C18A3F}" type="datetime1">
              <a:rPr lang="en-US" smtClean="0"/>
              <a:t>10/5/2017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1363A-5092-46BF-AE49-C5EB1A716741}" type="datetime1">
              <a:rPr lang="en-US" smtClean="0"/>
              <a:t>10/5/2017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135553-C2AA-4D9F-899B-3EE7A308A531}" type="datetime1">
              <a:rPr lang="en-US" smtClean="0"/>
              <a:t>10/5/2017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emp_control_pid_onoff/app/temp_control_pid_onoff.exe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temp_control_pid_onoff/app/temp_control_pid_onoff.ex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emp_control_pid_onoff/app/temp_control_pid_onoff.ex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app/levelcontrol_chiptank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 rtlCol="0"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nb-NO" sz="6600" b="1" dirty="0" smtClean="0">
                <a:solidFill>
                  <a:srgbClr val="C00000"/>
                </a:solidFill>
              </a:rPr>
              <a:t>Innstilling av</a:t>
            </a:r>
            <a:br>
              <a:rPr lang="nb-NO" sz="6600" b="1" dirty="0" smtClean="0">
                <a:solidFill>
                  <a:srgbClr val="C00000"/>
                </a:solidFill>
              </a:rPr>
            </a:br>
            <a:r>
              <a:rPr lang="nb-NO" sz="6600" b="1" dirty="0" err="1" smtClean="0">
                <a:solidFill>
                  <a:srgbClr val="C00000"/>
                </a:solidFill>
              </a:rPr>
              <a:t>PID</a:t>
            </a:r>
            <a:r>
              <a:rPr lang="nb-NO" sz="6600" b="1" dirty="0" smtClean="0">
                <a:solidFill>
                  <a:srgbClr val="C00000"/>
                </a:solidFill>
              </a:rPr>
              <a:t>-regulatoren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 bwMode="auto">
          <a:xfrm>
            <a:off x="539552" y="982737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359532" y="2852936"/>
            <a:ext cx="8424936" cy="778098"/>
          </a:xfrm>
        </p:spPr>
        <p:txBody>
          <a:bodyPr>
            <a:normAutofit fontScale="90000"/>
          </a:bodyPr>
          <a:lstStyle/>
          <a:p>
            <a:r>
              <a:rPr lang="nb-NO" b="1" smtClean="0">
                <a:solidFill>
                  <a:srgbClr val="009900"/>
                </a:solidFill>
              </a:rPr>
              <a:t>Repetert Ziegler-Nichols’ metode</a:t>
            </a:r>
            <a:br>
              <a:rPr lang="nb-NO" b="1" smtClean="0">
                <a:solidFill>
                  <a:srgbClr val="009900"/>
                </a:solidFill>
              </a:rPr>
            </a:br>
            <a:r>
              <a:rPr lang="nb-NO" b="1" smtClean="0">
                <a:solidFill>
                  <a:srgbClr val="009900"/>
                </a:solidFill>
              </a:rPr>
              <a:t>(for PI-regulator)</a:t>
            </a:r>
            <a:endParaRPr lang="en-US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Aut.tek. 2017. HSN/F.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89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720080" y="908720"/>
            <a:ext cx="7812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B00000"/>
                </a:solidFill>
              </a:rPr>
              <a:t> Anta at den første regulatorinnstillingen har gitt parameterverdiene Kp₀ og Ti₀ at reguleringssystemet har fått for dårlig stabilitet med denne innstillingen. </a:t>
            </a:r>
          </a:p>
          <a:p>
            <a:pPr algn="ctr"/>
            <a:endParaRPr lang="en-US" sz="2400" b="1" smtClean="0">
              <a:solidFill>
                <a:srgbClr val="B00000"/>
              </a:solidFill>
            </a:endParaRPr>
          </a:p>
          <a:p>
            <a:pPr algn="ctr"/>
            <a:r>
              <a:rPr lang="en-US" sz="2400" b="1" smtClean="0">
                <a:solidFill>
                  <a:srgbClr val="002060"/>
                </a:solidFill>
              </a:rPr>
              <a:t>Anta at du (derfor) kan se svingninger med dårlig dempning i prosessmålingen og/eller i pådraget.</a:t>
            </a:r>
          </a:p>
          <a:p>
            <a:pPr algn="ctr"/>
            <a:endParaRPr lang="en-US" sz="2400" b="1" smtClean="0">
              <a:solidFill>
                <a:srgbClr val="B00000"/>
              </a:solidFill>
            </a:endParaRPr>
          </a:p>
          <a:p>
            <a:pPr algn="ctr"/>
            <a:r>
              <a:rPr lang="en-US" sz="2400" b="1" smtClean="0">
                <a:solidFill>
                  <a:srgbClr val="008000"/>
                </a:solidFill>
              </a:rPr>
              <a:t>Forbedret innstilling av PI-regulatoren kan oppnås ved å late som at disse svingningene er ZN-svingninger og foreta en ny (repetert) ZN-innstilling.</a:t>
            </a:r>
            <a:endParaRPr lang="nb-NO" sz="2400" b="1">
              <a:solidFill>
                <a:srgbClr val="008000"/>
              </a:solidFill>
            </a:endParaRPr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Aut.tek. 2017. HSN/F.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78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107504" y="26064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smtClean="0">
                <a:solidFill>
                  <a:schemeClr val="tx2"/>
                </a:solidFill>
              </a:rPr>
              <a:t>Eks.: PI-regulator for metangassregulering</a:t>
            </a:r>
            <a:endParaRPr lang="nb-NO" sz="3200" b="1">
              <a:solidFill>
                <a:schemeClr val="tx2"/>
              </a:solidFill>
            </a:endParaRPr>
          </a:p>
        </p:txBody>
      </p:sp>
      <p:pic>
        <p:nvPicPr>
          <p:cNvPr id="8" name="Picture 2" descr="C:\home.hit.no\hioa\regtek2\2014\etc\repetert_z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437" y="1017785"/>
            <a:ext cx="7182995" cy="572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kstSylinder 11"/>
          <p:cNvSpPr txBox="1"/>
          <p:nvPr/>
        </p:nvSpPr>
        <p:spPr>
          <a:xfrm rot="16200000">
            <a:off x="-519627" y="2263371"/>
            <a:ext cx="2952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C00000"/>
                </a:solidFill>
              </a:rPr>
              <a:t>Opprinnelig ZN</a:t>
            </a:r>
          </a:p>
        </p:txBody>
      </p:sp>
      <p:sp>
        <p:nvSpPr>
          <p:cNvPr id="13" name="TekstSylinder 12"/>
          <p:cNvSpPr txBox="1"/>
          <p:nvPr/>
        </p:nvSpPr>
        <p:spPr>
          <a:xfrm rot="16200000">
            <a:off x="-483368" y="5035424"/>
            <a:ext cx="288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C00000"/>
                </a:solidFill>
              </a:rPr>
              <a:t>Repetert ZN</a:t>
            </a:r>
            <a:endParaRPr lang="nb-NO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359532" y="2852936"/>
            <a:ext cx="8424936" cy="778098"/>
          </a:xfrm>
        </p:spPr>
        <p:txBody>
          <a:bodyPr>
            <a:normAutofit fontScale="90000"/>
          </a:bodyPr>
          <a:lstStyle/>
          <a:p>
            <a:pPr lvl="1" algn="ctr"/>
            <a:r>
              <a:rPr lang="nb-NO" sz="4000" b="1" baseline="0" smtClean="0">
                <a:solidFill>
                  <a:srgbClr val="228E27"/>
                </a:solidFill>
              </a:rPr>
              <a:t>Åstrøm-Hägglunds "relé"-metode</a:t>
            </a:r>
            <a:br>
              <a:rPr lang="nb-NO" sz="4000" b="1" baseline="0" smtClean="0">
                <a:solidFill>
                  <a:srgbClr val="228E27"/>
                </a:solidFill>
              </a:rPr>
            </a:br>
            <a:r>
              <a:rPr lang="nb-NO" sz="4000" b="1" baseline="0" smtClean="0">
                <a:solidFill>
                  <a:srgbClr val="228E27"/>
                </a:solidFill>
              </a:rPr>
              <a:t>(for ZN-innstilling)</a:t>
            </a:r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13</a:t>
            </a:fld>
            <a:endParaRPr lang="nb-NO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Aut.tek. 2017. HSN/F.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9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14</a:t>
            </a:fld>
            <a:endParaRPr lang="nb-NO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Aut.tek. 2017. HSN/F. Haugen</a:t>
            </a:r>
            <a:endParaRPr lang="nb-NO"/>
          </a:p>
        </p:txBody>
      </p:sp>
      <p:pic>
        <p:nvPicPr>
          <p:cNvPr id="3074" name="Picture 2" descr="C:\techteach.no\publications\reguleringsteknikk\utv\visio\avpaazn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79"/>
            <a:ext cx="8406152" cy="5184577"/>
          </a:xfrm>
          <a:prstGeom prst="rect">
            <a:avLst/>
          </a:prstGeom>
          <a:noFill/>
        </p:spPr>
      </p:pic>
      <p:sp>
        <p:nvSpPr>
          <p:cNvPr id="8" name="Rektangel 7"/>
          <p:cNvSpPr/>
          <p:nvPr/>
        </p:nvSpPr>
        <p:spPr>
          <a:xfrm>
            <a:off x="2987824" y="3142709"/>
            <a:ext cx="2306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smtClean="0">
                <a:solidFill>
                  <a:srgbClr val="B00000"/>
                </a:solidFill>
              </a:rPr>
              <a:t>Erstatter PID </a:t>
            </a:r>
          </a:p>
          <a:p>
            <a:pPr algn="ctr"/>
            <a:r>
              <a:rPr lang="nb-NO" b="1" smtClean="0">
                <a:solidFill>
                  <a:srgbClr val="B00000"/>
                </a:solidFill>
              </a:rPr>
              <a:t>ifm. innstilling av PID</a:t>
            </a:r>
            <a:endParaRPr lang="en-US"/>
          </a:p>
        </p:txBody>
      </p:sp>
      <p:sp>
        <p:nvSpPr>
          <p:cNvPr id="14" name="Rektangel 13"/>
          <p:cNvSpPr/>
          <p:nvPr/>
        </p:nvSpPr>
        <p:spPr>
          <a:xfrm>
            <a:off x="6372200" y="620688"/>
            <a:ext cx="23063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smtClean="0">
                <a:solidFill>
                  <a:srgbClr val="B00000"/>
                </a:solidFill>
              </a:rPr>
              <a:t>Svingningene kommer automatisk.</a:t>
            </a:r>
          </a:p>
          <a:p>
            <a:pPr algn="ctr"/>
            <a:r>
              <a:rPr lang="nb-NO" b="1" smtClean="0">
                <a:solidFill>
                  <a:srgbClr val="B00000"/>
                </a:solidFill>
              </a:rPr>
              <a:t>Flott!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424936" cy="778098"/>
          </a:xfrm>
        </p:spPr>
        <p:txBody>
          <a:bodyPr>
            <a:noAutofit/>
          </a:bodyPr>
          <a:lstStyle/>
          <a:p>
            <a:pPr lvl="1" algn="ctr"/>
            <a:r>
              <a:rPr lang="nb-NO" sz="3600" b="1" baseline="0" smtClean="0">
                <a:solidFill>
                  <a:srgbClr val="002060"/>
                </a:solidFill>
              </a:rPr>
              <a:t>At det svinger med av/på-regulator, ser</a:t>
            </a:r>
            <a:r>
              <a:rPr lang="nb-NO" sz="3600" b="1" smtClean="0">
                <a:solidFill>
                  <a:srgbClr val="002060"/>
                </a:solidFill>
              </a:rPr>
              <a:t> vi et eksempel på her:</a:t>
            </a:r>
            <a:endParaRPr lang="nb-NO" sz="3600" b="1" baseline="0" smtClean="0">
              <a:solidFill>
                <a:srgbClr val="002060"/>
              </a:solidFill>
            </a:endParaRPr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15</a:t>
            </a:fld>
            <a:endParaRPr lang="nb-NO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9" name="Tittel 11"/>
          <p:cNvSpPr txBox="1">
            <a:spLocks/>
          </p:cNvSpPr>
          <p:nvPr/>
        </p:nvSpPr>
        <p:spPr bwMode="auto">
          <a:xfrm>
            <a:off x="323528" y="3226966"/>
            <a:ext cx="8424936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nb-NO" sz="2800" b="1" u="sng" smtClean="0">
                <a:hlinkClick r:id="rId2"/>
              </a:rPr>
              <a:t>temp_control_pid_onoff</a:t>
            </a:r>
            <a:endParaRPr lang="nb-NO" sz="2800" b="1" kern="0" smtClean="0">
              <a:solidFill>
                <a:srgbClr val="22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16</a:t>
            </a:fld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683568" y="1611378"/>
            <a:ext cx="7812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smtClean="0">
                <a:solidFill>
                  <a:srgbClr val="C00000"/>
                </a:solidFill>
              </a:rPr>
              <a:t>Kpu = (Ut-amplitude/Inn-amplitude)</a:t>
            </a:r>
          </a:p>
          <a:p>
            <a:pPr algn="ctr"/>
            <a:r>
              <a:rPr lang="pt-BR" sz="3200" b="1" smtClean="0">
                <a:solidFill>
                  <a:srgbClr val="C00000"/>
                </a:solidFill>
              </a:rPr>
              <a:t>= (4A/π)/E</a:t>
            </a:r>
          </a:p>
          <a:p>
            <a:pPr algn="ctr"/>
            <a:r>
              <a:rPr lang="pt-BR" sz="3200" b="1" smtClean="0">
                <a:solidFill>
                  <a:srgbClr val="C00000"/>
                </a:solidFill>
              </a:rPr>
              <a:t>≈ 1,27(A/E)</a:t>
            </a:r>
            <a:endParaRPr lang="nb-NO" sz="3200" b="1">
              <a:solidFill>
                <a:srgbClr val="C00000"/>
              </a:solidFill>
            </a:endParaRPr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755576" y="3492297"/>
            <a:ext cx="7812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smtClean="0">
                <a:solidFill>
                  <a:srgbClr val="C00000"/>
                </a:solidFill>
              </a:rPr>
              <a:t>Pu er som vanlig (svingningenes periode).</a:t>
            </a:r>
            <a:endParaRPr lang="nb-NO" sz="3200" b="1">
              <a:solidFill>
                <a:srgbClr val="C00000"/>
              </a:solidFill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683568" y="5148481"/>
            <a:ext cx="781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smtClean="0">
                <a:solidFill>
                  <a:srgbClr val="008000"/>
                </a:solidFill>
              </a:rPr>
              <a:t>Kpu og Pu brukes så i ZNs formler!</a:t>
            </a:r>
            <a:endParaRPr lang="nb-NO" sz="3200" b="1">
              <a:solidFill>
                <a:srgbClr val="008000"/>
              </a:solidFill>
            </a:endParaRPr>
          </a:p>
        </p:txBody>
      </p:sp>
      <p:sp>
        <p:nvSpPr>
          <p:cNvPr id="7" name="Tittel 1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778098"/>
          </a:xfrm>
        </p:spPr>
        <p:txBody>
          <a:bodyPr>
            <a:noAutofit/>
          </a:bodyPr>
          <a:lstStyle/>
          <a:p>
            <a:pPr lvl="1" algn="ctr"/>
            <a:r>
              <a:rPr lang="nb-NO" sz="3600" b="1" baseline="0" smtClean="0">
                <a:solidFill>
                  <a:srgbClr val="002060"/>
                </a:solidFill>
              </a:rPr>
              <a:t>Hva blir Kpu og Pu med av/på-regulatoren?</a:t>
            </a:r>
          </a:p>
        </p:txBody>
      </p:sp>
    </p:spTree>
    <p:extLst>
      <p:ext uri="{BB962C8B-B14F-4D97-AF65-F5344CB8AC3E}">
        <p14:creationId xmlns:p14="http://schemas.microsoft.com/office/powerpoint/2010/main" val="15370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tel 11"/>
          <p:cNvSpPr>
            <a:spLocks noGrp="1"/>
          </p:cNvSpPr>
          <p:nvPr>
            <p:ph type="title"/>
          </p:nvPr>
        </p:nvSpPr>
        <p:spPr>
          <a:xfrm>
            <a:off x="1331913" y="2708920"/>
            <a:ext cx="6192837" cy="777875"/>
          </a:xfrm>
        </p:spPr>
        <p:txBody>
          <a:bodyPr>
            <a:normAutofit fontScale="90000"/>
          </a:bodyPr>
          <a:lstStyle/>
          <a:p>
            <a:r>
              <a:rPr lang="nb-NO" b="1" smtClean="0">
                <a:solidFill>
                  <a:srgbClr val="009900"/>
                </a:solidFill>
              </a:rPr>
              <a:t>Auto-tuning = forhåndsprogrammert prosedyre for PID-innstilling</a:t>
            </a:r>
            <a:endParaRPr lang="en-US" smtClean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28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1"/>
          <p:cNvSpPr txBox="1">
            <a:spLocks/>
          </p:cNvSpPr>
          <p:nvPr/>
        </p:nvSpPr>
        <p:spPr>
          <a:xfrm>
            <a:off x="107504" y="1916832"/>
            <a:ext cx="8856984" cy="24482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populær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auto-tuner (brukt i bl.a. ABBs og Fujis PID-regulatorer) er en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nb-NO" sz="3200" b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automatisk </a:t>
            </a:r>
            <a:r>
              <a:rPr lang="nb-NO" sz="3200" b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implementert "rele"-tuner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nb-NO" sz="3200" b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(som </a:t>
            </a:r>
            <a:r>
              <a:rPr lang="nb-NO" sz="3200" b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nettopp ble presentert).</a:t>
            </a:r>
            <a:endParaRPr lang="en-US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 smtClean="0">
              <a:solidFill>
                <a:srgbClr val="B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92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6127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smtClean="0">
                <a:solidFill>
                  <a:srgbClr val="1D8D17"/>
                </a:solidFill>
              </a:rPr>
              <a:t>Skogestadmetoden</a:t>
            </a:r>
            <a:endParaRPr lang="nb-NO" sz="5400" smtClean="0">
              <a:solidFill>
                <a:srgbClr val="1D8D17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2" name="TekstSylinder 11"/>
          <p:cNvSpPr txBox="1"/>
          <p:nvPr/>
        </p:nvSpPr>
        <p:spPr>
          <a:xfrm>
            <a:off x="1187624" y="1600617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tx2">
                    <a:lumMod val="50000"/>
                  </a:schemeClr>
                </a:solidFill>
              </a:rPr>
              <a:t>- en </a:t>
            </a:r>
            <a:r>
              <a:rPr lang="en-US" sz="1600" b="1" i="1" smtClean="0">
                <a:solidFill>
                  <a:schemeClr val="tx2">
                    <a:lumMod val="50000"/>
                  </a:schemeClr>
                </a:solidFill>
              </a:rPr>
              <a:t>åpen sløyfemetode</a:t>
            </a:r>
            <a:r>
              <a:rPr lang="en-US" sz="1600" b="1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600" b="1" smtClean="0">
                <a:solidFill>
                  <a:schemeClr val="tx2">
                    <a:lumMod val="50000"/>
                  </a:schemeClr>
                </a:solidFill>
              </a:rPr>
              <a:t>for PID-innstilling dvs. at den er basert på eksperimenter på eller en matematisk modell av prosessen.</a:t>
            </a:r>
            <a:endParaRPr lang="nb-NO" sz="1600" b="1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4" name="Picture 3" descr="C:\techteach.no\publications\reguleringsteknikk\utv\visio\feedback_simple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69976"/>
            <a:ext cx="5524388" cy="330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Ellipse 16"/>
          <p:cNvSpPr/>
          <p:nvPr/>
        </p:nvSpPr>
        <p:spPr>
          <a:xfrm>
            <a:off x="4932040" y="3565316"/>
            <a:ext cx="1584176" cy="1231836"/>
          </a:xfrm>
          <a:prstGeom prst="ellipse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Rett pil 4"/>
          <p:cNvCxnSpPr/>
          <p:nvPr/>
        </p:nvCxnSpPr>
        <p:spPr>
          <a:xfrm flipH="1">
            <a:off x="6019800" y="2285583"/>
            <a:ext cx="496416" cy="12797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8673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3" descr="C:\techteach.no\publications\reguleringsteknikk\utv\visio\feedback_simple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614488"/>
            <a:ext cx="8456612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TekstSylinder 2"/>
          <p:cNvSpPr txBox="1">
            <a:spLocks noChangeArrowheads="1"/>
          </p:cNvSpPr>
          <p:nvPr/>
        </p:nvSpPr>
        <p:spPr bwMode="auto">
          <a:xfrm>
            <a:off x="539750" y="620713"/>
            <a:ext cx="8113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600" b="1">
                <a:solidFill>
                  <a:srgbClr val="245794"/>
                </a:solidFill>
              </a:rPr>
              <a:t>Minner om reguleringssløyfen:</a:t>
            </a:r>
          </a:p>
        </p:txBody>
      </p:sp>
      <p:sp>
        <p:nvSpPr>
          <p:cNvPr id="97284" name="Rektangel 5"/>
          <p:cNvSpPr>
            <a:spLocks noChangeArrowheads="1"/>
          </p:cNvSpPr>
          <p:nvPr/>
        </p:nvSpPr>
        <p:spPr bwMode="auto">
          <a:xfrm>
            <a:off x="2484438" y="2852738"/>
            <a:ext cx="1462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b="1">
                <a:solidFill>
                  <a:srgbClr val="C00000"/>
                </a:solidFill>
              </a:rPr>
              <a:t>PID-regulator</a:t>
            </a:r>
          </a:p>
        </p:txBody>
      </p:sp>
      <p:sp>
        <p:nvSpPr>
          <p:cNvPr id="7" name="Ellipse 6"/>
          <p:cNvSpPr/>
          <p:nvPr/>
        </p:nvSpPr>
        <p:spPr>
          <a:xfrm>
            <a:off x="1619250" y="3213100"/>
            <a:ext cx="1801813" cy="1511300"/>
          </a:xfrm>
          <a:prstGeom prst="ellipse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95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2781300"/>
            <a:ext cx="603726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6" name="Rektangel 8"/>
          <p:cNvSpPr>
            <a:spLocks noChangeArrowheads="1"/>
          </p:cNvSpPr>
          <p:nvPr/>
        </p:nvSpPr>
        <p:spPr bwMode="auto">
          <a:xfrm>
            <a:off x="654843" y="1041400"/>
            <a:ext cx="78343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B00000"/>
                </a:solidFill>
              </a:rPr>
              <a:t>Du må spesifisere </a:t>
            </a:r>
            <a:r>
              <a:rPr lang="nb-NO" sz="2000" b="1">
                <a:solidFill>
                  <a:srgbClr val="B00000"/>
                </a:solidFill>
              </a:rPr>
              <a:t>tidskonstanten </a:t>
            </a:r>
            <a:r>
              <a:rPr lang="nb-NO" sz="2000" b="1" i="1">
                <a:solidFill>
                  <a:srgbClr val="B00000"/>
                </a:solidFill>
              </a:rPr>
              <a:t>Tc</a:t>
            </a:r>
            <a:r>
              <a:rPr lang="nb-NO" sz="2000" b="1">
                <a:solidFill>
                  <a:srgbClr val="B00000"/>
                </a:solidFill>
              </a:rPr>
              <a:t> for det </a:t>
            </a:r>
            <a:r>
              <a:rPr lang="nb-NO" sz="2000" b="1" i="1">
                <a:solidFill>
                  <a:srgbClr val="B00000"/>
                </a:solidFill>
              </a:rPr>
              <a:t>lukkede </a:t>
            </a:r>
            <a:r>
              <a:rPr lang="nb-NO" sz="2000" b="1">
                <a:solidFill>
                  <a:srgbClr val="B00000"/>
                </a:solidFill>
              </a:rPr>
              <a:t>system (reguleringssystemet). Tc er illustrert nedenfor gjennom sprangresponsen etter sprang i settpunktet:</a:t>
            </a:r>
            <a:endParaRPr lang="nb-NO" sz="2000">
              <a:solidFill>
                <a:srgbClr val="B00000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4925" y="5300663"/>
            <a:ext cx="15113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tau 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prosessens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tidsforsinkelse</a:t>
            </a:r>
            <a:r>
              <a:rPr lang="nb-NO" sz="1600" b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.</a:t>
            </a:r>
            <a:endParaRPr lang="nb-NO" sz="1600" b="1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11" name="Rett pil 10"/>
          <p:cNvCxnSpPr/>
          <p:nvPr/>
        </p:nvCxnSpPr>
        <p:spPr>
          <a:xfrm flipV="1">
            <a:off x="1258888" y="5732463"/>
            <a:ext cx="1296987" cy="144462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H="1">
            <a:off x="3132139" y="1340768"/>
            <a:ext cx="2087933" cy="4248820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346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ktangel 13"/>
          <p:cNvSpPr>
            <a:spLocks noChangeArrowheads="1"/>
          </p:cNvSpPr>
          <p:nvPr/>
        </p:nvSpPr>
        <p:spPr bwMode="auto">
          <a:xfrm>
            <a:off x="898525" y="5037435"/>
            <a:ext cx="7129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F60000"/>
                </a:solidFill>
              </a:rPr>
              <a:t>K</a:t>
            </a:r>
            <a:r>
              <a:rPr lang="nb-NO" b="1">
                <a:solidFill>
                  <a:srgbClr val="F60000"/>
                </a:solidFill>
              </a:rPr>
              <a:t>p</a:t>
            </a:r>
            <a:r>
              <a:rPr lang="nb-NO" sz="2000" b="1">
                <a:solidFill>
                  <a:srgbClr val="F60000"/>
                </a:solidFill>
              </a:rPr>
              <a:t> = </a:t>
            </a:r>
            <a:r>
              <a:rPr lang="nb-NO" sz="2000" b="1">
                <a:solidFill>
                  <a:srgbClr val="008000"/>
                </a:solidFill>
              </a:rPr>
              <a:t>1/[</a:t>
            </a:r>
            <a:r>
              <a:rPr lang="nb-NO" sz="2000" b="1" smtClean="0">
                <a:solidFill>
                  <a:srgbClr val="008000"/>
                </a:solidFill>
              </a:rPr>
              <a:t>K</a:t>
            </a:r>
            <a:r>
              <a:rPr lang="nb-NO" sz="1600" b="1" smtClean="0">
                <a:solidFill>
                  <a:srgbClr val="008000"/>
                </a:solidFill>
              </a:rPr>
              <a:t>i</a:t>
            </a:r>
            <a:r>
              <a:rPr lang="nb-NO" sz="2000" b="1" smtClean="0">
                <a:solidFill>
                  <a:srgbClr val="008000"/>
                </a:solidFill>
              </a:rPr>
              <a:t>*(</a:t>
            </a:r>
            <a:r>
              <a:rPr lang="nb-NO" sz="2000" b="1">
                <a:solidFill>
                  <a:srgbClr val="008000"/>
                </a:solidFill>
              </a:rPr>
              <a:t>Tc + tau)]</a:t>
            </a:r>
            <a:r>
              <a:rPr lang="nb-NO" sz="2000" b="1">
                <a:solidFill>
                  <a:srgbClr val="F60000"/>
                </a:solidFill>
              </a:rPr>
              <a:t> = </a:t>
            </a:r>
            <a:r>
              <a:rPr lang="nb-NO" sz="2000" b="1" smtClean="0">
                <a:solidFill>
                  <a:srgbClr val="F60000"/>
                </a:solidFill>
              </a:rPr>
              <a:t>1/(2*K</a:t>
            </a:r>
            <a:r>
              <a:rPr lang="nb-NO" sz="1600" b="1" smtClean="0">
                <a:solidFill>
                  <a:srgbClr val="F60000"/>
                </a:solidFill>
              </a:rPr>
              <a:t>i</a:t>
            </a:r>
            <a:r>
              <a:rPr lang="nb-NO" sz="2000" b="1" smtClean="0">
                <a:solidFill>
                  <a:srgbClr val="F60000"/>
                </a:solidFill>
              </a:rPr>
              <a:t>*tau) </a:t>
            </a:r>
            <a:r>
              <a:rPr lang="nb-NO" sz="2000" b="1" smtClean="0">
                <a:solidFill>
                  <a:schemeClr val="accent1">
                    <a:lumMod val="75000"/>
                  </a:schemeClr>
                </a:solidFill>
              </a:rPr>
              <a:t>hvis Tc = tau.</a:t>
            </a:r>
            <a:endParaRPr lang="nb-NO" sz="2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5171" name="Rektangel 15"/>
          <p:cNvSpPr>
            <a:spLocks noChangeArrowheads="1"/>
          </p:cNvSpPr>
          <p:nvPr/>
        </p:nvSpPr>
        <p:spPr bwMode="auto">
          <a:xfrm>
            <a:off x="1116013" y="5445423"/>
            <a:ext cx="6696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F60000"/>
                </a:solidFill>
              </a:rPr>
              <a:t>Ti = </a:t>
            </a:r>
            <a:r>
              <a:rPr lang="nb-NO" sz="2000" b="1">
                <a:solidFill>
                  <a:srgbClr val="008000"/>
                </a:solidFill>
              </a:rPr>
              <a:t>2(Tc + tau)</a:t>
            </a:r>
            <a:r>
              <a:rPr lang="nb-NO" sz="2000" b="1">
                <a:solidFill>
                  <a:srgbClr val="F60000"/>
                </a:solidFill>
              </a:rPr>
              <a:t> </a:t>
            </a:r>
            <a:r>
              <a:rPr lang="nb-NO" sz="2000" b="1" smtClean="0">
                <a:solidFill>
                  <a:srgbClr val="F60000"/>
                </a:solidFill>
              </a:rPr>
              <a:t>= 4*tau </a:t>
            </a:r>
            <a:r>
              <a:rPr lang="nb-NO" sz="2000" b="1" smtClean="0">
                <a:solidFill>
                  <a:schemeClr val="accent1">
                    <a:lumMod val="75000"/>
                  </a:schemeClr>
                </a:solidFill>
              </a:rPr>
              <a:t>hvis </a:t>
            </a:r>
            <a:r>
              <a:rPr lang="nb-NO" sz="2000" b="1">
                <a:solidFill>
                  <a:schemeClr val="accent1">
                    <a:lumMod val="75000"/>
                  </a:schemeClr>
                </a:solidFill>
              </a:rPr>
              <a:t>Tc = tau.</a:t>
            </a:r>
            <a:endParaRPr lang="nb-NO" sz="200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5172" name="Picture 3" descr="C:\techteach.no\publications\komp_dynamics_and_control\visio\skoge_integrator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31401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ktangel 12"/>
          <p:cNvSpPr/>
          <p:nvPr/>
        </p:nvSpPr>
        <p:spPr>
          <a:xfrm>
            <a:off x="1475656" y="5013027"/>
            <a:ext cx="5979243" cy="863600"/>
          </a:xfrm>
          <a:prstGeom prst="rect">
            <a:avLst/>
          </a:prstGeom>
          <a:solidFill>
            <a:srgbClr val="C0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8172400" y="2564904"/>
            <a:ext cx="287908" cy="28803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5580112" y="3593341"/>
            <a:ext cx="288032" cy="267707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ktangel 19"/>
          <p:cNvSpPr/>
          <p:nvPr/>
        </p:nvSpPr>
        <p:spPr>
          <a:xfrm>
            <a:off x="34925" y="5888335"/>
            <a:ext cx="9001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err="1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t>Skogestad</a:t>
            </a:r>
            <a:r>
              <a:rPr lang="en-US" sz="1200" b="1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t> bruker 4 i stedet for 2 i T</a:t>
            </a:r>
            <a:r>
              <a:rPr lang="en-US" sz="1050" b="1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t>i</a:t>
            </a:r>
            <a:r>
              <a:rPr lang="en-US" sz="1200" b="1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t>-formelen, med det blir betydelig raskere forstyrrelseskompensering med 2.</a:t>
            </a:r>
          </a:p>
        </p:txBody>
      </p:sp>
      <p:sp>
        <p:nvSpPr>
          <p:cNvPr id="135178" name="Rektangel 20"/>
          <p:cNvSpPr>
            <a:spLocks noChangeArrowheads="1"/>
          </p:cNvSpPr>
          <p:nvPr/>
        </p:nvSpPr>
        <p:spPr bwMode="auto">
          <a:xfrm>
            <a:off x="0" y="614551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ctr"/>
            <a:r>
              <a:rPr lang="nb-NO" sz="1400" b="1">
                <a:solidFill>
                  <a:srgbClr val="1D8D17"/>
                </a:solidFill>
              </a:rPr>
              <a:t>Hvis du ikke vet hvordan du skal spesifisere Tc, anbefaler Skogestad Tc = tau.</a:t>
            </a:r>
          </a:p>
          <a:p>
            <a:pPr marL="514350" indent="-514350" algn="ctr"/>
            <a:r>
              <a:rPr lang="nb-NO" sz="1400" b="1">
                <a:solidFill>
                  <a:srgbClr val="1D8D17"/>
                </a:solidFill>
              </a:rPr>
              <a:t>Men hvis prosessen har neglisjerbar dødtid </a:t>
            </a:r>
            <a:r>
              <a:rPr lang="en-US" sz="1400" b="1">
                <a:solidFill>
                  <a:srgbClr val="1D8D17"/>
                </a:solidFill>
              </a:rPr>
              <a:t>tau, kan du ikke sette Tc = tau (da blir jo Kp uendelig). Du må da selv velgeTc.</a:t>
            </a:r>
          </a:p>
        </p:txBody>
      </p:sp>
      <p:sp>
        <p:nvSpPr>
          <p:cNvPr id="23" name="Rektangel 10"/>
          <p:cNvSpPr>
            <a:spLocks noChangeArrowheads="1"/>
          </p:cNvSpPr>
          <p:nvPr/>
        </p:nvSpPr>
        <p:spPr bwMode="auto">
          <a:xfrm>
            <a:off x="179388" y="116632"/>
            <a:ext cx="87852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>
                <a:solidFill>
                  <a:schemeClr val="tx2">
                    <a:lumMod val="75000"/>
                  </a:schemeClr>
                </a:solidFill>
                <a:cs typeface="+mn-cs"/>
              </a:rPr>
              <a:t>Skogestads PI-innstilling for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"integrator-med-tidsforsinkelse"-prosess</a:t>
            </a:r>
            <a:endParaRPr lang="nb-NO" sz="280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35181" name="Rektangel 14"/>
          <p:cNvSpPr>
            <a:spLocks noChangeArrowheads="1"/>
          </p:cNvSpPr>
          <p:nvPr/>
        </p:nvSpPr>
        <p:spPr bwMode="auto">
          <a:xfrm>
            <a:off x="539750" y="4613573"/>
            <a:ext cx="770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003399"/>
                </a:solidFill>
              </a:rPr>
              <a:t>PI-innstilling:</a:t>
            </a:r>
            <a:endParaRPr lang="nb-NO" sz="2000">
              <a:solidFill>
                <a:srgbClr val="003399"/>
              </a:solidFill>
            </a:endParaRPr>
          </a:p>
        </p:txBody>
      </p:sp>
      <p:sp>
        <p:nvSpPr>
          <p:cNvPr id="14" name="Rektangel 14"/>
          <p:cNvSpPr>
            <a:spLocks noChangeArrowheads="1"/>
          </p:cNvSpPr>
          <p:nvPr/>
        </p:nvSpPr>
        <p:spPr bwMode="auto">
          <a:xfrm>
            <a:off x="6660455" y="3874814"/>
            <a:ext cx="22320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smtClean="0">
                <a:solidFill>
                  <a:schemeClr val="accent4">
                    <a:lumMod val="75000"/>
                  </a:schemeClr>
                </a:solidFill>
                <a:cs typeface="+mn-cs"/>
              </a:rPr>
              <a:t>K</a:t>
            </a:r>
            <a:r>
              <a:rPr lang="nb-NO" sz="1400" b="1" smtClean="0">
                <a:solidFill>
                  <a:schemeClr val="accent4">
                    <a:lumMod val="75000"/>
                  </a:schemeClr>
                </a:solidFill>
                <a:cs typeface="+mn-cs"/>
              </a:rPr>
              <a:t>i</a:t>
            </a:r>
            <a:r>
              <a:rPr lang="nb-NO" b="1" smtClean="0">
                <a:solidFill>
                  <a:schemeClr val="accent4">
                    <a:lumMod val="75000"/>
                  </a:schemeClr>
                </a:solidFill>
                <a:cs typeface="+mn-cs"/>
              </a:rPr>
              <a:t> </a:t>
            </a:r>
            <a:r>
              <a:rPr lang="nb-NO" b="1">
                <a:solidFill>
                  <a:schemeClr val="accent4">
                    <a:lumMod val="75000"/>
                  </a:schemeClr>
                </a:solidFill>
                <a:cs typeface="+mn-cs"/>
              </a:rPr>
              <a:t>= S/U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>
                <a:solidFill>
                  <a:schemeClr val="accent4">
                    <a:lumMod val="75000"/>
                  </a:schemeClr>
                </a:solidFill>
                <a:cs typeface="+mn-cs"/>
              </a:rPr>
              <a:t>= </a:t>
            </a:r>
            <a:r>
              <a:rPr lang="nb-NO" b="1" smtClean="0">
                <a:solidFill>
                  <a:schemeClr val="accent4">
                    <a:lumMod val="75000"/>
                  </a:schemeClr>
                </a:solidFill>
                <a:cs typeface="+mn-cs"/>
              </a:rPr>
              <a:t>normalisert rampestigningstall</a:t>
            </a:r>
            <a:endParaRPr lang="nb-NO">
              <a:solidFill>
                <a:schemeClr val="accent4">
                  <a:lumMod val="75000"/>
                </a:schemeClr>
              </a:solidFill>
              <a:cs typeface="+mn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5" name="Frihåndsform 14"/>
          <p:cNvSpPr/>
          <p:nvPr/>
        </p:nvSpPr>
        <p:spPr>
          <a:xfrm>
            <a:off x="7308304" y="3284984"/>
            <a:ext cx="269999" cy="616714"/>
          </a:xfrm>
          <a:custGeom>
            <a:avLst/>
            <a:gdLst>
              <a:gd name="connsiteX0" fmla="*/ 0 w 269999"/>
              <a:gd name="connsiteY0" fmla="*/ 0 h 882502"/>
              <a:gd name="connsiteX1" fmla="*/ 223283 w 269999"/>
              <a:gd name="connsiteY1" fmla="*/ 180753 h 882502"/>
              <a:gd name="connsiteX2" fmla="*/ 265814 w 269999"/>
              <a:gd name="connsiteY2" fmla="*/ 361507 h 882502"/>
              <a:gd name="connsiteX3" fmla="*/ 255181 w 269999"/>
              <a:gd name="connsiteY3" fmla="*/ 616688 h 882502"/>
              <a:gd name="connsiteX4" fmla="*/ 148855 w 269999"/>
              <a:gd name="connsiteY4" fmla="*/ 882502 h 882502"/>
              <a:gd name="connsiteX5" fmla="*/ 148855 w 269999"/>
              <a:gd name="connsiteY5" fmla="*/ 882502 h 88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99" h="882502">
                <a:moveTo>
                  <a:pt x="0" y="0"/>
                </a:moveTo>
                <a:cubicBezTo>
                  <a:pt x="89490" y="60251"/>
                  <a:pt x="178981" y="120502"/>
                  <a:pt x="223283" y="180753"/>
                </a:cubicBezTo>
                <a:cubicBezTo>
                  <a:pt x="267585" y="241004"/>
                  <a:pt x="260498" y="288851"/>
                  <a:pt x="265814" y="361507"/>
                </a:cubicBezTo>
                <a:cubicBezTo>
                  <a:pt x="271130" y="434163"/>
                  <a:pt x="274674" y="529856"/>
                  <a:pt x="255181" y="616688"/>
                </a:cubicBezTo>
                <a:cubicBezTo>
                  <a:pt x="235688" y="703520"/>
                  <a:pt x="148855" y="882502"/>
                  <a:pt x="148855" y="882502"/>
                </a:cubicBezTo>
                <a:lnTo>
                  <a:pt x="148855" y="882502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4"/>
          <p:cNvSpPr>
            <a:spLocks noChangeArrowheads="1"/>
          </p:cNvSpPr>
          <p:nvPr/>
        </p:nvSpPr>
        <p:spPr bwMode="auto">
          <a:xfrm>
            <a:off x="8172400" y="2617167"/>
            <a:ext cx="4230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400" i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nb-NO" i="1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040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techteach.no\kurs\2013\nfa\skogestad_integrator_med_tidsforsinkelse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5" y="952638"/>
            <a:ext cx="8863363" cy="571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7164288" y="4293096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nb-NO" sz="1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b-NO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S/U</a:t>
            </a:r>
            <a:endParaRPr lang="nb-NO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ihåndsform 6"/>
          <p:cNvSpPr/>
          <p:nvPr/>
        </p:nvSpPr>
        <p:spPr>
          <a:xfrm>
            <a:off x="7956376" y="3861048"/>
            <a:ext cx="269999" cy="616714"/>
          </a:xfrm>
          <a:custGeom>
            <a:avLst/>
            <a:gdLst>
              <a:gd name="connsiteX0" fmla="*/ 0 w 269999"/>
              <a:gd name="connsiteY0" fmla="*/ 0 h 882502"/>
              <a:gd name="connsiteX1" fmla="*/ 223283 w 269999"/>
              <a:gd name="connsiteY1" fmla="*/ 180753 h 882502"/>
              <a:gd name="connsiteX2" fmla="*/ 265814 w 269999"/>
              <a:gd name="connsiteY2" fmla="*/ 361507 h 882502"/>
              <a:gd name="connsiteX3" fmla="*/ 255181 w 269999"/>
              <a:gd name="connsiteY3" fmla="*/ 616688 h 882502"/>
              <a:gd name="connsiteX4" fmla="*/ 148855 w 269999"/>
              <a:gd name="connsiteY4" fmla="*/ 882502 h 882502"/>
              <a:gd name="connsiteX5" fmla="*/ 148855 w 269999"/>
              <a:gd name="connsiteY5" fmla="*/ 882502 h 88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99" h="882502">
                <a:moveTo>
                  <a:pt x="0" y="0"/>
                </a:moveTo>
                <a:cubicBezTo>
                  <a:pt x="89490" y="60251"/>
                  <a:pt x="178981" y="120502"/>
                  <a:pt x="223283" y="180753"/>
                </a:cubicBezTo>
                <a:cubicBezTo>
                  <a:pt x="267585" y="241004"/>
                  <a:pt x="260498" y="288851"/>
                  <a:pt x="265814" y="361507"/>
                </a:cubicBezTo>
                <a:cubicBezTo>
                  <a:pt x="271130" y="434163"/>
                  <a:pt x="274674" y="529856"/>
                  <a:pt x="255181" y="616688"/>
                </a:cubicBezTo>
                <a:cubicBezTo>
                  <a:pt x="235688" y="703520"/>
                  <a:pt x="148855" y="882502"/>
                  <a:pt x="148855" y="882502"/>
                </a:cubicBezTo>
                <a:lnTo>
                  <a:pt x="148855" y="882502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pil 8"/>
          <p:cNvCxnSpPr/>
          <p:nvPr/>
        </p:nvCxnSpPr>
        <p:spPr>
          <a:xfrm>
            <a:off x="7674203" y="4950460"/>
            <a:ext cx="0" cy="27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>
            <a:off x="5436096" y="5022468"/>
            <a:ext cx="1296144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/>
          <p:cNvSpPr/>
          <p:nvPr/>
        </p:nvSpPr>
        <p:spPr>
          <a:xfrm>
            <a:off x="6804248" y="5445224"/>
            <a:ext cx="1656184" cy="108012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616024" y="188640"/>
            <a:ext cx="7772400" cy="612775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smtClean="0">
                <a:solidFill>
                  <a:schemeClr val="tx2">
                    <a:lumMod val="75000"/>
                  </a:schemeClr>
                </a:solidFill>
              </a:rPr>
              <a:t>Anvendelse på prosesser som </a:t>
            </a:r>
            <a:r>
              <a:rPr lang="en-US" sz="3200" b="1" i="1" smtClean="0">
                <a:solidFill>
                  <a:schemeClr val="tx2">
                    <a:lumMod val="75000"/>
                  </a:schemeClr>
                </a:solidFill>
              </a:rPr>
              <a:t>likner</a:t>
            </a:r>
            <a:r>
              <a:rPr lang="en-US" sz="3200" b="1" smtClean="0">
                <a:solidFill>
                  <a:schemeClr val="tx2">
                    <a:lumMod val="75000"/>
                  </a:schemeClr>
                </a:solidFill>
              </a:rPr>
              <a:t> på "integrator m/tidsforsinkelse":</a:t>
            </a:r>
            <a:endParaRPr lang="nb-NO" sz="320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13" name="Rektangel 12"/>
          <p:cNvSpPr/>
          <p:nvPr/>
        </p:nvSpPr>
        <p:spPr>
          <a:xfrm>
            <a:off x="6947260" y="6516052"/>
            <a:ext cx="1441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smtClean="0">
                <a:solidFill>
                  <a:schemeClr val="accent6">
                    <a:lumMod val="75000"/>
                  </a:schemeClr>
                </a:solidFill>
              </a:rPr>
              <a:t>Gullformlene</a:t>
            </a:r>
            <a:endParaRPr lang="nb-NO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324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kstSylinder 12"/>
          <p:cNvSpPr txBox="1">
            <a:spLocks noChangeArrowheads="1"/>
          </p:cNvSpPr>
          <p:nvPr/>
        </p:nvSpPr>
        <p:spPr bwMode="auto">
          <a:xfrm>
            <a:off x="395288" y="2492375"/>
            <a:ext cx="8143875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dirty="0">
                <a:solidFill>
                  <a:srgbClr val="B00000"/>
                </a:solidFill>
              </a:rPr>
              <a:t>Vi </a:t>
            </a:r>
            <a:r>
              <a:rPr lang="nb-NO" sz="3200" b="1">
                <a:solidFill>
                  <a:srgbClr val="B00000"/>
                </a:solidFill>
              </a:rPr>
              <a:t>prøver </a:t>
            </a:r>
            <a:r>
              <a:rPr lang="nb-NO" sz="3200" b="1" smtClean="0">
                <a:solidFill>
                  <a:srgbClr val="B00000"/>
                </a:solidFill>
              </a:rPr>
              <a:t>Skogestads</a:t>
            </a:r>
            <a:endParaRPr lang="nb-NO" sz="3200" b="1">
              <a:solidFill>
                <a:srgbClr val="B00000"/>
              </a:solidFill>
            </a:endParaRPr>
          </a:p>
          <a:p>
            <a:pPr marL="0" lvl="1" algn="ctr"/>
            <a:r>
              <a:rPr lang="nb-NO" sz="3200" b="1" smtClean="0">
                <a:solidFill>
                  <a:srgbClr val="B00000"/>
                </a:solidFill>
              </a:rPr>
              <a:t>«integrator m/dødtid»-innstilling på</a:t>
            </a:r>
            <a:endParaRPr lang="nb-NO" sz="3200" b="1" dirty="0">
              <a:solidFill>
                <a:srgbClr val="B00000"/>
              </a:solidFill>
            </a:endParaRPr>
          </a:p>
          <a:p>
            <a:pPr algn="ctr"/>
            <a:endParaRPr lang="nb-NO" sz="2400" b="1" dirty="0"/>
          </a:p>
          <a:p>
            <a:pPr algn="ctr"/>
            <a:r>
              <a:rPr lang="nb-NO" sz="2400" b="1" dirty="0">
                <a:hlinkClick r:id="rId3"/>
              </a:rPr>
              <a:t>Temperaturregulering av væsketank</a:t>
            </a:r>
            <a:endParaRPr lang="nb-NO" sz="2400" b="1" dirty="0"/>
          </a:p>
          <a:p>
            <a:pPr algn="ctr"/>
            <a:endParaRPr lang="nb-NO" sz="2400" b="1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23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kstSylinder 12"/>
          <p:cNvSpPr txBox="1">
            <a:spLocks noChangeArrowheads="1"/>
          </p:cNvSpPr>
          <p:nvPr/>
        </p:nvSpPr>
        <p:spPr bwMode="auto">
          <a:xfrm>
            <a:off x="362588" y="260648"/>
            <a:ext cx="8143875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800" b="1" smtClean="0">
                <a:solidFill>
                  <a:srgbClr val="008000"/>
                </a:solidFill>
              </a:rPr>
              <a:t>Sammenlikning av Skogestads metode med Ziegler-Nichols' åpen </a:t>
            </a:r>
            <a:r>
              <a:rPr lang="nb-NO" sz="2800" b="1" smtClean="0">
                <a:solidFill>
                  <a:srgbClr val="008000"/>
                </a:solidFill>
              </a:rPr>
              <a:t>sløyfe-metode (ZNs 2. metode):</a:t>
            </a:r>
            <a:endParaRPr lang="nb-NO" sz="2800" b="1" smtClean="0">
              <a:solidFill>
                <a:srgbClr val="008000"/>
              </a:solidFill>
            </a:endParaRPr>
          </a:p>
          <a:p>
            <a:pPr marL="0" lvl="1" algn="ctr"/>
            <a:endParaRPr lang="nb-NO" sz="2800" b="1" smtClean="0">
              <a:solidFill>
                <a:srgbClr val="B00000"/>
              </a:solidFill>
            </a:endParaRPr>
          </a:p>
          <a:p>
            <a:pPr marL="0" lvl="1" algn="ctr"/>
            <a:r>
              <a:rPr lang="nb-NO" sz="2800" b="1" smtClean="0">
                <a:solidFill>
                  <a:srgbClr val="B00000"/>
                </a:solidFill>
              </a:rPr>
              <a:t>ZN</a:t>
            </a:r>
            <a:r>
              <a:rPr lang="nb-NO" sz="2800" b="1" smtClean="0">
                <a:solidFill>
                  <a:srgbClr val="B00000"/>
                </a:solidFill>
              </a:rPr>
              <a:t>:</a:t>
            </a:r>
            <a:endParaRPr lang="nb-NO" sz="2800" b="1">
              <a:solidFill>
                <a:srgbClr val="B00000"/>
              </a:solidFill>
            </a:endParaRPr>
          </a:p>
          <a:p>
            <a:pPr marL="0" lvl="1" algn="ctr"/>
            <a:r>
              <a:rPr lang="nb-NO" sz="2800" b="1" smtClean="0">
                <a:solidFill>
                  <a:srgbClr val="B00000"/>
                </a:solidFill>
              </a:rPr>
              <a:t>Kp=0,9/(Ki*tau)</a:t>
            </a:r>
            <a:endParaRPr lang="nb-NO" sz="2800" b="1">
              <a:solidFill>
                <a:srgbClr val="B00000"/>
              </a:solidFill>
            </a:endParaRPr>
          </a:p>
          <a:p>
            <a:pPr marL="0" lvl="1" algn="ctr"/>
            <a:r>
              <a:rPr lang="nb-NO" sz="2800" b="1" smtClean="0">
                <a:solidFill>
                  <a:srgbClr val="B00000"/>
                </a:solidFill>
              </a:rPr>
              <a:t>Ti=3,3*tau</a:t>
            </a:r>
            <a:endParaRPr lang="nb-NO" sz="2800" b="1" dirty="0">
              <a:solidFill>
                <a:srgbClr val="B00000"/>
              </a:solidFill>
            </a:endParaRPr>
          </a:p>
          <a:p>
            <a:pPr algn="ctr"/>
            <a:endParaRPr lang="nb-NO" sz="2400" b="1" dirty="0"/>
          </a:p>
          <a:p>
            <a:pPr algn="ctr"/>
            <a:endParaRPr lang="nb-NO" sz="2400" b="1"/>
          </a:p>
          <a:p>
            <a:pPr algn="ctr"/>
            <a:r>
              <a:rPr lang="nb-NO" sz="2400" b="1" smtClean="0">
                <a:solidFill>
                  <a:schemeClr val="tx2"/>
                </a:solidFill>
              </a:rPr>
              <a:t>Skogestad:</a:t>
            </a:r>
          </a:p>
          <a:p>
            <a:pPr marL="0" lvl="1" algn="ctr"/>
            <a:r>
              <a:rPr lang="nb-NO" sz="2400" b="1" smtClean="0">
                <a:solidFill>
                  <a:schemeClr val="tx2"/>
                </a:solidFill>
              </a:rPr>
              <a:t>Kp = 1/(2*K</a:t>
            </a:r>
            <a:r>
              <a:rPr lang="nb-NO" b="1" smtClean="0">
                <a:solidFill>
                  <a:schemeClr val="tx2"/>
                </a:solidFill>
              </a:rPr>
              <a:t>i</a:t>
            </a:r>
            <a:r>
              <a:rPr lang="nb-NO" sz="2400" b="1" smtClean="0">
                <a:solidFill>
                  <a:schemeClr val="tx2"/>
                </a:solidFill>
              </a:rPr>
              <a:t>*tau) = 0,5/(</a:t>
            </a:r>
            <a:r>
              <a:rPr lang="nb-NO" sz="2400" b="1">
                <a:solidFill>
                  <a:schemeClr val="tx2"/>
                </a:solidFill>
              </a:rPr>
              <a:t>K</a:t>
            </a:r>
            <a:r>
              <a:rPr lang="nb-NO" b="1">
                <a:solidFill>
                  <a:schemeClr val="tx2"/>
                </a:solidFill>
              </a:rPr>
              <a:t>i</a:t>
            </a:r>
            <a:r>
              <a:rPr lang="nb-NO" sz="2400" b="1">
                <a:solidFill>
                  <a:schemeClr val="tx2"/>
                </a:solidFill>
              </a:rPr>
              <a:t>*tau</a:t>
            </a:r>
            <a:r>
              <a:rPr lang="nb-NO" sz="2400" b="1" smtClean="0">
                <a:solidFill>
                  <a:schemeClr val="tx2"/>
                </a:solidFill>
              </a:rPr>
              <a:t>)</a:t>
            </a:r>
            <a:endParaRPr lang="nb-NO" sz="2400" b="1">
              <a:solidFill>
                <a:schemeClr val="tx2"/>
              </a:solidFill>
            </a:endParaRPr>
          </a:p>
          <a:p>
            <a:pPr marL="0" lvl="1" algn="ctr"/>
            <a:r>
              <a:rPr lang="nb-NO" sz="2400" b="1" smtClean="0">
                <a:solidFill>
                  <a:schemeClr val="tx2"/>
                </a:solidFill>
              </a:rPr>
              <a:t>Ti = 4*tau</a:t>
            </a:r>
          </a:p>
          <a:p>
            <a:pPr marL="0" lvl="1" algn="ctr"/>
            <a:endParaRPr lang="nb-NO" sz="2400" b="1">
              <a:solidFill>
                <a:schemeClr val="accent2">
                  <a:lumMod val="50000"/>
                </a:schemeClr>
              </a:solidFill>
            </a:endParaRPr>
          </a:p>
          <a:p>
            <a:pPr marL="0" lvl="1" algn="ctr"/>
            <a:r>
              <a:rPr lang="nb-NO" sz="2400" b="1" smtClean="0">
                <a:solidFill>
                  <a:schemeClr val="accent2">
                    <a:lumMod val="50000"/>
                  </a:schemeClr>
                </a:solidFill>
              </a:rPr>
              <a:t>Hvilken av disse to metodene ligger an til å gi best stabilitet?</a:t>
            </a:r>
          </a:p>
          <a:p>
            <a:pPr marL="0" lvl="1" algn="ctr"/>
            <a:r>
              <a:rPr lang="nb-NO" sz="2400" b="1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b-NO" sz="2400" b="1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>Simulator (med ZN-innstilling):</a:t>
            </a:r>
          </a:p>
          <a:p>
            <a:pPr marL="0" lvl="1" algn="ctr"/>
            <a:r>
              <a:rPr lang="nb-NO" sz="2400" b="1" smtClean="0">
                <a:hlinkClick r:id="rId2"/>
              </a:rPr>
              <a:t>Temperaturregulering av væsketank</a:t>
            </a:r>
            <a:endParaRPr lang="nb-NO" sz="2400" b="1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nn-NO" smtClean="0"/>
              <a:t>Aut.tek. 2017. HSN/F. Haugen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3FBDE-38C1-4ABB-8DE2-3F10D8705315}" type="slidenum">
              <a:rPr lang="nb-NO" smtClean="0"/>
              <a:pPr>
                <a:defRPr/>
              </a:pPr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068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617788"/>
            <a:ext cx="5834063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ktangel 21"/>
          <p:cNvSpPr/>
          <p:nvPr/>
        </p:nvSpPr>
        <p:spPr>
          <a:xfrm>
            <a:off x="2595942" y="971550"/>
            <a:ext cx="4025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(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PID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nb-NO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= Proporsjonal 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+ Integral </a:t>
            </a:r>
            <a:r>
              <a:rPr lang="nb-NO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+ 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Derivat)</a:t>
            </a:r>
            <a:endParaRPr lang="nb-NO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8308" name="TekstSylinder 20"/>
          <p:cNvSpPr txBox="1">
            <a:spLocks noChangeArrowheads="1"/>
          </p:cNvSpPr>
          <p:nvPr/>
        </p:nvSpPr>
        <p:spPr bwMode="auto">
          <a:xfrm>
            <a:off x="684213" y="4489450"/>
            <a:ext cx="4573587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1D8D17"/>
                </a:solidFill>
              </a:rPr>
              <a:t> e – reguleringsavvik = ysp - ym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u – totalt pådrag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u</a:t>
            </a:r>
            <a:r>
              <a:rPr lang="nb-NO" sz="1400" b="1">
                <a:solidFill>
                  <a:srgbClr val="B00000"/>
                </a:solidFill>
              </a:rPr>
              <a:t>0</a:t>
            </a:r>
            <a:r>
              <a:rPr lang="nb-NO" sz="2000" b="1">
                <a:solidFill>
                  <a:srgbClr val="B00000"/>
                </a:solidFill>
              </a:rPr>
              <a:t> eller u</a:t>
            </a:r>
            <a:r>
              <a:rPr lang="nb-NO" sz="1200" b="1">
                <a:solidFill>
                  <a:srgbClr val="B00000"/>
                </a:solidFill>
              </a:rPr>
              <a:t>man</a:t>
            </a:r>
            <a:r>
              <a:rPr lang="nb-NO" sz="2000" b="1">
                <a:solidFill>
                  <a:srgbClr val="B00000"/>
                </a:solidFill>
              </a:rPr>
              <a:t> – manuelt innstilt pådrag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P – proporsjonalledd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I – integralledd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D – derivatledd</a:t>
            </a:r>
          </a:p>
        </p:txBody>
      </p:sp>
      <p:sp>
        <p:nvSpPr>
          <p:cNvPr id="98309" name="TekstSylinder 23"/>
          <p:cNvSpPr txBox="1">
            <a:spLocks noChangeArrowheads="1"/>
          </p:cNvSpPr>
          <p:nvPr/>
        </p:nvSpPr>
        <p:spPr bwMode="auto">
          <a:xfrm>
            <a:off x="5257800" y="4489450"/>
            <a:ext cx="36353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003399"/>
                </a:solidFill>
              </a:rPr>
              <a:t> Kp – regulatorforsterkning</a:t>
            </a:r>
            <a:br>
              <a:rPr lang="nb-NO" sz="2000" b="1">
                <a:solidFill>
                  <a:srgbClr val="003399"/>
                </a:solidFill>
              </a:rPr>
            </a:br>
            <a:r>
              <a:rPr lang="nb-NO" sz="2000" b="1">
                <a:solidFill>
                  <a:srgbClr val="003399"/>
                </a:solidFill>
              </a:rPr>
              <a:t>= 100/PB (proporsjonalbånd)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003399"/>
                </a:solidFill>
              </a:rPr>
              <a:t> Ti – integraltid [sek eller min]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003399"/>
                </a:solidFill>
              </a:rPr>
              <a:t> Td – derivattid [sek eller min]</a:t>
            </a:r>
          </a:p>
        </p:txBody>
      </p:sp>
      <p:sp>
        <p:nvSpPr>
          <p:cNvPr id="98310" name="TekstSylinder 2"/>
          <p:cNvSpPr txBox="1">
            <a:spLocks noChangeArrowheads="1"/>
          </p:cNvSpPr>
          <p:nvPr/>
        </p:nvSpPr>
        <p:spPr bwMode="auto">
          <a:xfrm>
            <a:off x="107950" y="333375"/>
            <a:ext cx="871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600" b="1">
                <a:solidFill>
                  <a:schemeClr val="tx2"/>
                </a:solidFill>
              </a:rPr>
              <a:t>Tidskontinuerlig PID-regulator</a:t>
            </a:r>
          </a:p>
        </p:txBody>
      </p:sp>
      <p:sp>
        <p:nvSpPr>
          <p:cNvPr id="15" name="Rektangel 14"/>
          <p:cNvSpPr/>
          <p:nvPr/>
        </p:nvSpPr>
        <p:spPr>
          <a:xfrm>
            <a:off x="684213" y="4149725"/>
            <a:ext cx="218281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Variable (signaler):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5219700" y="4108450"/>
            <a:ext cx="27320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Parametre (konstanter):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860800" y="1609725"/>
            <a:ext cx="865188" cy="720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Rett pil 19"/>
          <p:cNvCxnSpPr>
            <a:endCxn id="18" idx="1"/>
          </p:cNvCxnSpPr>
          <p:nvPr/>
        </p:nvCxnSpPr>
        <p:spPr>
          <a:xfrm>
            <a:off x="3213100" y="1970088"/>
            <a:ext cx="6477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>
            <a:off x="4725988" y="1970088"/>
            <a:ext cx="6477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el 25"/>
          <p:cNvSpPr/>
          <p:nvPr/>
        </p:nvSpPr>
        <p:spPr>
          <a:xfrm>
            <a:off x="2182813" y="1628775"/>
            <a:ext cx="1741487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Reguleringsavvik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3357563" y="1898650"/>
            <a:ext cx="2873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4725988" y="1609725"/>
            <a:ext cx="769937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Pådrag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4845050" y="1889125"/>
            <a:ext cx="312738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20" name="Rektangel 29"/>
          <p:cNvSpPr>
            <a:spLocks noChangeArrowheads="1"/>
          </p:cNvSpPr>
          <p:nvPr/>
        </p:nvSpPr>
        <p:spPr bwMode="auto">
          <a:xfrm>
            <a:off x="4078288" y="1806575"/>
            <a:ext cx="484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1400" b="1">
                <a:solidFill>
                  <a:schemeClr val="tx2"/>
                </a:solidFill>
              </a:rPr>
              <a:t>PID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4" name="Tittel 11"/>
          <p:cNvSpPr txBox="1">
            <a:spLocks/>
          </p:cNvSpPr>
          <p:nvPr/>
        </p:nvSpPr>
        <p:spPr bwMode="auto">
          <a:xfrm>
            <a:off x="3060700" y="240188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P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5" name="Tittel 11"/>
          <p:cNvSpPr txBox="1">
            <a:spLocks/>
          </p:cNvSpPr>
          <p:nvPr/>
        </p:nvSpPr>
        <p:spPr bwMode="auto">
          <a:xfrm>
            <a:off x="4427538" y="2401888"/>
            <a:ext cx="649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I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0" name="Tittel 11"/>
          <p:cNvSpPr txBox="1">
            <a:spLocks/>
          </p:cNvSpPr>
          <p:nvPr/>
        </p:nvSpPr>
        <p:spPr bwMode="auto">
          <a:xfrm>
            <a:off x="5940425" y="240188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D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1258888" y="2473325"/>
            <a:ext cx="6408737" cy="1584325"/>
          </a:xfrm>
          <a:prstGeom prst="rect">
            <a:avLst/>
          </a:prstGeom>
          <a:solidFill>
            <a:schemeClr val="accent1">
              <a:lumMod val="20000"/>
              <a:lumOff val="80000"/>
              <a:alpha val="31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21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424936" cy="2232248"/>
          </a:xfrm>
        </p:spPr>
        <p:txBody>
          <a:bodyPr>
            <a:normAutofit/>
          </a:bodyPr>
          <a:lstStyle/>
          <a:p>
            <a:r>
              <a:rPr lang="nb-NO" b="1" smtClean="0">
                <a:solidFill>
                  <a:schemeClr val="tx2"/>
                </a:solidFill>
              </a:rPr>
              <a:t>PID-regulatorinnstilling er å finne brukbare verdier for regulatorparametrene Kp, Ti og Td.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E00AE-400D-4D31-A260-EBFB68D220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424936" cy="778098"/>
          </a:xfrm>
        </p:spPr>
        <p:txBody>
          <a:bodyPr>
            <a:normAutofit/>
          </a:bodyPr>
          <a:lstStyle/>
          <a:p>
            <a:r>
              <a:rPr lang="nb-NO" b="1" dirty="0" smtClean="0">
                <a:solidFill>
                  <a:srgbClr val="009900"/>
                </a:solidFill>
              </a:rPr>
              <a:t>Ziegler-Nichols’ svingemetode</a:t>
            </a:r>
            <a:endParaRPr lang="en-US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1547664" y="3645024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600" b="1" err="1" smtClean="0">
                <a:solidFill>
                  <a:schemeClr val="bg1">
                    <a:lumMod val="50000"/>
                  </a:schemeClr>
                </a:solidFill>
              </a:rPr>
              <a:t>Også</a:t>
            </a:r>
            <a:r>
              <a:rPr lang="en-US" sz="16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b="1" err="1" smtClean="0">
                <a:solidFill>
                  <a:schemeClr val="bg1">
                    <a:lumMod val="50000"/>
                  </a:schemeClr>
                </a:solidFill>
              </a:rPr>
              <a:t>kalt</a:t>
            </a:r>
            <a:r>
              <a:rPr lang="en-US" sz="1600" b="1" smtClean="0">
                <a:solidFill>
                  <a:schemeClr val="bg1">
                    <a:lumMod val="50000"/>
                  </a:schemeClr>
                </a:solidFill>
              </a:rPr>
              <a:t> ZNs lukket sløyfe-metode og ZNs metode nr. 1. Eng.: ZN's Ultimate Gain method.)</a:t>
            </a:r>
            <a:endParaRPr lang="nb-NO" sz="16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E00AE-400D-4D31-A260-EBFB68D220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>
          <a:xfrm>
            <a:off x="6733728" y="6356350"/>
            <a:ext cx="2133600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-36512" y="4462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err="1" smtClean="0">
                <a:solidFill>
                  <a:srgbClr val="B00000"/>
                </a:solidFill>
              </a:rPr>
              <a:t>Mål</a:t>
            </a:r>
            <a:r>
              <a:rPr lang="en-US" sz="2400" b="1" smtClean="0">
                <a:solidFill>
                  <a:srgbClr val="B00000"/>
                </a:solidFill>
              </a:rPr>
              <a:t> med regulatorinnstillingen:</a:t>
            </a:r>
          </a:p>
          <a:p>
            <a:pPr algn="ctr"/>
            <a:r>
              <a:rPr lang="en-US" sz="2400" b="1" err="1" smtClean="0">
                <a:solidFill>
                  <a:srgbClr val="B00000"/>
                </a:solidFill>
              </a:rPr>
              <a:t>Finne</a:t>
            </a:r>
            <a:r>
              <a:rPr lang="en-US" sz="2400" b="1" smtClean="0">
                <a:solidFill>
                  <a:srgbClr val="B00000"/>
                </a:solidFill>
              </a:rPr>
              <a:t> regulatorparametere</a:t>
            </a:r>
            <a:endParaRPr lang="en-US" sz="2400" b="1">
              <a:solidFill>
                <a:srgbClr val="B00000"/>
              </a:solidFill>
            </a:endParaRPr>
          </a:p>
          <a:p>
            <a:pPr algn="ctr"/>
            <a:r>
              <a:rPr lang="en-US" sz="2400" b="1" smtClean="0">
                <a:solidFill>
                  <a:srgbClr val="B00000"/>
                </a:solidFill>
              </a:rPr>
              <a:t>som </a:t>
            </a:r>
            <a:r>
              <a:rPr lang="en-US" sz="2400" b="1" err="1" smtClean="0">
                <a:solidFill>
                  <a:srgbClr val="B00000"/>
                </a:solidFill>
              </a:rPr>
              <a:t>gir</a:t>
            </a:r>
            <a:r>
              <a:rPr lang="en-US" sz="2400" b="1" smtClean="0">
                <a:solidFill>
                  <a:srgbClr val="B00000"/>
                </a:solidFill>
              </a:rPr>
              <a:t> </a:t>
            </a:r>
            <a:r>
              <a:rPr lang="en-US" sz="2400" b="1" err="1" smtClean="0">
                <a:solidFill>
                  <a:srgbClr val="B00000"/>
                </a:solidFill>
              </a:rPr>
              <a:t>så</a:t>
            </a:r>
            <a:r>
              <a:rPr lang="en-US" sz="2400" b="1" smtClean="0">
                <a:solidFill>
                  <a:srgbClr val="B00000"/>
                </a:solidFill>
              </a:rPr>
              <a:t> </a:t>
            </a:r>
            <a:r>
              <a:rPr lang="en-US" sz="2400" b="1" err="1" smtClean="0">
                <a:solidFill>
                  <a:srgbClr val="B00000"/>
                </a:solidFill>
              </a:rPr>
              <a:t>raskt</a:t>
            </a:r>
            <a:r>
              <a:rPr lang="en-US" sz="2400" b="1" smtClean="0">
                <a:solidFill>
                  <a:srgbClr val="B00000"/>
                </a:solidFill>
              </a:rPr>
              <a:t> </a:t>
            </a:r>
            <a:r>
              <a:rPr lang="en-US" sz="2400" b="1" err="1" smtClean="0">
                <a:solidFill>
                  <a:srgbClr val="B00000"/>
                </a:solidFill>
              </a:rPr>
              <a:t>regulering</a:t>
            </a:r>
            <a:r>
              <a:rPr lang="en-US" sz="2400" b="1" smtClean="0">
                <a:solidFill>
                  <a:srgbClr val="B00000"/>
                </a:solidFill>
              </a:rPr>
              <a:t> </a:t>
            </a:r>
            <a:r>
              <a:rPr lang="en-US" sz="2400" b="1" err="1" smtClean="0">
                <a:solidFill>
                  <a:srgbClr val="B00000"/>
                </a:solidFill>
              </a:rPr>
              <a:t>som</a:t>
            </a:r>
            <a:r>
              <a:rPr lang="en-US" sz="2400" b="1" smtClean="0">
                <a:solidFill>
                  <a:srgbClr val="B00000"/>
                </a:solidFill>
              </a:rPr>
              <a:t> </a:t>
            </a:r>
            <a:r>
              <a:rPr lang="en-US" sz="2400" b="1" err="1" smtClean="0">
                <a:solidFill>
                  <a:srgbClr val="B00000"/>
                </a:solidFill>
              </a:rPr>
              <a:t>mulig</a:t>
            </a:r>
            <a:r>
              <a:rPr lang="en-US" sz="2400" b="1" smtClean="0">
                <a:solidFill>
                  <a:srgbClr val="B00000"/>
                </a:solidFill>
              </a:rPr>
              <a:t>,</a:t>
            </a:r>
          </a:p>
          <a:p>
            <a:pPr algn="ctr"/>
            <a:r>
              <a:rPr lang="en-US" sz="2400" b="1" smtClean="0">
                <a:solidFill>
                  <a:srgbClr val="B00000"/>
                </a:solidFill>
              </a:rPr>
              <a:t>men med </a:t>
            </a:r>
            <a:r>
              <a:rPr lang="en-US" sz="2400" b="1" err="1" smtClean="0">
                <a:solidFill>
                  <a:srgbClr val="B00000"/>
                </a:solidFill>
              </a:rPr>
              <a:t>akseptabel</a:t>
            </a:r>
            <a:r>
              <a:rPr lang="en-US" sz="2400" b="1" smtClean="0">
                <a:solidFill>
                  <a:srgbClr val="B00000"/>
                </a:solidFill>
              </a:rPr>
              <a:t> </a:t>
            </a:r>
            <a:r>
              <a:rPr lang="en-US" sz="2400" b="1" err="1" smtClean="0">
                <a:solidFill>
                  <a:srgbClr val="B00000"/>
                </a:solidFill>
              </a:rPr>
              <a:t>stabilitet</a:t>
            </a:r>
            <a:r>
              <a:rPr lang="en-US" sz="2400" b="1" smtClean="0">
                <a:solidFill>
                  <a:srgbClr val="B00000"/>
                </a:solidFill>
              </a:rPr>
              <a:t>, </a:t>
            </a:r>
            <a:r>
              <a:rPr lang="en-US" sz="2400" b="1" err="1" smtClean="0">
                <a:solidFill>
                  <a:srgbClr val="B00000"/>
                </a:solidFill>
              </a:rPr>
              <a:t>som</a:t>
            </a:r>
            <a:r>
              <a:rPr lang="en-US" sz="2400" b="1" smtClean="0">
                <a:solidFill>
                  <a:srgbClr val="B00000"/>
                </a:solidFill>
              </a:rPr>
              <a:t> ihht ZN er:</a:t>
            </a:r>
          </a:p>
          <a:p>
            <a:pPr algn="ctr"/>
            <a:endParaRPr lang="en-US" sz="2400" b="1" smtClean="0">
              <a:solidFill>
                <a:srgbClr val="245794"/>
              </a:solidFill>
            </a:endParaRPr>
          </a:p>
          <a:p>
            <a:pPr algn="ctr"/>
            <a:r>
              <a:rPr lang="en-US" sz="2400" b="1" smtClean="0">
                <a:solidFill>
                  <a:srgbClr val="245794"/>
                </a:solidFill>
              </a:rPr>
              <a:t>¼ </a:t>
            </a:r>
            <a:r>
              <a:rPr lang="en-US" sz="2400" b="1" err="1" smtClean="0">
                <a:solidFill>
                  <a:srgbClr val="245794"/>
                </a:solidFill>
              </a:rPr>
              <a:t>amplitudedempningsforhold</a:t>
            </a:r>
            <a:endParaRPr lang="nb-NO" sz="2400" b="1" smtClean="0">
              <a:solidFill>
                <a:srgbClr val="B00000"/>
              </a:solidFill>
            </a:endParaRPr>
          </a:p>
          <a:p>
            <a:pPr algn="ctr"/>
            <a:r>
              <a:rPr lang="en-US" sz="2400" b="1" smtClean="0">
                <a:solidFill>
                  <a:srgbClr val="245794"/>
                </a:solidFill>
              </a:rPr>
              <a:t>(eng.: one quarter decay ratio)</a:t>
            </a:r>
            <a:r>
              <a:rPr lang="en-US" sz="2400" b="1" smtClean="0">
                <a:solidFill>
                  <a:srgbClr val="B00000"/>
                </a:solidFill>
              </a:rPr>
              <a:t>.</a:t>
            </a:r>
            <a:endParaRPr lang="nb-NO" sz="2400" b="1">
              <a:solidFill>
                <a:srgbClr val="B00000"/>
              </a:solidFill>
            </a:endParaRPr>
          </a:p>
        </p:txBody>
      </p:sp>
      <p:pic>
        <p:nvPicPr>
          <p:cNvPr id="4098" name="Picture 2" descr="C:\techteach.no\publications\kompendium_hit_pef3006_proc_contr\utv\visio\decayratio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6087" y="3102247"/>
            <a:ext cx="5073693" cy="3711129"/>
          </a:xfrm>
          <a:prstGeom prst="rect">
            <a:avLst/>
          </a:prstGeom>
          <a:noFill/>
        </p:spPr>
      </p:pic>
      <p:sp>
        <p:nvSpPr>
          <p:cNvPr id="14" name="TekstSylinder 13"/>
          <p:cNvSpPr txBox="1"/>
          <p:nvPr/>
        </p:nvSpPr>
        <p:spPr>
          <a:xfrm>
            <a:off x="467544" y="3676962"/>
            <a:ext cx="2798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err="1" smtClean="0">
                <a:solidFill>
                  <a:srgbClr val="228E27"/>
                </a:solidFill>
              </a:rPr>
              <a:t>Forstyrrelsessprang</a:t>
            </a:r>
            <a:r>
              <a:rPr lang="en-US" sz="2000" b="1" smtClean="0">
                <a:solidFill>
                  <a:srgbClr val="228E27"/>
                </a:solidFill>
              </a:rPr>
              <a:t>:</a:t>
            </a:r>
            <a:endParaRPr lang="nb-NO" sz="2000" b="1">
              <a:solidFill>
                <a:srgbClr val="228E27"/>
              </a:solidFill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299927" y="5333146"/>
            <a:ext cx="310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err="1" smtClean="0">
                <a:solidFill>
                  <a:srgbClr val="228E27"/>
                </a:solidFill>
              </a:rPr>
              <a:t>Respons</a:t>
            </a:r>
            <a:r>
              <a:rPr lang="en-US" sz="2000" b="1" smtClean="0">
                <a:solidFill>
                  <a:srgbClr val="228E27"/>
                </a:solidFill>
              </a:rPr>
              <a:t> </a:t>
            </a:r>
            <a:r>
              <a:rPr lang="en-US" sz="2000" b="1" err="1" smtClean="0">
                <a:solidFill>
                  <a:srgbClr val="228E27"/>
                </a:solidFill>
              </a:rPr>
              <a:t>i</a:t>
            </a:r>
            <a:r>
              <a:rPr lang="en-US" sz="2000" b="1" smtClean="0">
                <a:solidFill>
                  <a:srgbClr val="228E27"/>
                </a:solidFill>
              </a:rPr>
              <a:t> </a:t>
            </a:r>
            <a:r>
              <a:rPr lang="en-US" sz="2000" b="1" err="1" smtClean="0">
                <a:solidFill>
                  <a:srgbClr val="228E27"/>
                </a:solidFill>
              </a:rPr>
              <a:t>prosessmålingen</a:t>
            </a:r>
            <a:r>
              <a:rPr lang="en-US" sz="2000" b="1" smtClean="0">
                <a:solidFill>
                  <a:srgbClr val="228E27"/>
                </a:solidFill>
              </a:rPr>
              <a:t>:</a:t>
            </a:r>
            <a:endParaRPr lang="nb-NO" sz="2000" b="1">
              <a:solidFill>
                <a:srgbClr val="228E27"/>
              </a:solidFill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5112568" y="4869160"/>
            <a:ext cx="33333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</a:rPr>
              <a:t>Amplitudedempningsforhold:</a:t>
            </a:r>
            <a:endParaRPr lang="nb-NO" sz="2000" b="1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1600" b="1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</a:rPr>
              <a:t>/A</a:t>
            </a:r>
            <a:r>
              <a:rPr lang="en-US" sz="1600" b="1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</a:rPr>
              <a:t> = 1/4</a:t>
            </a:r>
            <a:endParaRPr lang="nb-NO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743364" y="961564"/>
            <a:ext cx="7572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err="1" smtClean="0">
                <a:solidFill>
                  <a:srgbClr val="B00000"/>
                </a:solidFill>
              </a:rPr>
              <a:t>Eksperimentelt</a:t>
            </a:r>
            <a:r>
              <a:rPr lang="en-US" sz="2800" b="1" smtClean="0">
                <a:solidFill>
                  <a:srgbClr val="B00000"/>
                </a:solidFill>
              </a:rPr>
              <a:t> </a:t>
            </a:r>
            <a:r>
              <a:rPr lang="en-US" sz="2800" b="1" err="1" smtClean="0">
                <a:solidFill>
                  <a:srgbClr val="B00000"/>
                </a:solidFill>
              </a:rPr>
              <a:t>oppsett</a:t>
            </a:r>
            <a:r>
              <a:rPr lang="en-US" sz="2800" b="1" smtClean="0">
                <a:solidFill>
                  <a:srgbClr val="B00000"/>
                </a:solidFill>
              </a:rPr>
              <a:t> </a:t>
            </a:r>
            <a:r>
              <a:rPr lang="en-US" sz="2800" b="1" err="1" smtClean="0">
                <a:solidFill>
                  <a:srgbClr val="B00000"/>
                </a:solidFill>
              </a:rPr>
              <a:t>i</a:t>
            </a:r>
            <a:r>
              <a:rPr lang="en-US" sz="2800" b="1" smtClean="0">
                <a:solidFill>
                  <a:srgbClr val="B00000"/>
                </a:solidFill>
              </a:rPr>
              <a:t> </a:t>
            </a:r>
            <a:r>
              <a:rPr lang="nb-NO" sz="2800" b="1" err="1" smtClean="0">
                <a:solidFill>
                  <a:srgbClr val="B00000"/>
                </a:solidFill>
              </a:rPr>
              <a:t>Ziegler-Nichols</a:t>
            </a:r>
            <a:r>
              <a:rPr lang="nb-NO" sz="2800" b="1" smtClean="0">
                <a:solidFill>
                  <a:srgbClr val="B00000"/>
                </a:solidFill>
              </a:rPr>
              <a:t>’ metode</a:t>
            </a:r>
            <a:r>
              <a:rPr lang="en-US" sz="2800" b="1" smtClean="0">
                <a:solidFill>
                  <a:srgbClr val="B00000"/>
                </a:solidFill>
              </a:rPr>
              <a:t>:</a:t>
            </a:r>
            <a:endParaRPr lang="nb-NO" sz="2800" b="1">
              <a:solidFill>
                <a:srgbClr val="B00000"/>
              </a:solidFill>
            </a:endParaRPr>
          </a:p>
        </p:txBody>
      </p:sp>
      <p:pic>
        <p:nvPicPr>
          <p:cNvPr id="2054" name="Picture 6" descr="C:\techteach.no\kurs\2011\statoil\04_05_okt_2011\grafikk\zieglernicholslukket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583028" cy="4565600"/>
          </a:xfrm>
          <a:prstGeom prst="rect">
            <a:avLst/>
          </a:prstGeom>
          <a:noFill/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/>
          <p:cNvSpPr txBox="1"/>
          <p:nvPr/>
        </p:nvSpPr>
        <p:spPr>
          <a:xfrm>
            <a:off x="611188" y="1181100"/>
            <a:ext cx="8324850" cy="3970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>
                <a:solidFill>
                  <a:schemeClr val="tx2"/>
                </a:solidFill>
                <a:latin typeface="+mn-lt"/>
                <a:cs typeface="+mn-cs"/>
              </a:rPr>
              <a:t>Med </a:t>
            </a:r>
            <a:r>
              <a:rPr lang="en-US" b="1" err="1">
                <a:solidFill>
                  <a:schemeClr val="tx2"/>
                </a:solidFill>
                <a:latin typeface="+mn-lt"/>
                <a:cs typeface="+mn-cs"/>
              </a:rPr>
              <a:t>regulatoren</a:t>
            </a:r>
            <a:r>
              <a:rPr lang="en-US" b="1">
                <a:solidFill>
                  <a:schemeClr val="tx2"/>
                </a:solidFill>
                <a:latin typeface="+mn-lt"/>
                <a:cs typeface="+mn-cs"/>
              </a:rPr>
              <a:t> i manuell modus: Bring prosessen til det spesifiserte </a:t>
            </a:r>
            <a:br>
              <a:rPr lang="en-US" b="1">
                <a:solidFill>
                  <a:schemeClr val="tx2"/>
                </a:solidFill>
                <a:latin typeface="+mn-lt"/>
                <a:cs typeface="+mn-cs"/>
              </a:rPr>
            </a:br>
            <a:r>
              <a:rPr lang="en-US" b="1">
                <a:solidFill>
                  <a:schemeClr val="tx2"/>
                </a:solidFill>
                <a:latin typeface="+mn-lt"/>
                <a:cs typeface="+mn-cs"/>
              </a:rPr>
              <a:t>arbeidspunktet ved å justere pådraget manuelt inntil prosessvariabelen er </a:t>
            </a:r>
            <a:br>
              <a:rPr lang="en-US" b="1">
                <a:solidFill>
                  <a:schemeClr val="tx2"/>
                </a:solidFill>
                <a:latin typeface="+mn-lt"/>
                <a:cs typeface="+mn-cs"/>
              </a:rPr>
            </a:br>
            <a:r>
              <a:rPr lang="en-US" b="1">
                <a:solidFill>
                  <a:schemeClr val="tx2"/>
                </a:solidFill>
                <a:latin typeface="+mn-lt"/>
                <a:cs typeface="+mn-cs"/>
              </a:rPr>
              <a:t>tilnærmet på settpunktet.</a:t>
            </a:r>
            <a:br>
              <a:rPr lang="en-US" b="1">
                <a:solidFill>
                  <a:schemeClr val="tx2"/>
                </a:solidFill>
                <a:latin typeface="+mn-lt"/>
                <a:cs typeface="+mn-cs"/>
              </a:rPr>
            </a:br>
            <a:endParaRPr lang="en-US" b="1">
              <a:solidFill>
                <a:schemeClr val="tx2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Sørg for at PID-regulatoren er en P-regulator med </a:t>
            </a: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K</a:t>
            </a:r>
            <a:r>
              <a:rPr lang="en-US" sz="1400" b="1" i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p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= 0. (</a:t>
            </a: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T</a:t>
            </a:r>
            <a:r>
              <a:rPr lang="en-US" sz="1400" b="1" i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i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= svært stor. </a:t>
            </a: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T</a:t>
            </a:r>
            <a:r>
              <a:rPr lang="en-US" sz="1400" b="1" i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d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= 0.)</a:t>
            </a:r>
            <a:br>
              <a:rPr lang="en-US" b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</a:br>
            <a:endParaRPr lang="en-US" b="1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b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Sett regulatoren i auto.</a:t>
            </a:r>
            <a:br>
              <a:rPr lang="nb-NO" b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</a:br>
            <a:endParaRPr lang="nb-NO" b="1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Øk </a:t>
            </a:r>
            <a:r>
              <a:rPr lang="en-US" b="1" i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K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(du kan starte med </a:t>
            </a:r>
            <a:r>
              <a:rPr lang="en-US" b="1" i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K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= 1) inntil det oppstår stående svingninger </a:t>
            </a:r>
            <a:b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i sløyfen etter et sprang i settpunktet.</a:t>
            </a:r>
            <a:b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Denne </a:t>
            </a:r>
            <a:r>
              <a:rPr lang="en-US" b="1" i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K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-verdien kalles kritisk forsterkning (ultimate gain), </a:t>
            </a:r>
            <a:r>
              <a:rPr lang="en-US" b="1" i="1" err="1">
                <a:solidFill>
                  <a:srgbClr val="FF0000"/>
                </a:solidFill>
                <a:latin typeface="+mn-lt"/>
                <a:cs typeface="+mn-cs"/>
              </a:rPr>
              <a:t>K</a:t>
            </a:r>
            <a:r>
              <a:rPr lang="en-US" sz="1400" b="1" i="1" err="1">
                <a:solidFill>
                  <a:srgbClr val="FF0000"/>
                </a:solidFill>
                <a:latin typeface="+mn-lt"/>
                <a:cs typeface="+mn-cs"/>
              </a:rPr>
              <a:t>pu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.</a:t>
            </a:r>
            <a:b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nb-NO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Les av periodetiden, </a:t>
            </a:r>
            <a:r>
              <a:rPr lang="nb-NO" b="1" i="1">
                <a:solidFill>
                  <a:srgbClr val="FF0000"/>
                </a:solidFill>
                <a:latin typeface="+mn-lt"/>
                <a:cs typeface="+mn-cs"/>
              </a:rPr>
              <a:t>P</a:t>
            </a:r>
            <a:r>
              <a:rPr lang="nb-NO" sz="1400" b="1" i="1">
                <a:solidFill>
                  <a:srgbClr val="FF0000"/>
                </a:solidFill>
                <a:latin typeface="+mn-lt"/>
                <a:cs typeface="+mn-cs"/>
              </a:rPr>
              <a:t>u</a:t>
            </a:r>
            <a:r>
              <a:rPr lang="nb-NO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, på svingningene.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/>
            </a:r>
            <a:br>
              <a:rPr lang="en-US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</a:br>
            <a:endParaRPr lang="en-US" b="1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>
                <a:solidFill>
                  <a:srgbClr val="D96709"/>
                </a:solidFill>
                <a:latin typeface="+mn-lt"/>
                <a:cs typeface="+mn-cs"/>
              </a:rPr>
              <a:t>Beregn regulatorparametrene ihht.  Z-Ns formler:</a:t>
            </a:r>
          </a:p>
        </p:txBody>
      </p:sp>
      <p:sp>
        <p:nvSpPr>
          <p:cNvPr id="119811" name="TekstSylinder 15"/>
          <p:cNvSpPr txBox="1">
            <a:spLocks noChangeArrowheads="1"/>
          </p:cNvSpPr>
          <p:nvPr/>
        </p:nvSpPr>
        <p:spPr bwMode="auto">
          <a:xfrm>
            <a:off x="1042988" y="601663"/>
            <a:ext cx="7181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b-NO" sz="2800" b="1">
                <a:solidFill>
                  <a:srgbClr val="B00000"/>
                </a:solidFill>
              </a:rPr>
              <a:t>Innstillingsprosedyre i Ziegler-Nichols’ metode: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F541B-EB4A-4266-A441-5BFA32385226}" type="slidenum">
              <a:rPr lang="nb-NO"/>
              <a:pPr>
                <a:defRPr/>
              </a:pPr>
              <a:t>8</a:t>
            </a:fld>
            <a:endParaRPr lang="nb-NO"/>
          </a:p>
        </p:txBody>
      </p:sp>
      <p:pic>
        <p:nvPicPr>
          <p:cNvPr id="1198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57788"/>
            <a:ext cx="49276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5135563" y="5048016"/>
            <a:ext cx="39009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Anbefaler "Relaxed ZN PI-innstilling" (jf. artikkel av FH og Bernt Lie i tidsskriftet Modeling, Identification and Control):</a:t>
            </a:r>
          </a:p>
          <a:p>
            <a:pPr algn="ctr"/>
            <a:r>
              <a:rPr lang="nb-NO" b="1" smtClean="0"/>
              <a:t>Kp = 0,32*Kpu og Ti = Pu.</a:t>
            </a:r>
            <a:endParaRPr lang="nb-NO" b="1"/>
          </a:p>
        </p:txBody>
      </p:sp>
      <p:sp>
        <p:nvSpPr>
          <p:cNvPr id="3" name="Rektangel 2"/>
          <p:cNvSpPr/>
          <p:nvPr/>
        </p:nvSpPr>
        <p:spPr>
          <a:xfrm>
            <a:off x="179512" y="5877719"/>
            <a:ext cx="4824536" cy="287585"/>
          </a:xfrm>
          <a:prstGeom prst="rect">
            <a:avLst/>
          </a:prstGeom>
          <a:solidFill>
            <a:srgbClr val="C0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5423595" y="6165304"/>
            <a:ext cx="3324869" cy="287585"/>
          </a:xfrm>
          <a:prstGeom prst="rect">
            <a:avLst/>
          </a:prstGeom>
          <a:solidFill>
            <a:srgbClr val="008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Rett pil 5"/>
          <p:cNvCxnSpPr/>
          <p:nvPr/>
        </p:nvCxnSpPr>
        <p:spPr>
          <a:xfrm>
            <a:off x="5035104" y="6021511"/>
            <a:ext cx="328984" cy="287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9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kstSylinder 12"/>
          <p:cNvSpPr txBox="1">
            <a:spLocks noChangeArrowheads="1"/>
          </p:cNvSpPr>
          <p:nvPr/>
        </p:nvSpPr>
        <p:spPr bwMode="auto">
          <a:xfrm>
            <a:off x="395288" y="2276475"/>
            <a:ext cx="814387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dirty="0">
                <a:solidFill>
                  <a:srgbClr val="B00000"/>
                </a:solidFill>
              </a:rPr>
              <a:t>Vi </a:t>
            </a:r>
            <a:r>
              <a:rPr lang="nb-NO" sz="3200" b="1">
                <a:solidFill>
                  <a:srgbClr val="B00000"/>
                </a:solidFill>
              </a:rPr>
              <a:t>prøver </a:t>
            </a:r>
            <a:r>
              <a:rPr lang="nb-NO" sz="3200" b="1" smtClean="0">
                <a:solidFill>
                  <a:srgbClr val="B00000"/>
                </a:solidFill>
              </a:rPr>
              <a:t>Z-N-metoden, både original og Relaxed, </a:t>
            </a:r>
            <a:r>
              <a:rPr lang="nb-NO" sz="3200" b="1" dirty="0">
                <a:solidFill>
                  <a:srgbClr val="B00000"/>
                </a:solidFill>
              </a:rPr>
              <a:t>for innstilling av </a:t>
            </a:r>
            <a:r>
              <a:rPr lang="nb-NO" sz="3200" b="1" dirty="0" smtClean="0">
                <a:solidFill>
                  <a:srgbClr val="B00000"/>
                </a:solidFill>
              </a:rPr>
              <a:t>PI-regulator:</a:t>
            </a:r>
            <a:endParaRPr lang="nb-NO" sz="3200" b="1" dirty="0">
              <a:solidFill>
                <a:srgbClr val="B00000"/>
              </a:solidFill>
            </a:endParaRPr>
          </a:p>
          <a:p>
            <a:pPr marL="0" lvl="1" algn="ctr"/>
            <a:endParaRPr lang="nb-NO" b="1" dirty="0">
              <a:solidFill>
                <a:srgbClr val="245794"/>
              </a:solidFill>
            </a:endParaRPr>
          </a:p>
          <a:p>
            <a:pPr algn="ctr"/>
            <a:r>
              <a:rPr lang="nb-NO" sz="2400" b="1" smtClean="0">
                <a:hlinkClick r:id="rId2"/>
              </a:rPr>
              <a:t>Level </a:t>
            </a:r>
            <a:r>
              <a:rPr lang="nb-NO" sz="2400" b="1" dirty="0" err="1">
                <a:hlinkClick r:id="rId2"/>
              </a:rPr>
              <a:t>control</a:t>
            </a:r>
            <a:r>
              <a:rPr lang="nb-NO" sz="2400" b="1" dirty="0">
                <a:hlinkClick r:id="rId2"/>
              </a:rPr>
              <a:t> </a:t>
            </a:r>
            <a:r>
              <a:rPr lang="nb-NO" sz="2400" b="1" dirty="0" err="1">
                <a:hlinkClick r:id="rId2"/>
              </a:rPr>
              <a:t>of</a:t>
            </a:r>
            <a:r>
              <a:rPr lang="nb-NO" sz="2400" b="1" dirty="0">
                <a:hlinkClick r:id="rId2"/>
              </a:rPr>
              <a:t> wood-chip </a:t>
            </a:r>
            <a:r>
              <a:rPr lang="nb-NO" sz="2400" b="1" dirty="0" smtClean="0">
                <a:hlinkClick r:id="rId2"/>
              </a:rPr>
              <a:t>tank</a:t>
            </a:r>
            <a:endParaRPr lang="nb-NO" sz="2400" b="1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94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859</Words>
  <Application>Microsoft Office PowerPoint</Application>
  <PresentationFormat>Skjermfremvisning (4:3)</PresentationFormat>
  <Paragraphs>173</Paragraphs>
  <Slides>24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Office-tema</vt:lpstr>
      <vt:lpstr>Innstilling av PID-regulatoren</vt:lpstr>
      <vt:lpstr>PowerPoint-presentasjon</vt:lpstr>
      <vt:lpstr>PowerPoint-presentasjon</vt:lpstr>
      <vt:lpstr>PID-regulatorinnstilling er å finne brukbare verdier for regulatorparametrene Kp, Ti og Td.</vt:lpstr>
      <vt:lpstr>Ziegler-Nichols’ svingemetode</vt:lpstr>
      <vt:lpstr>PowerPoint-presentasjon</vt:lpstr>
      <vt:lpstr>PowerPoint-presentasjon</vt:lpstr>
      <vt:lpstr>PowerPoint-presentasjon</vt:lpstr>
      <vt:lpstr>PowerPoint-presentasjon</vt:lpstr>
      <vt:lpstr>Repetert Ziegler-Nichols’ metode (for PI-regulator)</vt:lpstr>
      <vt:lpstr>PowerPoint-presentasjon</vt:lpstr>
      <vt:lpstr>PowerPoint-presentasjon</vt:lpstr>
      <vt:lpstr>Åstrøm-Hägglunds "relé"-metode (for ZN-innstilling)</vt:lpstr>
      <vt:lpstr>PowerPoint-presentasjon</vt:lpstr>
      <vt:lpstr>At det svinger med av/på-regulator, ser vi et eksempel på her:</vt:lpstr>
      <vt:lpstr>Hva blir Kpu og Pu med av/på-regulatoren?</vt:lpstr>
      <vt:lpstr>Auto-tuning = forhåndsprogrammert prosedyre for PID-innstilling</vt:lpstr>
      <vt:lpstr>PowerPoint-presentasjon</vt:lpstr>
      <vt:lpstr>Skogestadmetoden</vt:lpstr>
      <vt:lpstr>PowerPoint-presentasjon</vt:lpstr>
      <vt:lpstr>PowerPoint-presentasjon</vt:lpstr>
      <vt:lpstr>Anvendelse på prosesser som likner på "integrator m/tidsforsinkelse":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149</cp:revision>
  <dcterms:created xsi:type="dcterms:W3CDTF">2012-01-09T00:54:32Z</dcterms:created>
  <dcterms:modified xsi:type="dcterms:W3CDTF">2017-10-05T11:08:34Z</dcterms:modified>
</cp:coreProperties>
</file>