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3" r:id="rId3"/>
    <p:sldId id="274" r:id="rId4"/>
    <p:sldId id="272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3C05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10/4/2017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3474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0112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E4F0-6C68-4C76-8926-CB8D306B0E4D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35528-1A49-4EC1-BF16-3AD11D79B87A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62B89-3A98-4C57-A4B4-0A8BFFBF8F6F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6BA5-0CD2-4268-85B5-50C6117CE3C5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01BD-6EE9-4BD5-9E98-33E3E655E446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18E6-4060-4ED6-B407-808E388B6881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7A07-7471-4E13-B477-AFD3CA219D6F}" type="datetime1">
              <a:rPr lang="en-US" smtClean="0"/>
              <a:t>10/4/2017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EF91F-E0C8-4E82-8F72-41BA65594FA9}" type="datetime1">
              <a:rPr lang="en-US" smtClean="0"/>
              <a:t>10/4/2017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50C70-55E6-41A1-A4C4-BA1A56750378}" type="datetime1">
              <a:rPr lang="en-US" smtClean="0"/>
              <a:t>10/4/2017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9A708-CB79-44A3-A456-D8248A47997E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86C0C-8214-4A5E-A46F-AEE47CED1A8F}" type="datetime1">
              <a:rPr lang="en-US" smtClean="0"/>
              <a:t>10/4/2017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9FC36-1C63-4467-A89D-8BC2BB1BE7D7}" type="datetime1">
              <a:rPr lang="en-US" smtClean="0"/>
              <a:t>10/4/2017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echteach.no/simview/levelcontrol_chiptank/app/levelcontrol_chiptank.ex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492896"/>
            <a:ext cx="8713787" cy="2087563"/>
          </a:xfrm>
        </p:spPr>
        <p:txBody>
          <a:bodyPr rtlCol="0"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PID-regulatoren</a:t>
            </a:r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6" name="Undertittel 2"/>
          <p:cNvSpPr txBox="1">
            <a:spLocks/>
          </p:cNvSpPr>
          <p:nvPr/>
        </p:nvSpPr>
        <p:spPr bwMode="auto">
          <a:xfrm>
            <a:off x="539552" y="982737"/>
            <a:ext cx="7920879" cy="1223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IA3112 Automatiseringsteknikk og</a:t>
            </a:r>
            <a:r>
              <a:rPr lang="nb-NO" sz="2000" b="1">
                <a:solidFill>
                  <a:srgbClr val="008000"/>
                </a:solidFill>
                <a:latin typeface="Calibri" pitchFamily="34" charset="0"/>
              </a:rPr>
              <a:t/>
            </a:r>
            <a:br>
              <a:rPr lang="nb-NO" sz="2000" b="1">
                <a:solidFill>
                  <a:srgbClr val="008000"/>
                </a:solidFill>
                <a:latin typeface="Calibri" pitchFamily="34" charset="0"/>
              </a:rPr>
            </a:br>
            <a:r>
              <a:rPr lang="nb-NO" sz="2000" b="1" smtClean="0">
                <a:solidFill>
                  <a:srgbClr val="008000"/>
                </a:solidFill>
                <a:latin typeface="Calibri" pitchFamily="34" charset="0"/>
              </a:rPr>
              <a:t>EK3114 Automatisering og vannkraftregulering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solidFill>
                  <a:schemeClr val="accent4">
                    <a:lumMod val="50000"/>
                  </a:schemeClr>
                </a:solidFill>
                <a:latin typeface="Calibri" pitchFamily="34" charset="0"/>
              </a:rPr>
              <a:t>Høstsemesteret 2017</a:t>
            </a:r>
            <a:endParaRPr lang="nb-NO" sz="2800" b="1">
              <a:solidFill>
                <a:schemeClr val="accent4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8" y="126450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3" descr="C:\techteach.no\publications\reguleringsteknikk\utv\visio\feedback_simpl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14488"/>
            <a:ext cx="8456612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TekstSylinder 2"/>
          <p:cNvSpPr txBox="1">
            <a:spLocks noChangeArrowheads="1"/>
          </p:cNvSpPr>
          <p:nvPr/>
        </p:nvSpPr>
        <p:spPr bwMode="auto">
          <a:xfrm>
            <a:off x="539750" y="620713"/>
            <a:ext cx="8113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>
                <a:solidFill>
                  <a:srgbClr val="245794"/>
                </a:solidFill>
              </a:rPr>
              <a:t>Minner om reguleringssløyfen:</a:t>
            </a:r>
          </a:p>
        </p:txBody>
      </p:sp>
      <p:sp>
        <p:nvSpPr>
          <p:cNvPr id="97284" name="Rektangel 5"/>
          <p:cNvSpPr>
            <a:spLocks noChangeArrowheads="1"/>
          </p:cNvSpPr>
          <p:nvPr/>
        </p:nvSpPr>
        <p:spPr bwMode="auto">
          <a:xfrm>
            <a:off x="2484438" y="2852738"/>
            <a:ext cx="14620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b-NO" b="1">
                <a:solidFill>
                  <a:srgbClr val="C00000"/>
                </a:solidFill>
              </a:rPr>
              <a:t>PID-regulator</a:t>
            </a:r>
          </a:p>
        </p:txBody>
      </p:sp>
      <p:sp>
        <p:nvSpPr>
          <p:cNvPr id="7" name="Ellipse 6"/>
          <p:cNvSpPr/>
          <p:nvPr/>
        </p:nvSpPr>
        <p:spPr>
          <a:xfrm>
            <a:off x="1619250" y="3213100"/>
            <a:ext cx="1801813" cy="1511300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8702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617788"/>
            <a:ext cx="5834063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ktangel 21"/>
          <p:cNvSpPr/>
          <p:nvPr/>
        </p:nvSpPr>
        <p:spPr>
          <a:xfrm>
            <a:off x="2595942" y="971550"/>
            <a:ext cx="40251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PID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nb-NO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= Proporsjonal 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+ Integral </a:t>
            </a:r>
            <a:r>
              <a:rPr lang="nb-NO" b="1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+ 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rPr>
              <a:t>Derivat)</a:t>
            </a:r>
            <a:endParaRPr lang="nb-NO" b="1" dirty="0">
              <a:solidFill>
                <a:schemeClr val="accent1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8308" name="TekstSylinder 20"/>
          <p:cNvSpPr txBox="1">
            <a:spLocks noChangeArrowheads="1"/>
          </p:cNvSpPr>
          <p:nvPr/>
        </p:nvSpPr>
        <p:spPr bwMode="auto">
          <a:xfrm>
            <a:off x="684213" y="4489450"/>
            <a:ext cx="4573587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1D8D17"/>
                </a:solidFill>
              </a:rPr>
              <a:t> e – reguleringsavvik = ysp - ym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u – totalt pådrag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u</a:t>
            </a:r>
            <a:r>
              <a:rPr lang="nb-NO" sz="1400" b="1">
                <a:solidFill>
                  <a:srgbClr val="B00000"/>
                </a:solidFill>
              </a:rPr>
              <a:t>0</a:t>
            </a:r>
            <a:r>
              <a:rPr lang="nb-NO" sz="2000" b="1">
                <a:solidFill>
                  <a:srgbClr val="B00000"/>
                </a:solidFill>
              </a:rPr>
              <a:t> eller u</a:t>
            </a:r>
            <a:r>
              <a:rPr lang="nb-NO" sz="1200" b="1">
                <a:solidFill>
                  <a:srgbClr val="B00000"/>
                </a:solidFill>
              </a:rPr>
              <a:t>man</a:t>
            </a:r>
            <a:r>
              <a:rPr lang="nb-NO" sz="2000" b="1">
                <a:solidFill>
                  <a:srgbClr val="B00000"/>
                </a:solidFill>
              </a:rPr>
              <a:t> – manuelt innstilt pådrag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P – proporsjonalledd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I – integralledd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B00000"/>
                </a:solidFill>
              </a:rPr>
              <a:t> D – derivatledd</a:t>
            </a:r>
          </a:p>
        </p:txBody>
      </p:sp>
      <p:sp>
        <p:nvSpPr>
          <p:cNvPr id="98309" name="TekstSylinder 23"/>
          <p:cNvSpPr txBox="1">
            <a:spLocks noChangeArrowheads="1"/>
          </p:cNvSpPr>
          <p:nvPr/>
        </p:nvSpPr>
        <p:spPr bwMode="auto">
          <a:xfrm>
            <a:off x="5257800" y="4489450"/>
            <a:ext cx="3635375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003399"/>
                </a:solidFill>
              </a:rPr>
              <a:t> Kp – regulatorforsterkning</a:t>
            </a:r>
            <a:br>
              <a:rPr lang="nb-NO" sz="2000" b="1">
                <a:solidFill>
                  <a:srgbClr val="003399"/>
                </a:solidFill>
              </a:rPr>
            </a:br>
            <a:r>
              <a:rPr lang="nb-NO" sz="2000" b="1">
                <a:solidFill>
                  <a:srgbClr val="003399"/>
                </a:solidFill>
              </a:rPr>
              <a:t>= 100/PB (proporsjonalbånd)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003399"/>
                </a:solidFill>
              </a:rPr>
              <a:t> Ti – integraltid [sek eller min]</a:t>
            </a: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nb-NO" sz="2000" b="1">
                <a:solidFill>
                  <a:srgbClr val="003399"/>
                </a:solidFill>
              </a:rPr>
              <a:t> Td – derivattid [sek eller min]</a:t>
            </a:r>
          </a:p>
        </p:txBody>
      </p:sp>
      <p:sp>
        <p:nvSpPr>
          <p:cNvPr id="98310" name="TekstSylinder 2"/>
          <p:cNvSpPr txBox="1">
            <a:spLocks noChangeArrowheads="1"/>
          </p:cNvSpPr>
          <p:nvPr/>
        </p:nvSpPr>
        <p:spPr bwMode="auto">
          <a:xfrm>
            <a:off x="107950" y="333375"/>
            <a:ext cx="8712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>
                <a:solidFill>
                  <a:srgbClr val="009900"/>
                </a:solidFill>
              </a:rPr>
              <a:t>Tidskontinuerlig PID-regulator</a:t>
            </a:r>
          </a:p>
        </p:txBody>
      </p:sp>
      <p:sp>
        <p:nvSpPr>
          <p:cNvPr id="15" name="Rektangel 14"/>
          <p:cNvSpPr/>
          <p:nvPr/>
        </p:nvSpPr>
        <p:spPr>
          <a:xfrm>
            <a:off x="684213" y="4149725"/>
            <a:ext cx="2182812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Variable (signaler):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5219700" y="4108450"/>
            <a:ext cx="273208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Parametre (konstanter):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3860800" y="1609725"/>
            <a:ext cx="865188" cy="7207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Rett pil 19"/>
          <p:cNvCxnSpPr>
            <a:endCxn id="18" idx="1"/>
          </p:cNvCxnSpPr>
          <p:nvPr/>
        </p:nvCxnSpPr>
        <p:spPr>
          <a:xfrm>
            <a:off x="3213100" y="197008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4725988" y="1970088"/>
            <a:ext cx="6477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>
          <a:xfrm>
            <a:off x="2182813" y="1628775"/>
            <a:ext cx="1741487" cy="3381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Reguleringsavvik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3357563" y="1898650"/>
            <a:ext cx="287337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4725988" y="1609725"/>
            <a:ext cx="769937" cy="338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Pådrag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9" name="Rektangel 28"/>
          <p:cNvSpPr/>
          <p:nvPr/>
        </p:nvSpPr>
        <p:spPr>
          <a:xfrm>
            <a:off x="4845050" y="1889125"/>
            <a:ext cx="312738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20" name="Rektangel 29"/>
          <p:cNvSpPr>
            <a:spLocks noChangeArrowheads="1"/>
          </p:cNvSpPr>
          <p:nvPr/>
        </p:nvSpPr>
        <p:spPr bwMode="auto">
          <a:xfrm>
            <a:off x="4078288" y="1806575"/>
            <a:ext cx="484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400" b="1">
                <a:solidFill>
                  <a:schemeClr val="tx2"/>
                </a:solidFill>
              </a:rPr>
              <a:t>PID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4" name="Tittel 11"/>
          <p:cNvSpPr txBox="1">
            <a:spLocks/>
          </p:cNvSpPr>
          <p:nvPr/>
        </p:nvSpPr>
        <p:spPr bwMode="auto">
          <a:xfrm>
            <a:off x="3060700" y="240188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P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25" name="Tittel 11"/>
          <p:cNvSpPr txBox="1">
            <a:spLocks/>
          </p:cNvSpPr>
          <p:nvPr/>
        </p:nvSpPr>
        <p:spPr bwMode="auto">
          <a:xfrm>
            <a:off x="4427538" y="2401888"/>
            <a:ext cx="64928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I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5940425" y="2401888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D</a:t>
            </a:r>
            <a:endParaRPr lang="en-US" sz="3200" dirty="0">
              <a:solidFill>
                <a:srgbClr val="FF0000"/>
              </a:solidFill>
              <a:latin typeface="+mn-lt"/>
              <a:ea typeface="+mj-ea"/>
              <a:cs typeface="+mj-cs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1258888" y="2473325"/>
            <a:ext cx="6408737" cy="1584325"/>
          </a:xfrm>
          <a:prstGeom prst="rect">
            <a:avLst/>
          </a:prstGeom>
          <a:solidFill>
            <a:schemeClr val="accent1">
              <a:lumMod val="20000"/>
              <a:lumOff val="80000"/>
              <a:alpha val="31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564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A54D4-5E17-449E-93E5-5FEA8EC74114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" name="Tittel 11"/>
          <p:cNvSpPr txBox="1">
            <a:spLocks/>
          </p:cNvSpPr>
          <p:nvPr/>
        </p:nvSpPr>
        <p:spPr>
          <a:xfrm>
            <a:off x="0" y="44624"/>
            <a:ext cx="8964488" cy="633859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Tidsdiskret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(</a:t>
            </a:r>
            <a:r>
              <a:rPr kumimoji="0" lang="en-US" sz="2800" b="1" i="0" u="none" strike="noStrike" kern="1200" cap="none" spc="0" normalizeH="0" baseline="0" noProof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datamaskinbasert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) PID-reguleringssløyfe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2" name="Picture 2" descr="C:\techteach.no\publications\reguleringsteknikk\utv\visio\pidsloyfe.e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908720"/>
            <a:ext cx="9289004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llipse 2"/>
          <p:cNvSpPr/>
          <p:nvPr/>
        </p:nvSpPr>
        <p:spPr>
          <a:xfrm>
            <a:off x="1475656" y="2852936"/>
            <a:ext cx="1224136" cy="864096"/>
          </a:xfrm>
          <a:prstGeom prst="ellipse">
            <a:avLst/>
          </a:prstGeom>
          <a:solidFill>
            <a:srgbClr val="C00000">
              <a:alpha val="0"/>
            </a:srgbClr>
          </a:solidFill>
          <a:ln>
            <a:solidFill>
              <a:srgbClr val="ED3C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Aut.tek. 2017. HSN/F. Haugen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/>
        </p:nvSpPr>
        <p:spPr>
          <a:xfrm>
            <a:off x="2484438" y="3259138"/>
            <a:ext cx="865187" cy="720725"/>
          </a:xfrm>
          <a:prstGeom prst="rect">
            <a:avLst/>
          </a:prstGeom>
          <a:solidFill>
            <a:srgbClr val="46D24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Rett pil 19"/>
          <p:cNvCxnSpPr>
            <a:endCxn id="18" idx="1"/>
          </p:cNvCxnSpPr>
          <p:nvPr/>
        </p:nvCxnSpPr>
        <p:spPr>
          <a:xfrm>
            <a:off x="1836738" y="3619500"/>
            <a:ext cx="647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pil 22"/>
          <p:cNvCxnSpPr/>
          <p:nvPr/>
        </p:nvCxnSpPr>
        <p:spPr>
          <a:xfrm>
            <a:off x="3349625" y="3619500"/>
            <a:ext cx="6477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ktangel 25"/>
          <p:cNvSpPr/>
          <p:nvPr/>
        </p:nvSpPr>
        <p:spPr>
          <a:xfrm>
            <a:off x="1258888" y="2997200"/>
            <a:ext cx="1277937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Regulerings-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4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avvik</a:t>
            </a:r>
            <a:endParaRPr lang="en-US" sz="140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0358" name="Rektangel 26"/>
          <p:cNvSpPr>
            <a:spLocks noChangeArrowheads="1"/>
          </p:cNvSpPr>
          <p:nvPr/>
        </p:nvSpPr>
        <p:spPr bwMode="auto">
          <a:xfrm>
            <a:off x="1827213" y="3609975"/>
            <a:ext cx="679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e(k)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ktangel 27"/>
          <p:cNvSpPr/>
          <p:nvPr/>
        </p:nvSpPr>
        <p:spPr>
          <a:xfrm>
            <a:off x="3332163" y="3068638"/>
            <a:ext cx="769937" cy="3381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600" b="1">
                <a:solidFill>
                  <a:schemeClr val="accent6">
                    <a:lumMod val="75000"/>
                  </a:schemeClr>
                </a:solidFill>
                <a:latin typeface="+mn-lt"/>
                <a:cs typeface="+mn-cs"/>
              </a:rPr>
              <a:t>Pådrag</a:t>
            </a:r>
            <a:endParaRPr lang="en-US" sz="1600">
              <a:solidFill>
                <a:schemeClr val="accent6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0360" name="Rektangel 29"/>
          <p:cNvSpPr>
            <a:spLocks noChangeArrowheads="1"/>
          </p:cNvSpPr>
          <p:nvPr/>
        </p:nvSpPr>
        <p:spPr bwMode="auto">
          <a:xfrm>
            <a:off x="2701925" y="3455988"/>
            <a:ext cx="484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nb-NO" sz="1400" b="1">
                <a:solidFill>
                  <a:schemeClr val="tx2"/>
                </a:solidFill>
              </a:rPr>
              <a:t>PID</a:t>
            </a:r>
            <a:endParaRPr lang="en-US" sz="1400">
              <a:solidFill>
                <a:schemeClr val="tx2"/>
              </a:solidFill>
            </a:endParaRPr>
          </a:p>
        </p:txBody>
      </p:sp>
      <p:sp>
        <p:nvSpPr>
          <p:cNvPr id="24" name="Tittel 11"/>
          <p:cNvSpPr txBox="1">
            <a:spLocks/>
          </p:cNvSpPr>
          <p:nvPr/>
        </p:nvSpPr>
        <p:spPr bwMode="auto">
          <a:xfrm>
            <a:off x="4787900" y="3860800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Tittel 11"/>
          <p:cNvSpPr txBox="1">
            <a:spLocks/>
          </p:cNvSpPr>
          <p:nvPr/>
        </p:nvSpPr>
        <p:spPr bwMode="auto">
          <a:xfrm>
            <a:off x="5651500" y="3860800"/>
            <a:ext cx="64928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6588125" y="3860800"/>
            <a:ext cx="6477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0364" name="Rektangel 33"/>
          <p:cNvSpPr>
            <a:spLocks noChangeArrowheads="1"/>
          </p:cNvSpPr>
          <p:nvPr/>
        </p:nvSpPr>
        <p:spPr bwMode="auto">
          <a:xfrm>
            <a:off x="3348038" y="3578225"/>
            <a:ext cx="4752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u(k) =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man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 +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(k) +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(k) + u</a:t>
            </a:r>
            <a:r>
              <a:rPr lang="nb-NO" sz="16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b-NO" sz="2400" b="1" i="1">
                <a:latin typeface="Times New Roman" pitchFamily="18" charset="0"/>
                <a:cs typeface="Times New Roman" pitchFamily="18" charset="0"/>
              </a:rPr>
              <a:t>(k)</a:t>
            </a: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65" name="Rektangel 56"/>
          <p:cNvSpPr>
            <a:spLocks noChangeArrowheads="1"/>
          </p:cNvSpPr>
          <p:nvPr/>
        </p:nvSpPr>
        <p:spPr bwMode="auto">
          <a:xfrm>
            <a:off x="179388" y="4365625"/>
            <a:ext cx="8713787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u(k) oppdateres i regulatorprogrammet</a:t>
            </a:r>
          </a:p>
          <a:p>
            <a:pPr algn="ctr"/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hvert tidsskritt, f.eks. hvert 0,1 sek.</a:t>
            </a:r>
            <a:endParaRPr lang="en-US" sz="2000">
              <a:solidFill>
                <a:srgbClr val="C00000"/>
              </a:solidFill>
            </a:endParaRPr>
          </a:p>
        </p:txBody>
      </p:sp>
      <p:cxnSp>
        <p:nvCxnSpPr>
          <p:cNvPr id="59" name="Rett pil 58"/>
          <p:cNvCxnSpPr/>
          <p:nvPr/>
        </p:nvCxnSpPr>
        <p:spPr>
          <a:xfrm flipV="1">
            <a:off x="3492500" y="4005263"/>
            <a:ext cx="142875" cy="287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367" name="Rektangel 32"/>
          <p:cNvSpPr>
            <a:spLocks noChangeArrowheads="1"/>
          </p:cNvSpPr>
          <p:nvPr/>
        </p:nvSpPr>
        <p:spPr bwMode="auto">
          <a:xfrm>
            <a:off x="4211638" y="2997200"/>
            <a:ext cx="1873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b="1">
                <a:solidFill>
                  <a:srgbClr val="245794"/>
                </a:solidFill>
                <a:cs typeface="Times New Roman" pitchFamily="18" charset="0"/>
              </a:rPr>
              <a:t>Manuelt pådrag</a:t>
            </a:r>
            <a:endParaRPr lang="en-US" sz="2000">
              <a:solidFill>
                <a:srgbClr val="245794"/>
              </a:solidFill>
            </a:endParaRPr>
          </a:p>
        </p:txBody>
      </p:sp>
      <p:cxnSp>
        <p:nvCxnSpPr>
          <p:cNvPr id="39" name="Rett pil 38"/>
          <p:cNvCxnSpPr/>
          <p:nvPr/>
        </p:nvCxnSpPr>
        <p:spPr>
          <a:xfrm flipH="1">
            <a:off x="4427538" y="3429000"/>
            <a:ext cx="144462" cy="287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370" name="TekstSylinder 2"/>
          <p:cNvSpPr txBox="1">
            <a:spLocks noChangeArrowheads="1"/>
          </p:cNvSpPr>
          <p:nvPr/>
        </p:nvSpPr>
        <p:spPr bwMode="auto">
          <a:xfrm>
            <a:off x="1570038" y="476250"/>
            <a:ext cx="573881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200" b="1">
                <a:solidFill>
                  <a:srgbClr val="008000"/>
                </a:solidFill>
              </a:rPr>
              <a:t>Tidsdiskret PID-regulator</a:t>
            </a:r>
          </a:p>
        </p:txBody>
      </p:sp>
      <p:sp>
        <p:nvSpPr>
          <p:cNvPr id="35" name="Rektangel 34"/>
          <p:cNvSpPr/>
          <p:nvPr/>
        </p:nvSpPr>
        <p:spPr>
          <a:xfrm>
            <a:off x="1258888" y="1979613"/>
            <a:ext cx="6769100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Innfører forenklet notasjon: 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e(k) = e(</a:t>
            </a:r>
            <a:r>
              <a:rPr lang="nb-NO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nb-NO" sz="1200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k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) </a:t>
            </a:r>
            <a:r>
              <a:rPr lang="nb-NO" b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og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u(k) = u(</a:t>
            </a:r>
            <a:r>
              <a:rPr lang="nb-NO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t</a:t>
            </a:r>
            <a:r>
              <a:rPr lang="nb-NO" sz="1200" b="1" i="1" err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k</a:t>
            </a:r>
            <a:r>
              <a:rPr lang="nb-NO" b="1" i="1">
                <a:solidFill>
                  <a:schemeClr val="bg2">
                    <a:lumMod val="50000"/>
                  </a:schemeClr>
                </a:solidFill>
                <a:latin typeface="+mn-lt"/>
                <a:cs typeface="Times New Roman" pitchFamily="18" charset="0"/>
              </a:rPr>
              <a:t>)</a:t>
            </a:r>
            <a:endParaRPr lang="en-US">
              <a:solidFill>
                <a:schemeClr val="bg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6" name="Rektangel 35"/>
          <p:cNvSpPr/>
          <p:nvPr/>
        </p:nvSpPr>
        <p:spPr>
          <a:xfrm>
            <a:off x="323850" y="1125538"/>
            <a:ext cx="8496300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000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Baseres på numerisk beregning av I-leddet og D-leddet i tidskontinuerlig regulatorfunksjon. Eulers bakovermetode er mye brukt.</a:t>
            </a:r>
            <a:endParaRPr lang="en-US" sz="2000">
              <a:solidFill>
                <a:schemeClr val="accent5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457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3124200" y="6520259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23" name="Plassholder for lysbildenummer 10"/>
          <p:cNvSpPr>
            <a:spLocks noGrp="1"/>
          </p:cNvSpPr>
          <p:nvPr>
            <p:ph type="sldNum" sz="quarter" idx="12"/>
          </p:nvPr>
        </p:nvSpPr>
        <p:spPr>
          <a:xfrm>
            <a:off x="8388350" y="6448425"/>
            <a:ext cx="504825" cy="365125"/>
          </a:xfrm>
        </p:spPr>
        <p:txBody>
          <a:bodyPr/>
          <a:lstStyle/>
          <a:p>
            <a:pPr>
              <a:defRPr/>
            </a:pPr>
            <a:fld id="{C484371A-2F77-47D9-A264-8FC8B8254291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24" name="TekstSylinder 2"/>
          <p:cNvSpPr txBox="1">
            <a:spLocks noChangeArrowheads="1"/>
          </p:cNvSpPr>
          <p:nvPr/>
        </p:nvSpPr>
        <p:spPr bwMode="auto">
          <a:xfrm>
            <a:off x="1209675" y="116632"/>
            <a:ext cx="69627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nb-NO" sz="3600" b="1" smtClean="0">
                <a:solidFill>
                  <a:srgbClr val="008000"/>
                </a:solidFill>
              </a:rPr>
              <a:t>Tidsdiskret PID-regulator:</a:t>
            </a:r>
            <a:endParaRPr lang="nb-NO" sz="3600" b="1">
              <a:solidFill>
                <a:srgbClr val="008000"/>
              </a:solidFill>
            </a:endParaRPr>
          </a:p>
        </p:txBody>
      </p:sp>
      <p:sp>
        <p:nvSpPr>
          <p:cNvPr id="25" name="Rektangel 34"/>
          <p:cNvSpPr>
            <a:spLocks noChangeArrowheads="1"/>
          </p:cNvSpPr>
          <p:nvPr/>
        </p:nvSpPr>
        <p:spPr bwMode="auto">
          <a:xfrm>
            <a:off x="900113" y="1238920"/>
            <a:ext cx="41036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(k) = 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*e(k)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ittel 11"/>
          <p:cNvSpPr txBox="1">
            <a:spLocks/>
          </p:cNvSpPr>
          <p:nvPr/>
        </p:nvSpPr>
        <p:spPr bwMode="auto">
          <a:xfrm>
            <a:off x="323850" y="1207170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P: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7" name="Rektangel 36"/>
          <p:cNvSpPr>
            <a:spLocks noChangeArrowheads="1"/>
          </p:cNvSpPr>
          <p:nvPr/>
        </p:nvSpPr>
        <p:spPr bwMode="auto">
          <a:xfrm>
            <a:off x="827088" y="3142084"/>
            <a:ext cx="5473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(k) = (K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)*T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="1" i="1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b-NO" sz="2000" b="1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nb-NO" sz="2000" b="1" i="1" smtClean="0">
                <a:latin typeface="Times New Roman" pitchFamily="18" charset="0"/>
                <a:cs typeface="Times New Roman" pitchFamily="18" charset="0"/>
              </a:rPr>
              <a:t>e(1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)+…+e(k-1)+e(k)</a:t>
            </a:r>
            <a:r>
              <a:rPr lang="nb-NO" sz="2000" b="1"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ittel 11"/>
          <p:cNvSpPr txBox="1">
            <a:spLocks/>
          </p:cNvSpPr>
          <p:nvPr/>
        </p:nvSpPr>
        <p:spPr bwMode="auto">
          <a:xfrm>
            <a:off x="323850" y="3111922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I: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9" name="Rektangel 44"/>
          <p:cNvSpPr>
            <a:spLocks noChangeArrowheads="1"/>
          </p:cNvSpPr>
          <p:nvPr/>
        </p:nvSpPr>
        <p:spPr bwMode="auto">
          <a:xfrm>
            <a:off x="971550" y="6030913"/>
            <a:ext cx="4105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(k) = 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nb-NO" sz="2000" b="1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e(k)-e(k-1)</a:t>
            </a:r>
            <a:r>
              <a:rPr lang="nb-NO" sz="2000" b="1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s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ittel 11"/>
          <p:cNvSpPr txBox="1">
            <a:spLocks/>
          </p:cNvSpPr>
          <p:nvPr/>
        </p:nvSpPr>
        <p:spPr bwMode="auto">
          <a:xfrm>
            <a:off x="323850" y="5948363"/>
            <a:ext cx="6477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lnSpcReduction="1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D:</a:t>
            </a:r>
            <a:endParaRPr lang="en-US" sz="3200">
              <a:solidFill>
                <a:srgbClr val="FF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323850" y="5661025"/>
            <a:ext cx="41036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D-leddet: Bidrag fra avvikets </a:t>
            </a:r>
            <a:r>
              <a:rPr lang="nb-NO" b="1" i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endring</a:t>
            </a:r>
            <a:r>
              <a:rPr lang="nb-NO" b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:</a:t>
            </a:r>
            <a:endParaRPr lang="en-US" b="1">
              <a:solidFill>
                <a:schemeClr val="accent3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250825" y="908720"/>
            <a:ext cx="6697663" cy="36988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P-leddet: Proporsjonalt med nåværende avvik:</a:t>
            </a:r>
            <a:endParaRPr lang="en-US" b="1">
              <a:solidFill>
                <a:schemeClr val="accent5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3" name="Rektangel 63"/>
          <p:cNvSpPr>
            <a:spLocks noChangeArrowheads="1"/>
          </p:cNvSpPr>
          <p:nvPr/>
        </p:nvSpPr>
        <p:spPr bwMode="auto">
          <a:xfrm>
            <a:off x="215900" y="2852936"/>
            <a:ext cx="8748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I-leddet: Lik </a:t>
            </a:r>
            <a:r>
              <a:rPr lang="nb-NO" b="1" i="1">
                <a:solidFill>
                  <a:srgbClr val="C00000"/>
                </a:solidFill>
                <a:cs typeface="Times New Roman" pitchFamily="18" charset="0"/>
              </a:rPr>
              <a:t>summen av alle avvik</a:t>
            </a:r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, dvs. akkumulert eller integrert </a:t>
            </a:r>
            <a:r>
              <a:rPr lang="nb-NO" b="1" smtClean="0">
                <a:solidFill>
                  <a:srgbClr val="C00000"/>
                </a:solidFill>
                <a:cs typeface="Times New Roman" pitchFamily="18" charset="0"/>
              </a:rPr>
              <a:t>avvik:</a:t>
            </a:r>
            <a:endParaRPr lang="en-US" b="1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4" name="Rektangel 39"/>
          <p:cNvSpPr>
            <a:spLocks noChangeArrowheads="1"/>
          </p:cNvSpPr>
          <p:nvPr/>
        </p:nvSpPr>
        <p:spPr bwMode="auto">
          <a:xfrm>
            <a:off x="1403350" y="3502447"/>
            <a:ext cx="3455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= u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(k-1) + (K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/T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)*T</a:t>
            </a:r>
            <a:r>
              <a:rPr lang="nb-NO" sz="1400" b="1" i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nb-NO" sz="2000" b="1" i="1">
                <a:latin typeface="Times New Roman" pitchFamily="18" charset="0"/>
                <a:cs typeface="Times New Roman" pitchFamily="18" charset="0"/>
              </a:rPr>
              <a:t>*e(k)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ktangel 40"/>
          <p:cNvSpPr>
            <a:spLocks noChangeArrowheads="1"/>
          </p:cNvSpPr>
          <p:nvPr/>
        </p:nvSpPr>
        <p:spPr bwMode="auto">
          <a:xfrm>
            <a:off x="5003800" y="3597697"/>
            <a:ext cx="35290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Alternativ, rekursiv algoritme. Praktisk ved implementering. Slipper jo å lagre enorm mengde gamle e-verdier!</a:t>
            </a:r>
            <a:endParaRPr lang="en-US" b="1">
              <a:solidFill>
                <a:srgbClr val="C00000"/>
              </a:solidFill>
              <a:cs typeface="Times New Roman" pitchFamily="18" charset="0"/>
            </a:endParaRPr>
          </a:p>
        </p:txBody>
      </p:sp>
      <p:cxnSp>
        <p:nvCxnSpPr>
          <p:cNvPr id="37" name="Rett pil 36"/>
          <p:cNvCxnSpPr/>
          <p:nvPr/>
        </p:nvCxnSpPr>
        <p:spPr>
          <a:xfrm flipH="1" flipV="1">
            <a:off x="4356100" y="3758034"/>
            <a:ext cx="5762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4824413" y="4869160"/>
            <a:ext cx="43561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Ideelt sett gir D-leddet økt </a:t>
            </a:r>
            <a:r>
              <a:rPr lang="nb-NO" b="1" smtClean="0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hurtighet («gass») </a:t>
            </a:r>
            <a:r>
              <a:rPr lang="nb-NO" b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og bedre </a:t>
            </a:r>
            <a:r>
              <a:rPr lang="nb-NO" b="1" smtClean="0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stabilitet («brems»). </a:t>
            </a:r>
            <a:r>
              <a:rPr lang="nb-NO" b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Men, dessverre, er D-leddet følsomt for hurtig-varierende målestøy. Derfor er D-leddet upopulært,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accent3">
                    <a:lumMod val="75000"/>
                  </a:schemeClr>
                </a:solidFill>
                <a:latin typeface="+mn-lt"/>
                <a:cs typeface="Times New Roman" pitchFamily="18" charset="0"/>
              </a:rPr>
              <a:t>og det er vanlig å sette Td = 0.</a:t>
            </a:r>
            <a:endParaRPr lang="en-US" b="1">
              <a:solidFill>
                <a:schemeClr val="accent3">
                  <a:lumMod val="75000"/>
                </a:schemeClr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40" name="Rett pil 39"/>
          <p:cNvCxnSpPr/>
          <p:nvPr/>
        </p:nvCxnSpPr>
        <p:spPr>
          <a:xfrm flipH="1">
            <a:off x="4211638" y="5551488"/>
            <a:ext cx="647700" cy="25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ktangel 51"/>
          <p:cNvSpPr>
            <a:spLocks noChangeArrowheads="1"/>
          </p:cNvSpPr>
          <p:nvPr/>
        </p:nvSpPr>
        <p:spPr bwMode="auto">
          <a:xfrm>
            <a:off x="250825" y="3885034"/>
            <a:ext cx="45370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I-leddet sikrer null statisk avvik! Fordi dets verdi endres helt til avviket er blitt null. Derfor har de aller fleste regulatorer</a:t>
            </a:r>
            <a:br>
              <a:rPr lang="nb-NO" b="1">
                <a:solidFill>
                  <a:srgbClr val="C00000"/>
                </a:solidFill>
                <a:cs typeface="Times New Roman" pitchFamily="18" charset="0"/>
              </a:rPr>
            </a:br>
            <a:r>
              <a:rPr lang="nb-NO" b="1">
                <a:solidFill>
                  <a:srgbClr val="C00000"/>
                </a:solidFill>
                <a:cs typeface="Times New Roman" pitchFamily="18" charset="0"/>
              </a:rPr>
              <a:t>I-virkning (PID, PI, og sjelden bare P eller PD).</a:t>
            </a:r>
            <a:endParaRPr lang="en-US" b="1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43" name="Rektangel 42"/>
          <p:cNvSpPr/>
          <p:nvPr/>
        </p:nvSpPr>
        <p:spPr>
          <a:xfrm>
            <a:off x="323850" y="1723107"/>
            <a:ext cx="5184775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b="1">
                <a:solidFill>
                  <a:schemeClr val="accent5">
                    <a:lumMod val="50000"/>
                  </a:schemeClr>
                </a:solidFill>
                <a:latin typeface="+mn-lt"/>
                <a:cs typeface="Times New Roman" pitchFamily="18" charset="0"/>
              </a:rPr>
              <a:t>P-leddet alene kan ikke gi null avvik siden det må være et avvik forskjellig fra null for at det i det hele tatt skal bli noe pådrag!</a:t>
            </a:r>
            <a:endParaRPr lang="en-US" b="1">
              <a:solidFill>
                <a:schemeClr val="accent5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TekstSylinder 4"/>
          <p:cNvSpPr txBox="1">
            <a:spLocks noChangeArrowheads="1"/>
          </p:cNvSpPr>
          <p:nvPr/>
        </p:nvSpPr>
        <p:spPr bwMode="auto">
          <a:xfrm>
            <a:off x="323850" y="2133600"/>
            <a:ext cx="84963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2800" b="1">
                <a:solidFill>
                  <a:srgbClr val="009900"/>
                </a:solidFill>
              </a:rPr>
              <a:t>Vi skal straks se hvordan P-, I- og D-leddene oppfører seg i simulatoren for nivåregulering av flistank.</a:t>
            </a:r>
          </a:p>
        </p:txBody>
      </p:sp>
      <p:sp>
        <p:nvSpPr>
          <p:cNvPr id="102404" name="Rektangel 5"/>
          <p:cNvSpPr>
            <a:spLocks noChangeArrowheads="1"/>
          </p:cNvSpPr>
          <p:nvPr/>
        </p:nvSpPr>
        <p:spPr bwMode="auto">
          <a:xfrm>
            <a:off x="1476375" y="3716338"/>
            <a:ext cx="611981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lvl="1" algn="ctr"/>
            <a:r>
              <a:rPr lang="nb-NO" sz="2800" b="1">
                <a:solidFill>
                  <a:srgbClr val="009900"/>
                </a:solidFill>
              </a:rPr>
              <a:t>Men først skal vi se nærmere på </a:t>
            </a:r>
            <a:r>
              <a:rPr lang="nb-NO" sz="2800" b="1">
                <a:solidFill>
                  <a:srgbClr val="C00000"/>
                </a:solidFill>
              </a:rPr>
              <a:t>målestøy</a:t>
            </a:r>
            <a:r>
              <a:rPr lang="nb-NO" sz="2800" b="1">
                <a:solidFill>
                  <a:srgbClr val="009900"/>
                </a:solidFill>
              </a:rPr>
              <a:t>!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17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980728"/>
            <a:ext cx="4733925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lipse 9"/>
          <p:cNvSpPr/>
          <p:nvPr/>
        </p:nvSpPr>
        <p:spPr>
          <a:xfrm>
            <a:off x="3059113" y="2565053"/>
            <a:ext cx="1441450" cy="1008062"/>
          </a:xfrm>
          <a:prstGeom prst="ellipse">
            <a:avLst/>
          </a:prstGeom>
          <a:noFill/>
          <a:ln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ktangel 12"/>
          <p:cNvSpPr/>
          <p:nvPr/>
        </p:nvSpPr>
        <p:spPr>
          <a:xfrm>
            <a:off x="1042988" y="4220815"/>
            <a:ext cx="74168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>
                <a:solidFill>
                  <a:srgbClr val="B00000"/>
                </a:solidFill>
                <a:latin typeface="+mn-lt"/>
                <a:cs typeface="+mn-cs"/>
              </a:rPr>
              <a:t> Hensikten med filteret: Å glatte ut støyfylt målesignal, slik at pådraget ikke blir så støyfylt.</a:t>
            </a:r>
            <a:endParaRPr lang="nb-NO" sz="2000" b="1" i="1">
              <a:solidFill>
                <a:srgbClr val="B000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>
                <a:solidFill>
                  <a:srgbClr val="009900"/>
                </a:solidFill>
                <a:latin typeface="+mn-lt"/>
                <a:cs typeface="+mn-cs"/>
              </a:rPr>
              <a:t> Hvilket målefilter? </a:t>
            </a:r>
            <a:r>
              <a:rPr lang="nb-NO" sz="2000" b="1" err="1">
                <a:solidFill>
                  <a:srgbClr val="009900"/>
                </a:solidFill>
                <a:latin typeface="+mn-lt"/>
                <a:cs typeface="+mn-cs"/>
              </a:rPr>
              <a:t>Tidskonstant-filter</a:t>
            </a:r>
            <a:r>
              <a:rPr lang="nb-NO" sz="2000" b="1">
                <a:solidFill>
                  <a:srgbClr val="009900"/>
                </a:solidFill>
                <a:latin typeface="+mn-lt"/>
                <a:cs typeface="+mn-cs"/>
              </a:rPr>
              <a:t> er det </a:t>
            </a:r>
            <a:r>
              <a:rPr lang="nb-NO" sz="2000" b="1" smtClean="0">
                <a:solidFill>
                  <a:srgbClr val="009900"/>
                </a:solidFill>
                <a:latin typeface="+mn-lt"/>
                <a:cs typeface="+mn-cs"/>
              </a:rPr>
              <a:t>vanligste, men middelverdifilter kan også brukes.</a:t>
            </a:r>
            <a:endParaRPr lang="nb-NO" sz="2000" b="1">
              <a:solidFill>
                <a:srgbClr val="00990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nb-NO" sz="2000" b="1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000" b="1">
                <a:solidFill>
                  <a:srgbClr val="0070C0"/>
                </a:solidFill>
                <a:latin typeface="+mn-lt"/>
                <a:cs typeface="+mn-cs"/>
              </a:rPr>
              <a:t> Hvor stor bør tidskonstanten, </a:t>
            </a:r>
            <a:r>
              <a:rPr lang="nb-NO" sz="2000" b="1" err="1">
                <a:solidFill>
                  <a:srgbClr val="0070C0"/>
                </a:solidFill>
                <a:latin typeface="+mn-lt"/>
                <a:cs typeface="+mn-cs"/>
              </a:rPr>
              <a:t>Tf</a:t>
            </a:r>
            <a:r>
              <a:rPr lang="nb-NO" sz="2000" b="1">
                <a:solidFill>
                  <a:srgbClr val="0070C0"/>
                </a:solidFill>
                <a:latin typeface="+mn-lt"/>
                <a:cs typeface="+mn-cs"/>
              </a:rPr>
              <a:t>, være? Prøv deg fram! Men typisk i prosessindustrien er noen sekunder, (for eksempel 2 eller 5 sek).</a:t>
            </a:r>
            <a:endParaRPr lang="nb-NO" sz="2000" b="1" i="1">
              <a:solidFill>
                <a:srgbClr val="0070C0"/>
              </a:solidFill>
              <a:latin typeface="+mn-lt"/>
              <a:cs typeface="+mn-cs"/>
            </a:endParaRPr>
          </a:p>
        </p:txBody>
      </p:sp>
      <p:sp>
        <p:nvSpPr>
          <p:cNvPr id="16" name="Frihåndsform 15"/>
          <p:cNvSpPr/>
          <p:nvPr/>
        </p:nvSpPr>
        <p:spPr>
          <a:xfrm>
            <a:off x="5348288" y="3481040"/>
            <a:ext cx="808037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Frihåndsform 16"/>
          <p:cNvSpPr/>
          <p:nvPr/>
        </p:nvSpPr>
        <p:spPr>
          <a:xfrm>
            <a:off x="4067175" y="2565053"/>
            <a:ext cx="809625" cy="307975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Frihåndsform 17"/>
          <p:cNvSpPr/>
          <p:nvPr/>
        </p:nvSpPr>
        <p:spPr>
          <a:xfrm>
            <a:off x="2268538" y="2709515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ihåndsform 18"/>
          <p:cNvSpPr/>
          <p:nvPr/>
        </p:nvSpPr>
        <p:spPr>
          <a:xfrm flipH="1">
            <a:off x="3962878" y="1484436"/>
            <a:ext cx="808037" cy="71438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ihåndsform 19"/>
          <p:cNvSpPr/>
          <p:nvPr/>
        </p:nvSpPr>
        <p:spPr>
          <a:xfrm flipH="1">
            <a:off x="3946453" y="1197099"/>
            <a:ext cx="824461" cy="287337"/>
          </a:xfrm>
          <a:custGeom>
            <a:avLst/>
            <a:gdLst>
              <a:gd name="connsiteX0" fmla="*/ 0 w 808074"/>
              <a:gd name="connsiteY0" fmla="*/ 180754 h 308344"/>
              <a:gd name="connsiteX1" fmla="*/ 10632 w 808074"/>
              <a:gd name="connsiteY1" fmla="*/ 85061 h 308344"/>
              <a:gd name="connsiteX2" fmla="*/ 21265 w 808074"/>
              <a:gd name="connsiteY2" fmla="*/ 42530 h 308344"/>
              <a:gd name="connsiteX3" fmla="*/ 31898 w 808074"/>
              <a:gd name="connsiteY3" fmla="*/ 74428 h 308344"/>
              <a:gd name="connsiteX4" fmla="*/ 53163 w 808074"/>
              <a:gd name="connsiteY4" fmla="*/ 106326 h 308344"/>
              <a:gd name="connsiteX5" fmla="*/ 63795 w 808074"/>
              <a:gd name="connsiteY5" fmla="*/ 170121 h 308344"/>
              <a:gd name="connsiteX6" fmla="*/ 95693 w 808074"/>
              <a:gd name="connsiteY6" fmla="*/ 148856 h 308344"/>
              <a:gd name="connsiteX7" fmla="*/ 116958 w 808074"/>
              <a:gd name="connsiteY7" fmla="*/ 85061 h 308344"/>
              <a:gd name="connsiteX8" fmla="*/ 170121 w 808074"/>
              <a:gd name="connsiteY8" fmla="*/ 159489 h 308344"/>
              <a:gd name="connsiteX9" fmla="*/ 202019 w 808074"/>
              <a:gd name="connsiteY9" fmla="*/ 95693 h 308344"/>
              <a:gd name="connsiteX10" fmla="*/ 233916 w 808074"/>
              <a:gd name="connsiteY10" fmla="*/ 85061 h 308344"/>
              <a:gd name="connsiteX11" fmla="*/ 265814 w 808074"/>
              <a:gd name="connsiteY11" fmla="*/ 308344 h 308344"/>
              <a:gd name="connsiteX12" fmla="*/ 287079 w 808074"/>
              <a:gd name="connsiteY12" fmla="*/ 244549 h 308344"/>
              <a:gd name="connsiteX13" fmla="*/ 297712 w 808074"/>
              <a:gd name="connsiteY13" fmla="*/ 212651 h 308344"/>
              <a:gd name="connsiteX14" fmla="*/ 308344 w 808074"/>
              <a:gd name="connsiteY14" fmla="*/ 170121 h 308344"/>
              <a:gd name="connsiteX15" fmla="*/ 329609 w 808074"/>
              <a:gd name="connsiteY15" fmla="*/ 106326 h 308344"/>
              <a:gd name="connsiteX16" fmla="*/ 340242 w 808074"/>
              <a:gd name="connsiteY16" fmla="*/ 63795 h 308344"/>
              <a:gd name="connsiteX17" fmla="*/ 361507 w 808074"/>
              <a:gd name="connsiteY17" fmla="*/ 0 h 308344"/>
              <a:gd name="connsiteX18" fmla="*/ 393405 w 808074"/>
              <a:gd name="connsiteY18" fmla="*/ 74428 h 308344"/>
              <a:gd name="connsiteX19" fmla="*/ 404037 w 808074"/>
              <a:gd name="connsiteY19" fmla="*/ 106326 h 308344"/>
              <a:gd name="connsiteX20" fmla="*/ 414670 w 808074"/>
              <a:gd name="connsiteY20" fmla="*/ 148856 h 308344"/>
              <a:gd name="connsiteX21" fmla="*/ 435935 w 808074"/>
              <a:gd name="connsiteY21" fmla="*/ 116958 h 308344"/>
              <a:gd name="connsiteX22" fmla="*/ 457200 w 808074"/>
              <a:gd name="connsiteY22" fmla="*/ 53163 h 308344"/>
              <a:gd name="connsiteX23" fmla="*/ 467832 w 808074"/>
              <a:gd name="connsiteY23" fmla="*/ 85061 h 308344"/>
              <a:gd name="connsiteX24" fmla="*/ 478465 w 808074"/>
              <a:gd name="connsiteY24" fmla="*/ 148856 h 308344"/>
              <a:gd name="connsiteX25" fmla="*/ 489098 w 808074"/>
              <a:gd name="connsiteY25" fmla="*/ 191386 h 308344"/>
              <a:gd name="connsiteX26" fmla="*/ 499730 w 808074"/>
              <a:gd name="connsiteY26" fmla="*/ 159489 h 308344"/>
              <a:gd name="connsiteX27" fmla="*/ 510363 w 808074"/>
              <a:gd name="connsiteY27" fmla="*/ 116958 h 308344"/>
              <a:gd name="connsiteX28" fmla="*/ 531628 w 808074"/>
              <a:gd name="connsiteY28" fmla="*/ 74428 h 308344"/>
              <a:gd name="connsiteX29" fmla="*/ 542260 w 808074"/>
              <a:gd name="connsiteY29" fmla="*/ 42530 h 308344"/>
              <a:gd name="connsiteX30" fmla="*/ 552893 w 808074"/>
              <a:gd name="connsiteY30" fmla="*/ 74428 h 308344"/>
              <a:gd name="connsiteX31" fmla="*/ 563526 w 808074"/>
              <a:gd name="connsiteY31" fmla="*/ 116958 h 308344"/>
              <a:gd name="connsiteX32" fmla="*/ 595423 w 808074"/>
              <a:gd name="connsiteY32" fmla="*/ 138223 h 308344"/>
              <a:gd name="connsiteX33" fmla="*/ 606056 w 808074"/>
              <a:gd name="connsiteY33" fmla="*/ 170121 h 308344"/>
              <a:gd name="connsiteX34" fmla="*/ 616688 w 808074"/>
              <a:gd name="connsiteY34" fmla="*/ 127591 h 308344"/>
              <a:gd name="connsiteX35" fmla="*/ 637953 w 808074"/>
              <a:gd name="connsiteY35" fmla="*/ 31898 h 308344"/>
              <a:gd name="connsiteX36" fmla="*/ 669851 w 808074"/>
              <a:gd name="connsiteY36" fmla="*/ 127591 h 308344"/>
              <a:gd name="connsiteX37" fmla="*/ 680484 w 808074"/>
              <a:gd name="connsiteY37" fmla="*/ 159489 h 308344"/>
              <a:gd name="connsiteX38" fmla="*/ 691116 w 808074"/>
              <a:gd name="connsiteY38" fmla="*/ 127591 h 308344"/>
              <a:gd name="connsiteX39" fmla="*/ 723014 w 808074"/>
              <a:gd name="connsiteY39" fmla="*/ 53163 h 308344"/>
              <a:gd name="connsiteX40" fmla="*/ 744279 w 808074"/>
              <a:gd name="connsiteY40" fmla="*/ 95693 h 308344"/>
              <a:gd name="connsiteX41" fmla="*/ 765544 w 808074"/>
              <a:gd name="connsiteY41" fmla="*/ 191386 h 308344"/>
              <a:gd name="connsiteX42" fmla="*/ 776177 w 808074"/>
              <a:gd name="connsiteY42" fmla="*/ 148856 h 308344"/>
              <a:gd name="connsiteX43" fmla="*/ 808074 w 808074"/>
              <a:gd name="connsiteY43" fmla="*/ 127591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08074" h="308344">
                <a:moveTo>
                  <a:pt x="0" y="180754"/>
                </a:moveTo>
                <a:cubicBezTo>
                  <a:pt x="3544" y="148856"/>
                  <a:pt x="5752" y="116782"/>
                  <a:pt x="10632" y="85061"/>
                </a:cubicBezTo>
                <a:cubicBezTo>
                  <a:pt x="12854" y="70618"/>
                  <a:pt x="8194" y="49065"/>
                  <a:pt x="21265" y="42530"/>
                </a:cubicBezTo>
                <a:cubicBezTo>
                  <a:pt x="31290" y="37518"/>
                  <a:pt x="26886" y="64403"/>
                  <a:pt x="31898" y="74428"/>
                </a:cubicBezTo>
                <a:cubicBezTo>
                  <a:pt x="37613" y="85858"/>
                  <a:pt x="46075" y="95693"/>
                  <a:pt x="53163" y="106326"/>
                </a:cubicBezTo>
                <a:cubicBezTo>
                  <a:pt x="56707" y="127591"/>
                  <a:pt x="48551" y="154877"/>
                  <a:pt x="63795" y="170121"/>
                </a:cubicBezTo>
                <a:cubicBezTo>
                  <a:pt x="72831" y="179157"/>
                  <a:pt x="88920" y="159692"/>
                  <a:pt x="95693" y="148856"/>
                </a:cubicBezTo>
                <a:cubicBezTo>
                  <a:pt x="107573" y="129848"/>
                  <a:pt x="116958" y="85061"/>
                  <a:pt x="116958" y="85061"/>
                </a:cubicBezTo>
                <a:cubicBezTo>
                  <a:pt x="141767" y="159489"/>
                  <a:pt x="116958" y="141767"/>
                  <a:pt x="170121" y="159489"/>
                </a:cubicBezTo>
                <a:cubicBezTo>
                  <a:pt x="177766" y="128907"/>
                  <a:pt x="174137" y="112422"/>
                  <a:pt x="202019" y="95693"/>
                </a:cubicBezTo>
                <a:cubicBezTo>
                  <a:pt x="211629" y="89927"/>
                  <a:pt x="223284" y="88605"/>
                  <a:pt x="233916" y="85061"/>
                </a:cubicBezTo>
                <a:cubicBezTo>
                  <a:pt x="272030" y="199402"/>
                  <a:pt x="253690" y="126490"/>
                  <a:pt x="265814" y="308344"/>
                </a:cubicBezTo>
                <a:lnTo>
                  <a:pt x="287079" y="244549"/>
                </a:lnTo>
                <a:cubicBezTo>
                  <a:pt x="290623" y="233916"/>
                  <a:pt x="294994" y="223524"/>
                  <a:pt x="297712" y="212651"/>
                </a:cubicBezTo>
                <a:cubicBezTo>
                  <a:pt x="301256" y="198474"/>
                  <a:pt x="304145" y="184118"/>
                  <a:pt x="308344" y="170121"/>
                </a:cubicBezTo>
                <a:cubicBezTo>
                  <a:pt x="314785" y="148651"/>
                  <a:pt x="324172" y="128072"/>
                  <a:pt x="329609" y="106326"/>
                </a:cubicBezTo>
                <a:cubicBezTo>
                  <a:pt x="333153" y="92149"/>
                  <a:pt x="336043" y="77792"/>
                  <a:pt x="340242" y="63795"/>
                </a:cubicBezTo>
                <a:cubicBezTo>
                  <a:pt x="346683" y="42325"/>
                  <a:pt x="361507" y="0"/>
                  <a:pt x="361507" y="0"/>
                </a:cubicBezTo>
                <a:cubicBezTo>
                  <a:pt x="384970" y="117316"/>
                  <a:pt x="371342" y="140615"/>
                  <a:pt x="393405" y="74428"/>
                </a:cubicBezTo>
                <a:cubicBezTo>
                  <a:pt x="396949" y="85061"/>
                  <a:pt x="400958" y="95549"/>
                  <a:pt x="404037" y="106326"/>
                </a:cubicBezTo>
                <a:cubicBezTo>
                  <a:pt x="408051" y="120377"/>
                  <a:pt x="400807" y="144235"/>
                  <a:pt x="414670" y="148856"/>
                </a:cubicBezTo>
                <a:cubicBezTo>
                  <a:pt x="426793" y="152897"/>
                  <a:pt x="428847" y="127591"/>
                  <a:pt x="435935" y="116958"/>
                </a:cubicBezTo>
                <a:cubicBezTo>
                  <a:pt x="443023" y="95693"/>
                  <a:pt x="450112" y="31898"/>
                  <a:pt x="457200" y="53163"/>
                </a:cubicBezTo>
                <a:cubicBezTo>
                  <a:pt x="460744" y="63796"/>
                  <a:pt x="465401" y="74120"/>
                  <a:pt x="467832" y="85061"/>
                </a:cubicBezTo>
                <a:cubicBezTo>
                  <a:pt x="472509" y="106106"/>
                  <a:pt x="474237" y="127716"/>
                  <a:pt x="478465" y="148856"/>
                </a:cubicBezTo>
                <a:cubicBezTo>
                  <a:pt x="481331" y="163185"/>
                  <a:pt x="485554" y="177209"/>
                  <a:pt x="489098" y="191386"/>
                </a:cubicBezTo>
                <a:cubicBezTo>
                  <a:pt x="492642" y="180754"/>
                  <a:pt x="496651" y="170265"/>
                  <a:pt x="499730" y="159489"/>
                </a:cubicBezTo>
                <a:cubicBezTo>
                  <a:pt x="503745" y="145438"/>
                  <a:pt x="505232" y="130641"/>
                  <a:pt x="510363" y="116958"/>
                </a:cubicBezTo>
                <a:cubicBezTo>
                  <a:pt x="515928" y="102117"/>
                  <a:pt x="525384" y="88996"/>
                  <a:pt x="531628" y="74428"/>
                </a:cubicBezTo>
                <a:cubicBezTo>
                  <a:pt x="536043" y="64126"/>
                  <a:pt x="538716" y="53163"/>
                  <a:pt x="542260" y="42530"/>
                </a:cubicBezTo>
                <a:cubicBezTo>
                  <a:pt x="545804" y="53163"/>
                  <a:pt x="549814" y="63651"/>
                  <a:pt x="552893" y="74428"/>
                </a:cubicBezTo>
                <a:cubicBezTo>
                  <a:pt x="556908" y="88479"/>
                  <a:pt x="555420" y="104799"/>
                  <a:pt x="563526" y="116958"/>
                </a:cubicBezTo>
                <a:cubicBezTo>
                  <a:pt x="570614" y="127590"/>
                  <a:pt x="584791" y="131135"/>
                  <a:pt x="595423" y="138223"/>
                </a:cubicBezTo>
                <a:cubicBezTo>
                  <a:pt x="598967" y="148856"/>
                  <a:pt x="596031" y="175133"/>
                  <a:pt x="606056" y="170121"/>
                </a:cubicBezTo>
                <a:cubicBezTo>
                  <a:pt x="619126" y="163586"/>
                  <a:pt x="613518" y="141856"/>
                  <a:pt x="616688" y="127591"/>
                </a:cubicBezTo>
                <a:cubicBezTo>
                  <a:pt x="643685" y="6106"/>
                  <a:pt x="612024" y="135619"/>
                  <a:pt x="637953" y="31898"/>
                </a:cubicBezTo>
                <a:lnTo>
                  <a:pt x="669851" y="127591"/>
                </a:lnTo>
                <a:lnTo>
                  <a:pt x="680484" y="159489"/>
                </a:lnTo>
                <a:cubicBezTo>
                  <a:pt x="684028" y="148856"/>
                  <a:pt x="686701" y="137893"/>
                  <a:pt x="691116" y="127591"/>
                </a:cubicBezTo>
                <a:cubicBezTo>
                  <a:pt x="730537" y="35607"/>
                  <a:pt x="698075" y="127979"/>
                  <a:pt x="723014" y="53163"/>
                </a:cubicBezTo>
                <a:cubicBezTo>
                  <a:pt x="730102" y="67340"/>
                  <a:pt x="738714" y="80852"/>
                  <a:pt x="744279" y="95693"/>
                </a:cubicBezTo>
                <a:cubicBezTo>
                  <a:pt x="750717" y="112860"/>
                  <a:pt x="762655" y="176942"/>
                  <a:pt x="765544" y="191386"/>
                </a:cubicBezTo>
                <a:cubicBezTo>
                  <a:pt x="769088" y="177209"/>
                  <a:pt x="768071" y="161015"/>
                  <a:pt x="776177" y="148856"/>
                </a:cubicBezTo>
                <a:cubicBezTo>
                  <a:pt x="783265" y="138224"/>
                  <a:pt x="808074" y="127591"/>
                  <a:pt x="808074" y="1275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35" name="Rektangel 22"/>
          <p:cNvSpPr>
            <a:spLocks noChangeArrowheads="1"/>
          </p:cNvSpPr>
          <p:nvPr/>
        </p:nvSpPr>
        <p:spPr bwMode="auto">
          <a:xfrm>
            <a:off x="2378900" y="1340991"/>
            <a:ext cx="158340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nb-NO" sz="1200" b="1"/>
              <a:t>With meas filter:</a:t>
            </a:r>
            <a:endParaRPr lang="en-US" sz="1200"/>
          </a:p>
        </p:txBody>
      </p:sp>
      <p:sp>
        <p:nvSpPr>
          <p:cNvPr id="103436" name="Rektangel 23"/>
          <p:cNvSpPr>
            <a:spLocks noChangeArrowheads="1"/>
          </p:cNvSpPr>
          <p:nvPr/>
        </p:nvSpPr>
        <p:spPr bwMode="auto">
          <a:xfrm>
            <a:off x="1979712" y="1125091"/>
            <a:ext cx="198259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nb-NO" sz="1200" b="1"/>
              <a:t>Without meas filter:</a:t>
            </a:r>
            <a:endParaRPr lang="en-US" sz="1200"/>
          </a:p>
        </p:txBody>
      </p:sp>
      <p:sp>
        <p:nvSpPr>
          <p:cNvPr id="23" name="Tittel 11"/>
          <p:cNvSpPr txBox="1">
            <a:spLocks/>
          </p:cNvSpPr>
          <p:nvPr/>
        </p:nvSpPr>
        <p:spPr>
          <a:xfrm>
            <a:off x="468313" y="44624"/>
            <a:ext cx="8207375" cy="77787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nb-NO" sz="4400" b="1">
                <a:solidFill>
                  <a:srgbClr val="009900"/>
                </a:solidFill>
                <a:latin typeface="+mj-lt"/>
                <a:ea typeface="+mj-ea"/>
                <a:cs typeface="+mj-cs"/>
              </a:rPr>
              <a:t>Målestøy og målefilter</a:t>
            </a:r>
            <a:endParaRPr lang="en-US" sz="4400">
              <a:latin typeface="+mj-lt"/>
              <a:ea typeface="+mj-ea"/>
              <a:cs typeface="+mj-cs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>
          <a:xfrm>
            <a:off x="3124200" y="606866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>
          <a:xfrm>
            <a:off x="6553200" y="6068665"/>
            <a:ext cx="2133600" cy="365125"/>
          </a:xfrm>
        </p:spPr>
        <p:txBody>
          <a:bodyPr/>
          <a:lstStyle/>
          <a:p>
            <a:pPr>
              <a:defRPr/>
            </a:pPr>
            <a:fld id="{2A5CCB8A-9A05-4AD1-A932-5E62B4985E3F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699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kstSylinder 4"/>
          <p:cNvSpPr txBox="1">
            <a:spLocks noChangeArrowheads="1"/>
          </p:cNvSpPr>
          <p:nvPr/>
        </p:nvSpPr>
        <p:spPr bwMode="auto">
          <a:xfrm>
            <a:off x="323850" y="1304181"/>
            <a:ext cx="84963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1" algn="ctr"/>
            <a:r>
              <a:rPr lang="nb-NO" sz="4400" b="1" smtClean="0">
                <a:solidFill>
                  <a:srgbClr val="B00000"/>
                </a:solidFill>
              </a:rPr>
              <a:t>Simulator:</a:t>
            </a:r>
            <a:endParaRPr lang="nb-NO" sz="4400" b="1">
              <a:solidFill>
                <a:srgbClr val="B00000"/>
              </a:solidFill>
            </a:endParaRPr>
          </a:p>
          <a:p>
            <a:pPr algn="ctr"/>
            <a:endParaRPr lang="nb-NO" sz="3600" b="1"/>
          </a:p>
          <a:p>
            <a:pPr algn="ctr"/>
            <a:r>
              <a:rPr lang="nb-NO" sz="3600" b="1">
                <a:hlinkClick r:id="rId2"/>
              </a:rPr>
              <a:t>Level control of wood-chip tank</a:t>
            </a:r>
            <a:endParaRPr lang="nb-NO" sz="3600" b="1"/>
          </a:p>
        </p:txBody>
      </p:sp>
      <p:sp>
        <p:nvSpPr>
          <p:cNvPr id="5" name="Rektangel 4"/>
          <p:cNvSpPr/>
          <p:nvPr/>
        </p:nvSpPr>
        <p:spPr>
          <a:xfrm>
            <a:off x="1691680" y="3918535"/>
            <a:ext cx="7128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2800" b="1" smtClean="0">
                <a:solidFill>
                  <a:srgbClr val="008000"/>
                </a:solidFill>
                <a:latin typeface="+mn-lt"/>
              </a:rPr>
              <a:t>Fokus </a:t>
            </a:r>
            <a:r>
              <a:rPr lang="nb-NO" sz="2800" b="1">
                <a:solidFill>
                  <a:srgbClr val="008000"/>
                </a:solidFill>
                <a:latin typeface="+mn-lt"/>
              </a:rPr>
              <a:t>på</a:t>
            </a:r>
            <a:r>
              <a:rPr lang="nb-NO" sz="2800" b="1" smtClean="0">
                <a:solidFill>
                  <a:srgbClr val="008000"/>
                </a:solidFill>
                <a:latin typeface="+mn-lt"/>
              </a:rPr>
              <a:t>:</a:t>
            </a:r>
            <a:br>
              <a:rPr lang="nb-NO" sz="2800" b="1" smtClean="0">
                <a:solidFill>
                  <a:srgbClr val="008000"/>
                </a:solidFill>
                <a:latin typeface="+mn-lt"/>
              </a:rPr>
            </a:br>
            <a:endParaRPr lang="nb-NO" sz="2800" b="1">
              <a:solidFill>
                <a:srgbClr val="0080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 Oppførselen til de enkelte pådragsleddene</a:t>
            </a:r>
            <a:endParaRPr lang="nb-NO" sz="2800" b="1" i="1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 Ulempen ved </a:t>
            </a:r>
            <a:r>
              <a:rPr lang="nb-NO" sz="2800" b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D-leddet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sz="2800" b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 Viktigheten </a:t>
            </a:r>
            <a:r>
              <a:rPr lang="nb-NO" sz="28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av målefilter.</a:t>
            </a: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Aut.tek. 2017. HSN/F. Haugen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5AA9E-E6B6-4B3A-BDF5-5EA7AA0ABA89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93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530</Words>
  <Application>Microsoft Office PowerPoint</Application>
  <PresentationFormat>Skjermfremvisning (4:3)</PresentationFormat>
  <Paragraphs>96</Paragraphs>
  <Slides>9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Office-tema</vt:lpstr>
      <vt:lpstr>PID-regulatoren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110</cp:revision>
  <dcterms:created xsi:type="dcterms:W3CDTF">2012-01-09T00:54:32Z</dcterms:created>
  <dcterms:modified xsi:type="dcterms:W3CDTF">2017-10-03T22:36:34Z</dcterms:modified>
</cp:coreProperties>
</file>