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939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AACD-5D71-40F0-AD18-753E918F7A5C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1B23E-56BC-4B00-8AB3-165C1BB2C13B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E3BF6-378C-40B7-8EFE-A310D86095BF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F312-FA89-4A56-B44E-21AD503D8ECB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B4C1-A0C0-4024-AACF-B9FFF17139EA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90CAA-F3F1-4B28-85D0-5746828E9ABC}" type="datetime1">
              <a:rPr lang="en-US" smtClean="0"/>
              <a:t>9/24/2017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A84C7-413B-4CBF-BAF7-EF66CADF6F26}" type="datetime1">
              <a:rPr lang="en-US" smtClean="0"/>
              <a:t>9/24/2017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33FD-8AA8-44F3-8E51-70015F290CFD}" type="datetime1">
              <a:rPr lang="en-US" smtClean="0"/>
              <a:t>9/24/2017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54C9-18DC-4103-9401-919A939245A1}" type="datetime1">
              <a:rPr lang="en-US" smtClean="0"/>
              <a:t>9/24/2017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D3FF8-F24C-4C63-8577-AB74AA96D0EE}" type="datetime1">
              <a:rPr lang="en-US" smtClean="0"/>
              <a:t>9/24/2017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8DA0-BADF-4118-9C40-3D4DDB08FA7B}" type="datetime1">
              <a:rPr lang="en-US" smtClean="0"/>
              <a:t>9/24/2017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56B212-A5FF-4B1F-86B5-90CB7F1AB14B}" type="datetime1">
              <a:rPr lang="en-US" smtClean="0"/>
              <a:t>9/24/2017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pid_reverse_direct/app/pid_reverse_direct.ex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780928"/>
            <a:ext cx="8713787" cy="2087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6600" b="1">
                <a:solidFill>
                  <a:srgbClr val="C00000"/>
                </a:solidFill>
              </a:rPr>
              <a:t>Skal </a:t>
            </a:r>
            <a:r>
              <a:rPr lang="nb-NO" sz="6600" b="1" smtClean="0">
                <a:solidFill>
                  <a:srgbClr val="C00000"/>
                </a:solidFill>
              </a:rPr>
              <a:t>PID-regulatoren ha</a:t>
            </a:r>
            <a:br>
              <a:rPr lang="nb-NO" sz="6600" b="1" smtClean="0">
                <a:solidFill>
                  <a:srgbClr val="C00000"/>
                </a:solidFill>
              </a:rPr>
            </a:br>
            <a:r>
              <a:rPr lang="nb-NO" sz="6600" b="1" smtClean="0">
                <a:solidFill>
                  <a:srgbClr val="C00000"/>
                </a:solidFill>
              </a:rPr>
              <a:t>revers- eller direktevirkning?</a:t>
            </a:r>
            <a:endParaRPr lang="nb-NO" sz="6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Undertittel 2"/>
          <p:cNvSpPr txBox="1">
            <a:spLocks/>
          </p:cNvSpPr>
          <p:nvPr/>
        </p:nvSpPr>
        <p:spPr bwMode="auto">
          <a:xfrm>
            <a:off x="539552" y="982737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Sylinder 14"/>
          <p:cNvSpPr txBox="1">
            <a:spLocks noChangeArrowheads="1"/>
          </p:cNvSpPr>
          <p:nvPr/>
        </p:nvSpPr>
        <p:spPr bwMode="auto">
          <a:xfrm>
            <a:off x="250825" y="1218232"/>
            <a:ext cx="871378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800" b="1" smtClean="0">
                <a:solidFill>
                  <a:srgbClr val="008000"/>
                </a:solidFill>
                <a:latin typeface="Calibri" pitchFamily="34" charset="0"/>
              </a:rPr>
              <a:t>Noen prosesser krever at regulatoren har reversvirkning. Andre prosesser krever direktevirkning.</a:t>
            </a:r>
          </a:p>
          <a:p>
            <a:endParaRPr lang="nb-NO" sz="2800" b="1" smtClean="0">
              <a:solidFill>
                <a:srgbClr val="008000"/>
              </a:solidFill>
              <a:latin typeface="Calibri" pitchFamily="34" charset="0"/>
            </a:endParaRPr>
          </a:p>
          <a:p>
            <a:r>
              <a:rPr lang="nb-NO" sz="2800" b="1" smtClean="0">
                <a:solidFill>
                  <a:srgbClr val="008000"/>
                </a:solidFill>
                <a:latin typeface="Calibri" pitchFamily="34" charset="0"/>
              </a:rPr>
              <a:t>Bommer du på dette valget, vil regulatoren justere pådraget i feil retning, for eksempel øke i stedet for redusere.</a:t>
            </a:r>
            <a:endParaRPr lang="nb-NO" sz="2400" b="1" smtClean="0">
              <a:solidFill>
                <a:srgbClr val="008000"/>
              </a:solidFill>
              <a:latin typeface="Calibri" pitchFamily="34" charset="0"/>
            </a:endParaRPr>
          </a:p>
          <a:p>
            <a:endParaRPr lang="nb-NO" sz="2400" b="1" smtClean="0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28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Resultat:</a:t>
            </a:r>
          </a:p>
          <a:p>
            <a:endParaRPr lang="nb-NO" sz="2800" b="1" smtClean="0">
              <a:latin typeface="Calibri" pitchFamily="34" charset="0"/>
            </a:endParaRPr>
          </a:p>
          <a:p>
            <a:pPr algn="ctr"/>
            <a:r>
              <a:rPr lang="nb-NO" sz="2800" b="1" smtClean="0">
                <a:solidFill>
                  <a:srgbClr val="FF0000"/>
                </a:solidFill>
                <a:latin typeface="Calibri" pitchFamily="34" charset="0"/>
              </a:rPr>
              <a:t>Reguleringssløyfen blir garantert ustabil!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E00AE-400D-4D31-A260-EBFB68D220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57250" y="44624"/>
            <a:ext cx="7786688" cy="63094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smtClean="0">
                <a:solidFill>
                  <a:srgbClr val="C00000"/>
                </a:solidFill>
                <a:latin typeface="+mn-lt"/>
              </a:rPr>
              <a:t>Hvordan velge mellom revers og direkte?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smtClean="0">
                <a:solidFill>
                  <a:schemeClr val="tx2"/>
                </a:solidFill>
                <a:latin typeface="+mn-lt"/>
              </a:rPr>
              <a:t>Obs: Revers og direkte er permanente innstillinger.</a:t>
            </a:r>
            <a:endParaRPr lang="nb-NO" sz="2000" b="1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err="1" smtClean="0">
                <a:latin typeface="+mn-lt"/>
              </a:rPr>
              <a:t>Foreta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følgende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tankeeksperiment</a:t>
            </a:r>
            <a:r>
              <a:rPr lang="en-US" sz="2000" b="1" smtClean="0">
                <a:latin typeface="+mn-lt"/>
              </a:rPr>
              <a:t> (“</a:t>
            </a:r>
            <a:r>
              <a:rPr lang="en-US" sz="2000" b="1" err="1" smtClean="0">
                <a:latin typeface="+mn-lt"/>
              </a:rPr>
              <a:t>simulering</a:t>
            </a:r>
            <a:r>
              <a:rPr lang="en-US" sz="2000" b="1" smtClean="0">
                <a:latin typeface="+mn-lt"/>
              </a:rPr>
              <a:t>”): Anta at </a:t>
            </a:r>
            <a:r>
              <a:rPr lang="en-US" sz="2000" b="1" err="1" smtClean="0">
                <a:latin typeface="+mn-lt"/>
              </a:rPr>
              <a:t>prosessmålingen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er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lik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settpunktet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og</a:t>
            </a:r>
            <a:r>
              <a:rPr lang="en-US" sz="2000" b="1" smtClean="0">
                <a:latin typeface="+mn-lt"/>
              </a:rPr>
              <a:t> at (</a:t>
            </a:r>
            <a:r>
              <a:rPr lang="en-US" sz="2000" b="1" err="1" smtClean="0">
                <a:latin typeface="+mn-lt"/>
              </a:rPr>
              <a:t>av</a:t>
            </a:r>
            <a:r>
              <a:rPr lang="en-US" sz="2000" b="1" smtClean="0">
                <a:latin typeface="+mn-lt"/>
              </a:rPr>
              <a:t> en </a:t>
            </a:r>
            <a:r>
              <a:rPr lang="en-US" sz="2000" b="1" err="1" smtClean="0">
                <a:latin typeface="+mn-lt"/>
              </a:rPr>
              <a:t>eller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annen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grunn</a:t>
            </a:r>
            <a:r>
              <a:rPr lang="en-US" sz="2000" b="1" smtClean="0">
                <a:latin typeface="+mn-lt"/>
              </a:rPr>
              <a:t>, </a:t>
            </a:r>
            <a:r>
              <a:rPr lang="en-US" sz="2000" b="1" err="1" smtClean="0">
                <a:latin typeface="+mn-lt"/>
              </a:rPr>
              <a:t>f.eks</a:t>
            </a:r>
            <a:r>
              <a:rPr lang="en-US" sz="2000" b="1" smtClean="0">
                <a:latin typeface="+mn-lt"/>
              </a:rPr>
              <a:t>. </a:t>
            </a:r>
            <a:r>
              <a:rPr lang="en-US" sz="2000" b="1" err="1" smtClean="0">
                <a:latin typeface="+mn-lt"/>
              </a:rPr>
              <a:t>pga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endring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i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prosessforstyrrelsen</a:t>
            </a:r>
            <a:r>
              <a:rPr lang="en-US" sz="2000" b="1" smtClean="0">
                <a:latin typeface="+mn-lt"/>
              </a:rPr>
              <a:t>, spiller </a:t>
            </a:r>
            <a:r>
              <a:rPr lang="en-US" sz="2000" b="1" err="1" smtClean="0">
                <a:latin typeface="+mn-lt"/>
              </a:rPr>
              <a:t>ingen</a:t>
            </a:r>
            <a:r>
              <a:rPr lang="en-US" sz="2000" b="1" smtClean="0">
                <a:latin typeface="+mn-lt"/>
              </a:rPr>
              <a:t> </a:t>
            </a:r>
            <a:r>
              <a:rPr lang="en-US" sz="2000" b="1" err="1" smtClean="0">
                <a:latin typeface="+mn-lt"/>
              </a:rPr>
              <a:t>rolle</a:t>
            </a:r>
            <a:r>
              <a:rPr lang="en-US" sz="2000" b="1" smtClean="0">
                <a:latin typeface="+mn-lt"/>
              </a:rPr>
              <a:t>) </a:t>
            </a:r>
            <a:r>
              <a:rPr lang="en-US" sz="2000" b="1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målingen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øker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og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blir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større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enn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settpunktet</a:t>
            </a:r>
            <a:r>
              <a:rPr lang="en-US" sz="2000" b="1" smtClean="0">
                <a:latin typeface="+mn-lt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smtClean="0">
                <a:solidFill>
                  <a:srgbClr val="C00000"/>
                </a:solidFill>
                <a:latin typeface="+mn-lt"/>
              </a:rPr>
              <a:t>Spørsmål: Hvordan skal pådraget endres for å </a:t>
            </a:r>
            <a:r>
              <a:rPr lang="en-US" sz="2000" b="1" i="1" err="1" smtClean="0">
                <a:solidFill>
                  <a:srgbClr val="C00000"/>
                </a:solidFill>
                <a:latin typeface="+mn-lt"/>
              </a:rPr>
              <a:t>få</a:t>
            </a:r>
            <a:r>
              <a:rPr lang="en-US" sz="2000" b="1" i="1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000" b="1" i="1" err="1" smtClean="0">
                <a:solidFill>
                  <a:srgbClr val="C00000"/>
                </a:solidFill>
                <a:latin typeface="+mn-lt"/>
              </a:rPr>
              <a:t>målingen</a:t>
            </a:r>
            <a:r>
              <a:rPr lang="en-US" sz="2000" b="1" i="1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000" b="1" i="1" err="1" smtClean="0">
                <a:solidFill>
                  <a:srgbClr val="C00000"/>
                </a:solidFill>
                <a:latin typeface="+mn-lt"/>
              </a:rPr>
              <a:t>ned</a:t>
            </a:r>
            <a:r>
              <a:rPr lang="en-US" sz="2000" b="1" i="1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000" b="1" i="1" err="1" smtClean="0">
                <a:solidFill>
                  <a:srgbClr val="C00000"/>
                </a:solidFill>
                <a:latin typeface="+mn-lt"/>
              </a:rPr>
              <a:t>til</a:t>
            </a:r>
            <a:r>
              <a:rPr lang="en-US" sz="2000" b="1" i="1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000" b="1" i="1" err="1" smtClean="0">
                <a:solidFill>
                  <a:srgbClr val="C00000"/>
                </a:solidFill>
                <a:latin typeface="+mn-lt"/>
              </a:rPr>
              <a:t>settpunktet</a:t>
            </a:r>
            <a:r>
              <a:rPr lang="en-US" sz="2000" b="1" i="1" smtClean="0">
                <a:solidFill>
                  <a:srgbClr val="C00000"/>
                </a:solidFill>
                <a:latin typeface="+mn-lt"/>
              </a:rPr>
              <a:t> igjen? (Eller: Hvordan ville du endret pådraget?)</a:t>
            </a:r>
            <a:endParaRPr lang="nb-NO" sz="2000" b="1" i="1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0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>
                <a:solidFill>
                  <a:srgbClr val="009900"/>
                </a:solidFill>
                <a:latin typeface="+mn-lt"/>
              </a:rPr>
              <a:t> </a:t>
            </a:r>
            <a:r>
              <a:rPr lang="nb-NO" sz="2000" b="1" smtClean="0">
                <a:solidFill>
                  <a:srgbClr val="009900"/>
                </a:solidFill>
                <a:latin typeface="+mn-lt"/>
              </a:rPr>
              <a:t>Hvis svaret er at regulatoren skal redusere pådraget (for å motvirke økningen av målingen), skal regulatoren settes i </a:t>
            </a:r>
            <a:r>
              <a:rPr lang="en-US" sz="2000" b="1" i="1" err="1" smtClean="0">
                <a:solidFill>
                  <a:srgbClr val="009900"/>
                </a:solidFill>
                <a:latin typeface="+mn-lt"/>
              </a:rPr>
              <a:t>revers</a:t>
            </a:r>
            <a:r>
              <a:rPr lang="en-US" sz="2000" b="1" i="1" smtClean="0">
                <a:solidFill>
                  <a:srgbClr val="009900"/>
                </a:solidFill>
                <a:latin typeface="+mn-lt"/>
              </a:rPr>
              <a:t>-modus</a:t>
            </a:r>
            <a:r>
              <a:rPr lang="en-US" sz="2000" b="1" smtClean="0">
                <a:solidFill>
                  <a:srgbClr val="009900"/>
                </a:solidFill>
                <a:latin typeface="+mn-lt"/>
              </a:rPr>
              <a:t>.</a:t>
            </a:r>
            <a:endParaRPr lang="en-US" sz="2000" b="1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000" b="1" i="1">
              <a:solidFill>
                <a:srgbClr val="009900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nb-NO" sz="2000" b="1">
                <a:solidFill>
                  <a:srgbClr val="0033CC"/>
                </a:solidFill>
                <a:latin typeface="+mn-lt"/>
              </a:rPr>
              <a:t> </a:t>
            </a:r>
            <a:r>
              <a:rPr lang="nb-NO" sz="2000" b="1" smtClean="0">
                <a:solidFill>
                  <a:srgbClr val="245794"/>
                </a:solidFill>
                <a:latin typeface="+mn-lt"/>
              </a:rPr>
              <a:t>Hvis svaret er at regulatoren skal øke pådraget (for å motvirke økningen av målingen), skal regulatoren settes i </a:t>
            </a:r>
            <a:r>
              <a:rPr lang="en-US" sz="2000" b="1" i="1" err="1" smtClean="0">
                <a:solidFill>
                  <a:srgbClr val="245794"/>
                </a:solidFill>
                <a:latin typeface="+mn-lt"/>
              </a:rPr>
              <a:t>direkte</a:t>
            </a:r>
            <a:r>
              <a:rPr lang="en-US" sz="2000" b="1" i="1" smtClean="0">
                <a:solidFill>
                  <a:srgbClr val="245794"/>
                </a:solidFill>
                <a:latin typeface="+mn-lt"/>
              </a:rPr>
              <a:t>-modus</a:t>
            </a:r>
            <a:r>
              <a:rPr lang="en-US" sz="2000" b="1" smtClean="0">
                <a:solidFill>
                  <a:srgbClr val="245794"/>
                </a:solidFill>
                <a:latin typeface="+mn-lt"/>
              </a:rPr>
              <a:t>. </a:t>
            </a:r>
            <a:endParaRPr lang="nb-NO" b="1" smtClean="0">
              <a:solidFill>
                <a:srgbClr val="245794"/>
              </a:solidFill>
            </a:endParaRPr>
          </a:p>
          <a:p>
            <a:endParaRPr lang="nb-NO" b="1" smtClean="0">
              <a:solidFill>
                <a:srgbClr val="245794"/>
              </a:solidFill>
            </a:endParaRPr>
          </a:p>
          <a:p>
            <a:pPr algn="ctr"/>
            <a:r>
              <a:rPr lang="nb-NO" b="1" smtClean="0">
                <a:solidFill>
                  <a:schemeClr val="accent6">
                    <a:lumMod val="50000"/>
                  </a:schemeClr>
                </a:solidFill>
              </a:rPr>
              <a:t>Huskeregler:</a:t>
            </a:r>
            <a:endParaRPr lang="nb-NO" b="1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nb-NO" b="1" smtClean="0">
                <a:solidFill>
                  <a:srgbClr val="C00000"/>
                </a:solidFill>
              </a:rPr>
              <a:t>Måling opp – pådrag ned (”</a:t>
            </a:r>
            <a:r>
              <a:rPr lang="nb-NO" b="1" err="1" smtClean="0">
                <a:solidFill>
                  <a:srgbClr val="C00000"/>
                </a:solidFill>
              </a:rPr>
              <a:t>opp-ned</a:t>
            </a:r>
            <a:r>
              <a:rPr lang="nb-NO" b="1" smtClean="0">
                <a:solidFill>
                  <a:srgbClr val="C00000"/>
                </a:solidFill>
              </a:rPr>
              <a:t>”). Revers!</a:t>
            </a:r>
          </a:p>
          <a:p>
            <a:pPr algn="ctr"/>
            <a:r>
              <a:rPr lang="nb-NO" b="1" smtClean="0">
                <a:solidFill>
                  <a:srgbClr val="C00000"/>
                </a:solidFill>
              </a:rPr>
              <a:t>Måling opp – pådrag opp (”</a:t>
            </a:r>
            <a:r>
              <a:rPr lang="nb-NO" b="1" err="1" smtClean="0">
                <a:solidFill>
                  <a:srgbClr val="C00000"/>
                </a:solidFill>
              </a:rPr>
              <a:t>opp-opp</a:t>
            </a:r>
            <a:r>
              <a:rPr lang="nb-NO" b="1" smtClean="0">
                <a:solidFill>
                  <a:srgbClr val="C00000"/>
                </a:solidFill>
              </a:rPr>
              <a:t>”). Direkte!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123728" y="5661248"/>
            <a:ext cx="5256584" cy="648072"/>
          </a:xfrm>
          <a:prstGeom prst="rect">
            <a:avLst/>
          </a:prstGeom>
          <a:solidFill>
            <a:srgbClr val="C0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ktangel 6"/>
          <p:cNvSpPr/>
          <p:nvPr/>
        </p:nvSpPr>
        <p:spPr>
          <a:xfrm>
            <a:off x="1008112" y="6309320"/>
            <a:ext cx="7380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400" b="1" smtClean="0">
                <a:solidFill>
                  <a:srgbClr val="008000"/>
                </a:solidFill>
              </a:rPr>
              <a:t>Kan vises: Revers-virkning innebærer egentlig positiv Kp,</a:t>
            </a:r>
          </a:p>
          <a:p>
            <a:pPr algn="ctr"/>
            <a:r>
              <a:rPr lang="nb-NO" sz="1400" b="1" smtClean="0">
                <a:solidFill>
                  <a:srgbClr val="008000"/>
                </a:solidFill>
              </a:rPr>
              <a:t>mens direkte-virkning innebærer negativ Kp.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20143"/>
            <a:ext cx="8488363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ktangel 6"/>
          <p:cNvSpPr>
            <a:spLocks noChangeArrowheads="1"/>
          </p:cNvSpPr>
          <p:nvPr/>
        </p:nvSpPr>
        <p:spPr bwMode="auto">
          <a:xfrm>
            <a:off x="143321" y="332656"/>
            <a:ext cx="88931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Eksempel: Revers- eller direktevirkning i nivåregulatorene?</a:t>
            </a:r>
            <a:endParaRPr lang="nb-NO" sz="32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107504" y="594928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nb-NO" sz="2400" b="1" smtClean="0">
                <a:solidFill>
                  <a:srgbClr val="228E27"/>
                </a:solidFill>
                <a:latin typeface="Calibri" pitchFamily="34" charset="0"/>
              </a:rPr>
              <a:t>Revers eller direkte?</a:t>
            </a:r>
            <a:endParaRPr lang="nb-NO" sz="2400" b="1">
              <a:solidFill>
                <a:srgbClr val="228E27"/>
              </a:solidFill>
              <a:latin typeface="Calibri" pitchFamily="34" charset="0"/>
            </a:endParaRPr>
          </a:p>
        </p:txBody>
      </p:sp>
      <p:sp>
        <p:nvSpPr>
          <p:cNvPr id="11" name="Rektangel 6"/>
          <p:cNvSpPr>
            <a:spLocks noChangeArrowheads="1"/>
          </p:cNvSpPr>
          <p:nvPr/>
        </p:nvSpPr>
        <p:spPr bwMode="auto">
          <a:xfrm>
            <a:off x="5220072" y="594928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400" b="1" smtClean="0">
                <a:solidFill>
                  <a:srgbClr val="228E27"/>
                </a:solidFill>
                <a:latin typeface="Calibri" pitchFamily="34" charset="0"/>
              </a:rPr>
              <a:t>Revers eller direkte?</a:t>
            </a:r>
            <a:endParaRPr lang="nb-NO" sz="2400" b="1">
              <a:solidFill>
                <a:srgbClr val="228E27"/>
              </a:solidFill>
              <a:latin typeface="Calibri" pitchFamily="34" charset="0"/>
            </a:endParaRPr>
          </a:p>
        </p:txBody>
      </p:sp>
      <p:cxnSp>
        <p:nvCxnSpPr>
          <p:cNvPr id="13" name="Rett pil 12"/>
          <p:cNvCxnSpPr/>
          <p:nvPr/>
        </p:nvCxnSpPr>
        <p:spPr>
          <a:xfrm flipV="1">
            <a:off x="539552" y="3356992"/>
            <a:ext cx="864096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/>
          <p:nvPr/>
        </p:nvCxnSpPr>
        <p:spPr>
          <a:xfrm flipV="1">
            <a:off x="6876256" y="5013176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ktangel 6"/>
          <p:cNvSpPr>
            <a:spLocks noChangeArrowheads="1"/>
          </p:cNvSpPr>
          <p:nvPr/>
        </p:nvSpPr>
        <p:spPr bwMode="auto">
          <a:xfrm>
            <a:off x="2124075" y="2348880"/>
            <a:ext cx="457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 dirty="0">
                <a:solidFill>
                  <a:srgbClr val="C00000"/>
                </a:solidFill>
                <a:latin typeface="Calibri" pitchFamily="34" charset="0"/>
              </a:rPr>
              <a:t>Simulator</a:t>
            </a:r>
            <a:r>
              <a:rPr lang="nb-NO" sz="3200" b="1" dirty="0" smtClean="0">
                <a:solidFill>
                  <a:srgbClr val="C00000"/>
                </a:solidFill>
                <a:latin typeface="Calibri" pitchFamily="34" charset="0"/>
              </a:rPr>
              <a:t>:</a:t>
            </a:r>
          </a:p>
          <a:p>
            <a:pPr marL="0" lvl="1" algn="ctr"/>
            <a:endParaRPr lang="nb-NO" sz="2800" b="1" dirty="0">
              <a:solidFill>
                <a:srgbClr val="C00000"/>
              </a:solidFill>
              <a:latin typeface="Calibri" pitchFamily="34" charset="0"/>
            </a:endParaRPr>
          </a:p>
          <a:p>
            <a:pPr marL="0" lvl="1" algn="ctr"/>
            <a:r>
              <a:rPr lang="nb-NO" sz="2800" b="1" dirty="0" err="1">
                <a:latin typeface="Calibri" pitchFamily="34" charset="0"/>
                <a:hlinkClick r:id="rId2"/>
              </a:rPr>
              <a:t>Reverse</a:t>
            </a:r>
            <a:r>
              <a:rPr lang="nb-NO" sz="2800" b="1" dirty="0">
                <a:latin typeface="Calibri" pitchFamily="34" charset="0"/>
                <a:hlinkClick r:id="rId2"/>
              </a:rPr>
              <a:t> and </a:t>
            </a:r>
            <a:r>
              <a:rPr lang="nb-NO" sz="2800" b="1" dirty="0" err="1">
                <a:latin typeface="Calibri" pitchFamily="34" charset="0"/>
                <a:hlinkClick r:id="rId2"/>
              </a:rPr>
              <a:t>direct</a:t>
            </a:r>
            <a:r>
              <a:rPr lang="nb-NO" sz="2800" b="1" dirty="0">
                <a:latin typeface="Calibri" pitchFamily="34" charset="0"/>
                <a:hlinkClick r:id="rId2"/>
              </a:rPr>
              <a:t> action</a:t>
            </a:r>
            <a:endParaRPr lang="nb-NO" sz="2800" b="1" dirty="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>
          <a:xfrm>
            <a:off x="1267544" y="4005064"/>
            <a:ext cx="6400800" cy="2889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b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(Pakk ut filene. Kjør deretter </a:t>
            </a:r>
            <a:r>
              <a:rPr lang="nb-NO" b="1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exe-filen</a:t>
            </a:r>
            <a:r>
              <a:rPr lang="nb-NO" b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.)</a:t>
            </a:r>
            <a:endParaRPr lang="nb-NO" b="1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1619673" y="2132856"/>
            <a:ext cx="59046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3200" b="1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3200" b="1" err="1">
                <a:solidFill>
                  <a:schemeClr val="tx2">
                    <a:lumMod val="75000"/>
                  </a:schemeClr>
                </a:solidFill>
                <a:latin typeface="+mn-lt"/>
              </a:rPr>
              <a:t>Reverse</a:t>
            </a:r>
            <a:r>
              <a:rPr lang="nb-NO" sz="3200" b="1">
                <a:solidFill>
                  <a:schemeClr val="tx2">
                    <a:lumMod val="75000"/>
                  </a:schemeClr>
                </a:solidFill>
                <a:latin typeface="+mn-lt"/>
              </a:rPr>
              <a:t> mode = </a:t>
            </a:r>
            <a:r>
              <a:rPr lang="nb-NO" sz="3200" b="1" err="1">
                <a:solidFill>
                  <a:schemeClr val="tx2">
                    <a:lumMod val="75000"/>
                  </a:schemeClr>
                </a:solidFill>
                <a:latin typeface="+mn-lt"/>
              </a:rPr>
              <a:t>Heating</a:t>
            </a:r>
            <a:r>
              <a:rPr lang="nb-NO" sz="3200" b="1">
                <a:solidFill>
                  <a:schemeClr val="tx2">
                    <a:lumMod val="75000"/>
                  </a:schemeClr>
                </a:solidFill>
                <a:latin typeface="+mn-lt"/>
              </a:rPr>
              <a:t> mode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3200" b="1">
                <a:solidFill>
                  <a:srgbClr val="B00000"/>
                </a:solidFill>
                <a:latin typeface="+mn-lt"/>
              </a:rPr>
              <a:t> </a:t>
            </a:r>
            <a:r>
              <a:rPr lang="nb-NO" sz="3200" b="1" err="1">
                <a:solidFill>
                  <a:srgbClr val="B00000"/>
                </a:solidFill>
                <a:latin typeface="+mn-lt"/>
              </a:rPr>
              <a:t>Direct</a:t>
            </a:r>
            <a:r>
              <a:rPr lang="nb-NO" sz="3200" b="1">
                <a:solidFill>
                  <a:srgbClr val="B00000"/>
                </a:solidFill>
                <a:latin typeface="+mn-lt"/>
              </a:rPr>
              <a:t> mode = </a:t>
            </a:r>
            <a:r>
              <a:rPr lang="nb-NO" sz="3200" b="1" err="1">
                <a:solidFill>
                  <a:srgbClr val="B00000"/>
                </a:solidFill>
                <a:latin typeface="+mn-lt"/>
              </a:rPr>
              <a:t>Cooling</a:t>
            </a:r>
            <a:r>
              <a:rPr lang="nb-NO" sz="3200" b="1">
                <a:solidFill>
                  <a:srgbClr val="B00000"/>
                </a:solidFill>
                <a:latin typeface="+mn-lt"/>
              </a:rPr>
              <a:t> mode</a:t>
            </a:r>
          </a:p>
        </p:txBody>
      </p:sp>
      <p:sp>
        <p:nvSpPr>
          <p:cNvPr id="9" name="Rektangel 10"/>
          <p:cNvSpPr>
            <a:spLocks noChangeArrowheads="1"/>
          </p:cNvSpPr>
          <p:nvPr/>
        </p:nvSpPr>
        <p:spPr bwMode="auto">
          <a:xfrm>
            <a:off x="641574" y="980728"/>
            <a:ext cx="75308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4000" b="1" smtClean="0">
                <a:solidFill>
                  <a:srgbClr val="009900"/>
                </a:solidFill>
                <a:latin typeface="Calibri" pitchFamily="34" charset="0"/>
              </a:rPr>
              <a:t>I noen regulatorer:</a:t>
            </a:r>
            <a:endParaRPr lang="nb-NO" sz="40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0" name="Rektangel 10"/>
          <p:cNvSpPr>
            <a:spLocks noChangeArrowheads="1"/>
          </p:cNvSpPr>
          <p:nvPr/>
        </p:nvSpPr>
        <p:spPr bwMode="auto">
          <a:xfrm>
            <a:off x="683568" y="3645024"/>
            <a:ext cx="753082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200" b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Hvorfor?</a:t>
            </a:r>
          </a:p>
          <a:p>
            <a:pPr algn="ctr"/>
            <a:r>
              <a:rPr lang="nb-NO" sz="3200" b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La oss tenke igjennom et eksempel: Temperaturregulering av en reaktor (forklares i forelesningen)</a:t>
            </a:r>
            <a:endParaRPr lang="nb-NO" sz="3200" b="1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332</Words>
  <Application>Microsoft Office PowerPoint</Application>
  <PresentationFormat>Skjermfremvisning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Skal PID-regulatoren ha revers- eller direktevirkning?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88</cp:revision>
  <dcterms:created xsi:type="dcterms:W3CDTF">2012-01-09T00:54:32Z</dcterms:created>
  <dcterms:modified xsi:type="dcterms:W3CDTF">2017-09-24T16:39:18Z</dcterms:modified>
</cp:coreProperties>
</file>