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245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3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7FEC-D94B-4DE5-A804-5DC078A77168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CA46-93D9-440B-BF46-8DF7ECD9668A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1657-B34D-4614-8E44-4B6CA63A2D83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3E7FA-6A6F-4C94-9987-0A824522FCDF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7B7FA-CFF3-4D8C-ADA3-CE82E1CB8506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0F4D-304C-45B5-86BB-EE2C4927D2A7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D60D-E1B7-4FF5-8C50-B97CC41F29E0}" type="datetime1">
              <a:rPr lang="en-US" smtClean="0"/>
              <a:t>11/16/2017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A57C-FFFE-4052-801E-19B5BC805932}" type="datetime1">
              <a:rPr lang="en-US" smtClean="0"/>
              <a:t>11/16/2017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3CD8-CBC3-472F-A28C-B5688F6CD09A}" type="datetime1">
              <a:rPr lang="en-US" smtClean="0"/>
              <a:t>11/16/2017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72DC-360F-4EFF-B3B1-2D4E78E3BEDF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CEE4-DD39-48F3-80F4-7C773D981297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BED0E-0736-4B28-92BC-4C9DE6FD6672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4904"/>
            <a:ext cx="8713787" cy="2087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Reguleringsstruktur for et prosessanlegg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IA3112 Automatiseringsteknikk</a:t>
            </a: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3590F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Høsten </a:t>
            </a: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3590F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596781" cy="3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642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143508" y="1735936"/>
            <a:ext cx="88569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400" b="1">
                <a:solidFill>
                  <a:schemeClr val="accent6">
                    <a:lumMod val="50000"/>
                  </a:schemeClr>
                </a:solidFill>
              </a:rPr>
              <a:t>Produktstrømmen reguleres (til et gitt settpunkt</a:t>
            </a:r>
            <a: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br>
              <a:rPr lang="nb-NO" sz="2400" b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b-NO" sz="2000" b="1" i="1" smtClean="0">
                <a:solidFill>
                  <a:schemeClr val="accent6">
                    <a:lumMod val="50000"/>
                  </a:schemeClr>
                </a:solidFill>
              </a:rPr>
              <a:t>Det skal </a:t>
            </a:r>
            <a:r>
              <a:rPr lang="nb-NO" sz="2000" b="1" i="1">
                <a:solidFill>
                  <a:schemeClr val="accent6">
                    <a:lumMod val="50000"/>
                  </a:schemeClr>
                </a:solidFill>
              </a:rPr>
              <a:t>være bare én </a:t>
            </a:r>
            <a:r>
              <a:rPr lang="nb-NO" sz="2000" b="1" i="1" smtClean="0">
                <a:solidFill>
                  <a:schemeClr val="accent6">
                    <a:lumMod val="50000"/>
                  </a:schemeClr>
                </a:solidFill>
              </a:rPr>
              <a:t>uavhengig strømningsreguleringssløyfe </a:t>
            </a:r>
            <a:r>
              <a:rPr lang="nb-NO" sz="2000" b="1" i="1">
                <a:solidFill>
                  <a:schemeClr val="accent6">
                    <a:lumMod val="50000"/>
                  </a:schemeClr>
                </a:solidFill>
              </a:rPr>
              <a:t>i </a:t>
            </a:r>
            <a:r>
              <a:rPr lang="nb-NO" sz="2000" b="1" i="1" smtClean="0">
                <a:solidFill>
                  <a:schemeClr val="accent6">
                    <a:lumMod val="50000"/>
                  </a:schemeClr>
                </a:solidFill>
              </a:rPr>
              <a:t>hele prosesstrengen!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b-NO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</a:rPr>
              <a:t>Produktkvaliteten skal - hvis mulig - reguleres.</a:t>
            </a:r>
            <a:br>
              <a:rPr lang="en-US" sz="2400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b="1" i="1" smtClean="0">
                <a:solidFill>
                  <a:schemeClr val="accent1">
                    <a:lumMod val="75000"/>
                  </a:schemeClr>
                </a:solidFill>
              </a:rPr>
              <a:t>Krever online (kontinuerlig) kvalitetsmåling, hvilket kan være vanskelig å realisere i praksis.</a:t>
            </a:r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2400" b="1">
                <a:solidFill>
                  <a:schemeClr val="accent3">
                    <a:lumMod val="50000"/>
                  </a:schemeClr>
                </a:solidFill>
              </a:rPr>
              <a:t>Massebalansen av væske- og/eller gasstanker </a:t>
            </a:r>
            <a: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  <a:t>reguleres.</a:t>
            </a:r>
            <a:br>
              <a:rPr lang="nb-NO" sz="24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b-NO" sz="2000" b="1" i="1" smtClean="0">
                <a:solidFill>
                  <a:schemeClr val="accent3">
                    <a:lumMod val="50000"/>
                  </a:schemeClr>
                </a:solidFill>
              </a:rPr>
              <a:t>Hensikten </a:t>
            </a:r>
            <a:r>
              <a:rPr lang="nb-NO" sz="2000" b="1" i="1">
                <a:solidFill>
                  <a:schemeClr val="accent3">
                    <a:lumMod val="50000"/>
                  </a:schemeClr>
                </a:solidFill>
              </a:rPr>
              <a:t>er å unngå at tanker blir overfylte eller tomme. </a:t>
            </a:r>
            <a:r>
              <a:rPr lang="nb-NO" sz="2000" b="1" i="1" smtClean="0">
                <a:solidFill>
                  <a:schemeClr val="accent3">
                    <a:lumMod val="50000"/>
                  </a:schemeClr>
                </a:solidFill>
              </a:rPr>
              <a:t>Dette gjøres </a:t>
            </a:r>
            <a:r>
              <a:rPr lang="nb-NO" sz="2000" b="1" i="1">
                <a:solidFill>
                  <a:schemeClr val="accent3">
                    <a:lumMod val="50000"/>
                  </a:schemeClr>
                </a:solidFill>
              </a:rPr>
              <a:t>med nivåregulering for væsker og trykkregulering for gasser.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2400" b="1">
                <a:solidFill>
                  <a:schemeClr val="accent2">
                    <a:lumMod val="75000"/>
                  </a:schemeClr>
                </a:solidFill>
              </a:rPr>
              <a:t>Temperaturen i enkelte prosesstrømmer og/eller </a:t>
            </a:r>
            <a:r>
              <a:rPr lang="nb-NO" sz="2400" b="1" smtClean="0">
                <a:solidFill>
                  <a:schemeClr val="accent2">
                    <a:lumMod val="75000"/>
                  </a:schemeClr>
                </a:solidFill>
              </a:rPr>
              <a:t>beholdere reguleres.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23528" y="33265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</a:rPr>
              <a:t>Grunnleggende prinsipper for bestemmelse av reguleringsstruktur for prosessanlegg:</a:t>
            </a:r>
            <a:endParaRPr lang="nb-NO" sz="2800" b="1" dirty="0" smtClean="0">
              <a:solidFill>
                <a:srgbClr val="B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23528" y="98629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b="1" smtClean="0">
                <a:solidFill>
                  <a:srgbClr val="B00000"/>
                </a:solidFill>
              </a:rPr>
              <a:t>Prinsipielt prosessanlegg med reguleringsstrukturer (ihht. prinsippene presentert foran)</a:t>
            </a:r>
            <a:endParaRPr lang="nb-NO" sz="2400" b="1" dirty="0" smtClean="0">
              <a:solidFill>
                <a:srgbClr val="B00000"/>
              </a:solidFill>
            </a:endParaRPr>
          </a:p>
        </p:txBody>
      </p:sp>
      <p:pic>
        <p:nvPicPr>
          <p:cNvPr id="10242" name="Picture 2" descr="C:\www-pors.hit.no\finnh\www\srilanka\workshop\graphics\prosesstreng_basic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69774"/>
            <a:ext cx="8198452" cy="5643602"/>
          </a:xfrm>
          <a:prstGeom prst="rect">
            <a:avLst/>
          </a:prstGeom>
          <a:noFill/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Auttek. USN. Haugen. 2017.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ktangel 2"/>
          <p:cNvSpPr>
            <a:spLocks noChangeArrowheads="1"/>
          </p:cNvSpPr>
          <p:nvPr/>
        </p:nvSpPr>
        <p:spPr bwMode="auto">
          <a:xfrm rot="16200000">
            <a:off x="-2934454" y="2951945"/>
            <a:ext cx="6857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dirty="0" smtClean="0">
                <a:solidFill>
                  <a:srgbClr val="008000"/>
                </a:solidFill>
                <a:latin typeface="Calibri" pitchFamily="34" charset="0"/>
              </a:rPr>
              <a:t>Eksempel på </a:t>
            </a:r>
            <a:r>
              <a:rPr lang="nb-NO" sz="2800" b="1" dirty="0" err="1" smtClean="0">
                <a:solidFill>
                  <a:srgbClr val="008000"/>
                </a:solidFill>
                <a:latin typeface="Calibri" pitchFamily="34" charset="0"/>
              </a:rPr>
              <a:t>reg.struktur</a:t>
            </a:r>
            <a:r>
              <a:rPr lang="nb-NO" sz="2800" b="1" dirty="0" smtClean="0">
                <a:solidFill>
                  <a:srgbClr val="008000"/>
                </a:solidFill>
                <a:latin typeface="Calibri" pitchFamily="34" charset="0"/>
              </a:rPr>
              <a:t> for prosessanlegg: </a:t>
            </a:r>
            <a:r>
              <a:rPr lang="nb-NO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Salpetersyrefabrikk</a:t>
            </a:r>
            <a:endParaRPr lang="nb-NO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BC8DC-8029-4F0C-9E3E-C29D25A689B9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668288" y="64533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pic>
        <p:nvPicPr>
          <p:cNvPr id="1026" name="Picture 2" descr="C:\techteach.no\publications\reguleringsteknikk\utv\visio\nitricacid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84163"/>
            <a:ext cx="6427787" cy="628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86</Words>
  <Application>Microsoft Office PowerPoint</Application>
  <PresentationFormat>Skjermfremvisning (4:3)</PresentationFormat>
  <Paragraphs>21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Reguleringsstruktur for et prosessanlegg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72</cp:revision>
  <dcterms:created xsi:type="dcterms:W3CDTF">2012-01-09T00:54:32Z</dcterms:created>
  <dcterms:modified xsi:type="dcterms:W3CDTF">2017-11-16T10:49:25Z</dcterms:modified>
</cp:coreProperties>
</file>