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0" r:id="rId3"/>
    <p:sldId id="261" r:id="rId4"/>
    <p:sldId id="268" r:id="rId5"/>
    <p:sldId id="272" r:id="rId6"/>
    <p:sldId id="271" r:id="rId7"/>
    <p:sldId id="269" r:id="rId8"/>
    <p:sldId id="279" r:id="rId9"/>
    <p:sldId id="280" r:id="rId10"/>
    <p:sldId id="278" r:id="rId11"/>
    <p:sldId id="281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70C87E-C959-4A13-B131-B555D2271E65}" type="datetimeFigureOut">
              <a:rPr lang="en-US"/>
              <a:pPr>
                <a:defRPr/>
              </a:pPr>
              <a:t>8/17/2017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A29D32-F5BC-464B-B484-42CFC1E4E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33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F59A08-D8CF-484B-B135-2D7DEB259C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099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A29D32-F5BC-464B-B484-42CFC1E4E4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7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BC20-63FD-43E3-A1F5-898E8DDC73AC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618EB-B1BD-481C-8DE5-37784ECBC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52F6-3A6F-4DA3-9498-097EBA8E0C42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AFD36-74DE-4BAF-BFA9-A50E4D99F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ABFC3-21A6-4E0A-844C-3EC6F4B552F4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E70A5-DF43-44C0-8ABF-9133FDC5B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4B3B-2EA2-4CA9-8E34-1AE2B9829E47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6DDB-4B90-495F-B29D-CEA1B99F0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4941-04E7-4E58-A656-D95B11557E02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FD538-344A-4085-AA3A-35B0DFE6A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AF2C-3AAF-42FB-B058-D99D241C06F2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DC62C-2ADA-4BC6-866E-99A6B6ABB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7452-5644-4E9D-80A5-6722FC7BD092}" type="datetime1">
              <a:rPr lang="en-US" smtClean="0"/>
              <a:t>8/17/2017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38251-230D-4314-826F-51BFB4D16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3299-99DD-4C60-AEFC-75A0D72D3F81}" type="datetime1">
              <a:rPr lang="en-US" smtClean="0"/>
              <a:t>8/17/2017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54F23-08E9-45DE-B0BA-94EE1F789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1162B-53D9-443B-9D94-7C001EB51B87}" type="datetime1">
              <a:rPr lang="en-US" smtClean="0"/>
              <a:t>8/17/2017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E6E6F-AD78-4DAA-84F8-B2E256C97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B1A78-C1AE-441F-88BE-16978DCD7A02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5F369-740A-4FE1-BA01-F9F7880B4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9D252-00A5-4686-98B3-0101B87EA759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816C-563F-48FF-8DC7-63EE2835E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56F8D0-9570-4C41-8F40-706ED1B14E04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817114-2B6D-4346-B169-E3F7C7222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techteach.no/simview/levelcontrol_chiptank/index.php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techteach.no/simview/temp_control_pid_onoff/index.php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hyperlink" Target="http://techteach.no/simview/dynpos/index.ph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997200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Regulering med tilbakekopling</a:t>
            </a:r>
            <a:br>
              <a:rPr lang="nb-NO" sz="6600" b="1" smtClean="0">
                <a:solidFill>
                  <a:srgbClr val="C00000"/>
                </a:solidFill>
              </a:rPr>
            </a:br>
            <a:r>
              <a:rPr lang="nb-NO" b="1" smtClean="0">
                <a:solidFill>
                  <a:srgbClr val="C00000"/>
                </a:solidFill>
              </a:rPr>
              <a:t>- prinsipp og eksempler</a:t>
            </a:r>
            <a:endParaRPr lang="nb-NO" sz="60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(finn.haugen@hit.no)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618EB-B1BD-481C-8DE5-37784ECBC94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11" name="Undertittel 2"/>
          <p:cNvSpPr txBox="1">
            <a:spLocks/>
          </p:cNvSpPr>
          <p:nvPr/>
        </p:nvSpPr>
        <p:spPr bwMode="auto">
          <a:xfrm>
            <a:off x="539552" y="1125538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EK3114 Automatisering og vannkraftregulering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</a:t>
            </a: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Sylinder 12"/>
          <p:cNvSpPr txBox="1"/>
          <p:nvPr/>
        </p:nvSpPr>
        <p:spPr>
          <a:xfrm>
            <a:off x="0" y="44624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200" b="1" smtClean="0">
                <a:solidFill>
                  <a:srgbClr val="C00000"/>
                </a:solidFill>
                <a:latin typeface="+mn-lt"/>
              </a:rPr>
              <a:t>Eksempel 1: Nivåreguleringssystem for flistank</a:t>
            </a:r>
            <a:endParaRPr lang="nb-NO" sz="2000" b="1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20264-C7C4-4202-ACFA-DD09F75ECE27}" type="slidenum">
              <a:rPr lang="nb-NO"/>
              <a:pPr>
                <a:defRPr/>
              </a:pPr>
              <a:t>10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nb-NO" smtClean="0"/>
              <a:t>Automatisering 2017. HSN/F. Haugen</a:t>
            </a:r>
            <a:endParaRPr lang="nb-NO"/>
          </a:p>
        </p:txBody>
      </p:sp>
      <p:pic>
        <p:nvPicPr>
          <p:cNvPr id="9" name="Picture 2" descr="C:\www-pors.hit.no\finnh\www\srilanka\2012\workshop\graphics\flistank_tfs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115" y="629399"/>
            <a:ext cx="8578365" cy="5824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Sylinder 12"/>
          <p:cNvSpPr txBox="1"/>
          <p:nvPr/>
        </p:nvSpPr>
        <p:spPr>
          <a:xfrm>
            <a:off x="0" y="692696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b="1" smtClean="0">
                <a:latin typeface="+mn-lt"/>
                <a:hlinkClick r:id="rId2"/>
              </a:rPr>
              <a:t>Simulator</a:t>
            </a:r>
            <a:endParaRPr lang="nb-NO" sz="2000" b="1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20264-C7C4-4202-ACFA-DD09F75ECE27}" type="slidenum">
              <a:rPr lang="nb-NO"/>
              <a:pPr>
                <a:defRPr/>
              </a:pPr>
              <a:t>11</a:t>
            </a:fld>
            <a:endParaRPr lang="nb-NO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693" y="1583642"/>
            <a:ext cx="5741619" cy="515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099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Sylinder 12"/>
          <p:cNvSpPr txBox="1"/>
          <p:nvPr/>
        </p:nvSpPr>
        <p:spPr>
          <a:xfrm>
            <a:off x="489863" y="6235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nb-NO" sz="2400" b="1" smtClean="0">
                <a:hlinkClick r:id="rId2"/>
              </a:rPr>
              <a:t>Simulator</a:t>
            </a:r>
            <a:endParaRPr lang="nb-NO" sz="20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12</a:t>
            </a:fld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51520" y="97468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B00000"/>
                </a:solidFill>
              </a:rPr>
              <a:t>Eksempel </a:t>
            </a:r>
            <a:r>
              <a:rPr lang="nb-NO" sz="2800" b="1">
                <a:solidFill>
                  <a:srgbClr val="B00000"/>
                </a:solidFill>
              </a:rPr>
              <a:t>2: Temperaturregulering av væsketank</a:t>
            </a:r>
            <a:endParaRPr lang="nb-NO" sz="3200" b="1" smtClean="0">
              <a:solidFill>
                <a:srgbClr val="B00000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/>
          <a:p>
            <a:r>
              <a:rPr lang="nb-NO" smtClean="0"/>
              <a:t>Automatisering 2017. HSN/F. Haugen</a:t>
            </a:r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723176"/>
            <a:ext cx="4732187" cy="487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8C235-4916-4298-9F48-5E7A61140458}" type="slidenum">
              <a:rPr lang="nb-NO"/>
              <a:pPr>
                <a:defRPr/>
              </a:pPr>
              <a:t>13</a:t>
            </a:fld>
            <a:endParaRPr lang="nb-NO"/>
          </a:p>
        </p:txBody>
      </p:sp>
      <p:sp>
        <p:nvSpPr>
          <p:cNvPr id="9219" name="Rektangel 5"/>
          <p:cNvSpPr>
            <a:spLocks noChangeArrowheads="1"/>
          </p:cNvSpPr>
          <p:nvPr/>
        </p:nvSpPr>
        <p:spPr bwMode="auto">
          <a:xfrm>
            <a:off x="611188" y="44624"/>
            <a:ext cx="78486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Eksempel 3:</a:t>
            </a:r>
            <a:b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</a:br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Dynamisk </a:t>
            </a:r>
            <a:r>
              <a:rPr lang="nb-NO" sz="3200" b="1">
                <a:solidFill>
                  <a:srgbClr val="B00000"/>
                </a:solidFill>
                <a:latin typeface="Calibri" pitchFamily="34" charset="0"/>
              </a:rPr>
              <a:t>posisjonering av skip (DP-system)</a:t>
            </a:r>
          </a:p>
        </p:txBody>
      </p:sp>
      <p:sp>
        <p:nvSpPr>
          <p:cNvPr id="9" name="Rektangel 8"/>
          <p:cNvSpPr/>
          <p:nvPr/>
        </p:nvSpPr>
        <p:spPr>
          <a:xfrm>
            <a:off x="2771775" y="6524625"/>
            <a:ext cx="3600450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b="1">
                <a:solidFill>
                  <a:schemeClr val="bg1">
                    <a:lumMod val="50000"/>
                  </a:schemeClr>
                </a:solidFill>
                <a:latin typeface="+mn-lt"/>
              </a:rPr>
              <a:t>Kongsberg Maritime AS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nb-NO"/>
          </a:p>
        </p:txBody>
      </p:sp>
      <p:pic>
        <p:nvPicPr>
          <p:cNvPr id="2050" name="Picture 2" descr="C:\techteach.no\publications\reguleringsteknikk\utv\labview\dynpos\dp1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6192688" cy="5365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0052-8834-4264-992C-2EAD9EB99FB8}" type="slidenum">
              <a:rPr lang="nb-NO"/>
              <a:pPr>
                <a:defRPr/>
              </a:pPr>
              <a:t>14</a:t>
            </a:fld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51520" y="159023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b="1" smtClean="0">
                <a:hlinkClick r:id="rId2"/>
              </a:rPr>
              <a:t>Simulator av DP</a:t>
            </a:r>
            <a:endParaRPr lang="nb-NO" sz="2400" b="1"/>
          </a:p>
        </p:txBody>
      </p:sp>
      <p:pic>
        <p:nvPicPr>
          <p:cNvPr id="2050" name="Picture 2" descr="C:\techteach.no\kurs\2012\statoil_sept_12_13\graphics\dynpos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747" y="764704"/>
            <a:ext cx="6716613" cy="5700590"/>
          </a:xfrm>
          <a:prstGeom prst="rect">
            <a:avLst/>
          </a:prstGeom>
          <a:noFill/>
        </p:spPr>
      </p:pic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906463"/>
            <a:ext cx="259238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E6E6F-AD78-4DAA-84F8-B2E256C973B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8" name="TekstSylinder 1"/>
          <p:cNvSpPr txBox="1">
            <a:spLocks noChangeArrowheads="1"/>
          </p:cNvSpPr>
          <p:nvPr/>
        </p:nvSpPr>
        <p:spPr bwMode="auto">
          <a:xfrm>
            <a:off x="1258888" y="4292601"/>
            <a:ext cx="67357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b-NO" sz="2800" b="1">
                <a:solidFill>
                  <a:srgbClr val="B00000"/>
                </a:solidFill>
              </a:rPr>
              <a:t>Tenk over hva du egentlig gjør når du regulerer vanntemperaturen i dusjen for å oppnå ønsket temperatur…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68313" y="44624"/>
            <a:ext cx="8215312" cy="655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>
                <a:solidFill>
                  <a:srgbClr val="009900"/>
                </a:solidFill>
                <a:latin typeface="+mn-lt"/>
              </a:rPr>
              <a:t>Du gjør vel slik?</a:t>
            </a:r>
            <a:br>
              <a:rPr lang="nb-NO" sz="2800" b="1">
                <a:solidFill>
                  <a:srgbClr val="009900"/>
                </a:solidFill>
                <a:latin typeface="+mn-lt"/>
              </a:rPr>
            </a:br>
            <a:r>
              <a:rPr lang="nb-NO" sz="2800" b="1">
                <a:solidFill>
                  <a:srgbClr val="C00000"/>
                </a:solidFill>
                <a:latin typeface="+mn-lt"/>
              </a:rPr>
              <a:t/>
            </a:r>
            <a:br>
              <a:rPr lang="nb-NO" sz="2800" b="1">
                <a:solidFill>
                  <a:srgbClr val="C00000"/>
                </a:solidFill>
                <a:latin typeface="+mn-lt"/>
              </a:rPr>
            </a:br>
            <a:r>
              <a:rPr lang="nb-NO" sz="2800" b="1">
                <a:solidFill>
                  <a:srgbClr val="245794"/>
                </a:solidFill>
                <a:latin typeface="+mn-lt"/>
              </a:rPr>
              <a:t>Justerer pådraget til </a:t>
            </a:r>
            <a:r>
              <a:rPr lang="nb-NO" sz="2800" b="1" err="1">
                <a:solidFill>
                  <a:srgbClr val="245794"/>
                </a:solidFill>
                <a:latin typeface="+mn-lt"/>
              </a:rPr>
              <a:t>aktuatoren</a:t>
            </a:r>
            <a:r>
              <a:rPr lang="nb-NO" sz="2800" b="1">
                <a:solidFill>
                  <a:srgbClr val="245794"/>
                </a:solidFill>
                <a:latin typeface="+mn-lt"/>
              </a:rPr>
              <a:t> inntil avviket (differansen) mellom referansen (</a:t>
            </a:r>
            <a:r>
              <a:rPr lang="nb-NO" sz="2800" b="1" err="1">
                <a:solidFill>
                  <a:srgbClr val="245794"/>
                </a:solidFill>
                <a:latin typeface="+mn-lt"/>
              </a:rPr>
              <a:t>settpunktet</a:t>
            </a:r>
            <a:r>
              <a:rPr lang="nb-NO" sz="2800" b="1">
                <a:solidFill>
                  <a:srgbClr val="245794"/>
                </a:solidFill>
                <a:latin typeface="+mn-lt"/>
              </a:rPr>
              <a:t>) og prosessmålingen er tilstrekkelig lite.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800" b="1">
              <a:solidFill>
                <a:srgbClr val="C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>
                <a:solidFill>
                  <a:srgbClr val="C00000"/>
                </a:solidFill>
                <a:latin typeface="+mn-lt"/>
              </a:rPr>
              <a:t>Dette er avviksdrevet regulering.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800" b="1">
              <a:solidFill>
                <a:srgbClr val="C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>
                <a:solidFill>
                  <a:srgbClr val="1D8D17"/>
                </a:solidFill>
                <a:latin typeface="+mn-lt"/>
              </a:rPr>
              <a:t>Det er det fundamentale reguleringsprinsippet i tekniske, industrielle, biologiske og andre typer systemer.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800" b="1">
              <a:solidFill>
                <a:srgbClr val="C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>
                <a:solidFill>
                  <a:schemeClr val="accent6">
                    <a:lumMod val="50000"/>
                  </a:schemeClr>
                </a:solidFill>
                <a:latin typeface="+mn-lt"/>
              </a:rPr>
              <a:t>Mer vanlige betegnelser: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solidFill>
                  <a:schemeClr val="accent6">
                    <a:lumMod val="75000"/>
                  </a:schemeClr>
                </a:solidFill>
                <a:latin typeface="+mn-lt"/>
              </a:rPr>
              <a:t> Tilbakekoplet regulering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solidFill>
                  <a:schemeClr val="accent6">
                    <a:lumMod val="75000"/>
                  </a:schemeClr>
                </a:solidFill>
                <a:latin typeface="+mn-lt"/>
              </a:rPr>
              <a:t> Automatisk regulering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E6E6F-AD78-4DAA-84F8-B2E256C973B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7" descr="C:\techteach.no\publications\reguleringsteknikk\utv\visio\dusj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6493271" cy="602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E6E6F-AD78-4DAA-84F8-B2E256C973B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7" name="Rektangel 6"/>
          <p:cNvSpPr/>
          <p:nvPr/>
        </p:nvSpPr>
        <p:spPr>
          <a:xfrm>
            <a:off x="4139952" y="4005064"/>
            <a:ext cx="936104" cy="288032"/>
          </a:xfrm>
          <a:prstGeom prst="rect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5868144" y="2564904"/>
            <a:ext cx="1296144" cy="288032"/>
          </a:xfrm>
          <a:prstGeom prst="rect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6156176" y="4365104"/>
            <a:ext cx="1152128" cy="288032"/>
          </a:xfrm>
          <a:prstGeom prst="rect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ktangel 5"/>
          <p:cNvSpPr>
            <a:spLocks noChangeArrowheads="1"/>
          </p:cNvSpPr>
          <p:nvPr/>
        </p:nvSpPr>
        <p:spPr bwMode="auto">
          <a:xfrm>
            <a:off x="755576" y="44624"/>
            <a:ext cx="766834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009900"/>
                </a:solidFill>
              </a:rPr>
              <a:t>Hvordan </a:t>
            </a:r>
            <a:r>
              <a:rPr lang="nb-NO" sz="2800" b="1" i="1" smtClean="0">
                <a:solidFill>
                  <a:srgbClr val="009900"/>
                </a:solidFill>
              </a:rPr>
              <a:t>virker</a:t>
            </a:r>
            <a:r>
              <a:rPr lang="nb-NO" sz="2800" b="1" smtClean="0">
                <a:solidFill>
                  <a:srgbClr val="009900"/>
                </a:solidFill>
              </a:rPr>
              <a:t> regulatoren?</a:t>
            </a:r>
          </a:p>
          <a:p>
            <a:pPr algn="ctr"/>
            <a:endParaRPr lang="nb-NO" sz="2400" b="1" smtClean="0">
              <a:solidFill>
                <a:srgbClr val="009900"/>
              </a:solidFill>
            </a:endParaRPr>
          </a:p>
          <a:p>
            <a:pPr algn="ctr"/>
            <a:r>
              <a:rPr lang="nb-NO" sz="2400" b="1" smtClean="0">
                <a:solidFill>
                  <a:srgbClr val="004070"/>
                </a:solidFill>
              </a:rPr>
              <a:t>Den påvirker prosessvariabelen ved å manipulere styresignalet til aktuatoren</a:t>
            </a:r>
          </a:p>
          <a:p>
            <a:pPr algn="ctr"/>
            <a:r>
              <a:rPr lang="nb-NO" sz="2400" b="1" smtClean="0">
                <a:solidFill>
                  <a:srgbClr val="004070"/>
                </a:solidFill>
              </a:rPr>
              <a:t>inntil reguleringsavviket har blitt null.</a:t>
            </a:r>
            <a:br>
              <a:rPr lang="nb-NO" sz="2400" b="1" smtClean="0">
                <a:solidFill>
                  <a:srgbClr val="004070"/>
                </a:solidFill>
              </a:rPr>
            </a:br>
            <a:r>
              <a:rPr lang="nb-NO" sz="2400" b="1" smtClean="0">
                <a:solidFill>
                  <a:srgbClr val="004070"/>
                </a:solidFill>
              </a:rPr>
              <a:t>Mao.: Det er stadig forbedring, inntil målet nås. Målet er</a:t>
            </a:r>
          </a:p>
          <a:p>
            <a:pPr algn="ctr"/>
            <a:r>
              <a:rPr lang="nb-NO" sz="2400" b="1" smtClean="0">
                <a:solidFill>
                  <a:srgbClr val="C00000"/>
                </a:solidFill>
              </a:rPr>
              <a:t>Null reguleringsavvik!</a:t>
            </a:r>
            <a:br>
              <a:rPr lang="nb-NO" sz="2400" b="1" smtClean="0">
                <a:solidFill>
                  <a:srgbClr val="C00000"/>
                </a:solidFill>
              </a:rPr>
            </a:br>
            <a:endParaRPr lang="nb-NO" sz="2400" b="1" smtClean="0">
              <a:solidFill>
                <a:srgbClr val="004070"/>
              </a:solidFill>
            </a:endParaRPr>
          </a:p>
          <a:p>
            <a:pPr algn="ctr"/>
            <a:r>
              <a:rPr lang="nb-NO" sz="2400" b="1" smtClean="0">
                <a:solidFill>
                  <a:srgbClr val="004070"/>
                </a:solidFill>
              </a:rPr>
              <a:t>I praksis er det </a:t>
            </a:r>
            <a:r>
              <a:rPr lang="nb-NO" sz="2400" b="1" i="1" smtClean="0">
                <a:solidFill>
                  <a:schemeClr val="accent6">
                    <a:lumMod val="75000"/>
                  </a:schemeClr>
                </a:solidFill>
              </a:rPr>
              <a:t>det gjennomsnittlige avviket</a:t>
            </a:r>
            <a:r>
              <a:rPr lang="nb-NO" sz="2400" b="1" smtClean="0">
                <a:solidFill>
                  <a:srgbClr val="004070"/>
                </a:solidFill>
              </a:rPr>
              <a:t> som blir null siden det alltid vil være noen forstyrrelser gjør at avviket varierer noe, se figuren nedenfor.</a:t>
            </a:r>
          </a:p>
        </p:txBody>
      </p:sp>
      <p:sp>
        <p:nvSpPr>
          <p:cNvPr id="13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txBody>
          <a:bodyPr/>
          <a:lstStyle/>
          <a:p>
            <a:fld id="{4F86B3D0-3855-4BBA-9F30-80722252D4AE}" type="slidenum">
              <a:rPr lang="nb-NO" smtClean="0"/>
              <a:pPr/>
              <a:t>5</a:t>
            </a:fld>
            <a:endParaRPr lang="nb-NO"/>
          </a:p>
        </p:txBody>
      </p:sp>
      <p:pic>
        <p:nvPicPr>
          <p:cNvPr id="25603" name="Picture 3" descr="C:\www-pors.hit.no\finnh\www\srilanka\2012\process_control\graphics\error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365104"/>
            <a:ext cx="5184475" cy="2448272"/>
          </a:xfrm>
          <a:prstGeom prst="rect">
            <a:avLst/>
          </a:prstGeom>
          <a:noFill/>
        </p:spPr>
      </p:pic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E6E6F-AD78-4DAA-84F8-B2E256C973B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8" name="Rektangel 5"/>
          <p:cNvSpPr>
            <a:spLocks noChangeArrowheads="1"/>
          </p:cNvSpPr>
          <p:nvPr/>
        </p:nvSpPr>
        <p:spPr bwMode="auto">
          <a:xfrm>
            <a:off x="1187624" y="332656"/>
            <a:ext cx="61929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009900"/>
                </a:solidFill>
              </a:rPr>
              <a:t>Temperaturreguleringssystemet med industrikomponenter:</a:t>
            </a:r>
            <a:endParaRPr lang="en-US" sz="2800"/>
          </a:p>
        </p:txBody>
      </p:sp>
      <p:pic>
        <p:nvPicPr>
          <p:cNvPr id="9" name="Picture 2" descr="C:\techteach.no\publications\reguleringsteknikk\utv\visio\dusj_teknisk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412776"/>
            <a:ext cx="6264695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ktangel 3"/>
          <p:cNvSpPr>
            <a:spLocks noChangeArrowheads="1"/>
          </p:cNvSpPr>
          <p:nvPr/>
        </p:nvSpPr>
        <p:spPr bwMode="auto">
          <a:xfrm>
            <a:off x="827088" y="5782792"/>
            <a:ext cx="6697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>
                <a:latin typeface="Calibri" pitchFamily="34" charset="0"/>
              </a:rPr>
              <a:t>(TT = Temperature Transmitter = temperatursensor)</a:t>
            </a:r>
          </a:p>
          <a:p>
            <a:pPr algn="ctr"/>
            <a:r>
              <a:rPr lang="nb-NO">
                <a:latin typeface="Calibri" pitchFamily="34" charset="0"/>
              </a:rPr>
              <a:t>(TC = Temperature Controller = temperaturregulator)</a:t>
            </a:r>
          </a:p>
        </p:txBody>
      </p:sp>
      <p:sp>
        <p:nvSpPr>
          <p:cNvPr id="6148" name="Rektangel 5"/>
          <p:cNvSpPr>
            <a:spLocks noChangeArrowheads="1"/>
          </p:cNvSpPr>
          <p:nvPr/>
        </p:nvSpPr>
        <p:spPr bwMode="auto">
          <a:xfrm>
            <a:off x="1403350" y="44624"/>
            <a:ext cx="54721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400" b="1">
                <a:solidFill>
                  <a:srgbClr val="009900"/>
                </a:solidFill>
              </a:rPr>
              <a:t>Teknisk flytskjema for</a:t>
            </a:r>
          </a:p>
          <a:p>
            <a:pPr algn="ctr"/>
            <a:r>
              <a:rPr lang="nb-NO" sz="2400" b="1">
                <a:solidFill>
                  <a:srgbClr val="009900"/>
                </a:solidFill>
              </a:rPr>
              <a:t>temperaturreguleringssystemet:</a:t>
            </a:r>
            <a:endParaRPr lang="en-US" sz="2400"/>
          </a:p>
        </p:txBody>
      </p:sp>
      <p:pic>
        <p:nvPicPr>
          <p:cNvPr id="6149" name="Picture 8" descr="C:\techteach.no\publications\reguleringsteknikk\utv\visio\dusj_tfs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1888" y="930622"/>
            <a:ext cx="6392862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E6E6F-AD78-4DAA-84F8-B2E256C973B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Automatisering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Sylinder 12"/>
          <p:cNvSpPr txBox="1"/>
          <p:nvPr/>
        </p:nvSpPr>
        <p:spPr>
          <a:xfrm>
            <a:off x="0" y="323945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200" b="1" smtClean="0">
                <a:solidFill>
                  <a:srgbClr val="009900"/>
                </a:solidFill>
                <a:latin typeface="+mn-lt"/>
              </a:rPr>
              <a:t>Blokkdiagram av temperaturreguleringssystemet:</a:t>
            </a:r>
            <a:endParaRPr lang="nb-NO" b="1">
              <a:solidFill>
                <a:srgbClr val="245794"/>
              </a:solidFill>
              <a:latin typeface="+mn-lt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20264-C7C4-4202-ACFA-DD09F75ECE27}" type="slidenum">
              <a:rPr lang="nb-NO"/>
              <a:pPr>
                <a:defRPr/>
              </a:pPr>
              <a:t>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Automatisering 2017. HSN/F. Haugen</a:t>
            </a:r>
            <a:endParaRPr lang="nb-NO"/>
          </a:p>
        </p:txBody>
      </p:sp>
      <p:pic>
        <p:nvPicPr>
          <p:cNvPr id="1026" name="Picture 2" descr="C:\techteach.no\publications\reguleringsteknikk\utv\visio\blokkdiagram_dusj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97405"/>
            <a:ext cx="8885639" cy="407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83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TekstSylinder 23"/>
          <p:cNvSpPr txBox="1">
            <a:spLocks noChangeArrowheads="1"/>
          </p:cNvSpPr>
          <p:nvPr/>
        </p:nvSpPr>
        <p:spPr bwMode="auto">
          <a:xfrm>
            <a:off x="2123728" y="3834333"/>
            <a:ext cx="5688632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800" b="1">
                <a:solidFill>
                  <a:srgbClr val="C00000"/>
                </a:solidFill>
              </a:rPr>
              <a:t> Kp – </a:t>
            </a:r>
            <a:r>
              <a:rPr lang="nb-NO" sz="2800" b="1" smtClean="0">
                <a:solidFill>
                  <a:srgbClr val="C00000"/>
                </a:solidFill>
              </a:rPr>
              <a:t>regulatorforsterkning</a:t>
            </a:r>
            <a:endParaRPr lang="nb-NO" sz="2800" b="1">
              <a:solidFill>
                <a:srgbClr val="003399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800" b="1">
                <a:solidFill>
                  <a:srgbClr val="003399"/>
                </a:solidFill>
              </a:rPr>
              <a:t> Ti – integraltid [sek eller min</a:t>
            </a:r>
            <a:r>
              <a:rPr lang="nb-NO" sz="2800" b="1" smtClean="0">
                <a:solidFill>
                  <a:srgbClr val="003399"/>
                </a:solidFill>
              </a:rPr>
              <a:t>]</a:t>
            </a:r>
            <a:endParaRPr lang="nb-NO" sz="2800" b="1">
              <a:solidFill>
                <a:srgbClr val="003399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800" b="1">
                <a:solidFill>
                  <a:schemeClr val="accent6">
                    <a:lumMod val="75000"/>
                  </a:schemeClr>
                </a:solidFill>
              </a:rPr>
              <a:t> Td – derivattid [sek eller min]</a:t>
            </a:r>
          </a:p>
        </p:txBody>
      </p:sp>
      <p:sp>
        <p:nvSpPr>
          <p:cNvPr id="98310" name="TekstSylinder 2"/>
          <p:cNvSpPr txBox="1">
            <a:spLocks noChangeArrowheads="1"/>
          </p:cNvSpPr>
          <p:nvPr/>
        </p:nvSpPr>
        <p:spPr bwMode="auto">
          <a:xfrm>
            <a:off x="180280" y="2996952"/>
            <a:ext cx="8712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b-NO" sz="4000" b="1" smtClean="0">
                <a:solidFill>
                  <a:schemeClr val="accent2">
                    <a:lumMod val="75000"/>
                  </a:schemeClr>
                </a:solidFill>
              </a:rPr>
              <a:t>PID-regulatorparametrene:</a:t>
            </a:r>
            <a:endParaRPr lang="nb-NO" sz="40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Automatisering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CB8A-9A05-4AD1-A932-5E62B4985E3F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  <p:sp>
        <p:nvSpPr>
          <p:cNvPr id="6" name="TekstSylinder 2"/>
          <p:cNvSpPr txBox="1">
            <a:spLocks noChangeArrowheads="1"/>
          </p:cNvSpPr>
          <p:nvPr/>
        </p:nvSpPr>
        <p:spPr bwMode="auto">
          <a:xfrm>
            <a:off x="179512" y="205477"/>
            <a:ext cx="87122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b-NO" sz="4000" b="1" smtClean="0">
                <a:solidFill>
                  <a:srgbClr val="009900"/>
                </a:solidFill>
              </a:rPr>
              <a:t>I tekniske anvendelser er</a:t>
            </a:r>
            <a:br>
              <a:rPr lang="nb-NO" sz="4000" b="1" smtClean="0">
                <a:solidFill>
                  <a:srgbClr val="009900"/>
                </a:solidFill>
              </a:rPr>
            </a:br>
            <a:r>
              <a:rPr lang="nb-NO" sz="4000" b="1" smtClean="0">
                <a:solidFill>
                  <a:srgbClr val="C00000"/>
                </a:solidFill>
              </a:rPr>
              <a:t>PID-regulatoren</a:t>
            </a:r>
            <a:r>
              <a:rPr lang="nb-NO" sz="4000" b="1" smtClean="0">
                <a:solidFill>
                  <a:srgbClr val="009900"/>
                </a:solidFill>
              </a:rPr>
              <a:t/>
            </a:r>
            <a:br>
              <a:rPr lang="nb-NO" sz="4000" b="1" smtClean="0">
                <a:solidFill>
                  <a:srgbClr val="009900"/>
                </a:solidFill>
              </a:rPr>
            </a:br>
            <a:r>
              <a:rPr lang="nb-NO" sz="4000" b="1" smtClean="0">
                <a:solidFill>
                  <a:srgbClr val="009900"/>
                </a:solidFill>
              </a:rPr>
              <a:t>svært mye brukt.</a:t>
            </a:r>
            <a:br>
              <a:rPr lang="nb-NO" sz="4000" b="1" smtClean="0">
                <a:solidFill>
                  <a:srgbClr val="009900"/>
                </a:solidFill>
              </a:rPr>
            </a:br>
            <a:r>
              <a:rPr lang="nb-NO" sz="3200" b="1" smtClean="0">
                <a:solidFill>
                  <a:schemeClr val="tx2"/>
                </a:solidFill>
              </a:rPr>
              <a:t>(P=Proporsjonal. I=Integral. D=Derivat.)</a:t>
            </a:r>
            <a:endParaRPr lang="nb-NO" sz="4000" b="1">
              <a:solidFill>
                <a:schemeClr val="tx2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763688" y="5589240"/>
            <a:ext cx="5724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Mer (mye mer) om PID-regulatoren senere </a:t>
            </a:r>
            <a:r>
              <a:rPr lang="nb-NO" b="1">
                <a:solidFill>
                  <a:schemeClr val="tx1">
                    <a:lumMod val="85000"/>
                    <a:lumOff val="15000"/>
                  </a:schemeClr>
                </a:solidFill>
              </a:rPr>
              <a:t>i </a:t>
            </a:r>
            <a:r>
              <a:rPr lang="nb-NO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emnet!</a:t>
            </a:r>
            <a:endParaRPr lang="nb-NO" sz="3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2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246</Words>
  <Application>Microsoft Office PowerPoint</Application>
  <PresentationFormat>Skjermfremvisning (4:3)</PresentationFormat>
  <Paragraphs>70</Paragraphs>
  <Slides>14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Office-tema</vt:lpstr>
      <vt:lpstr>Regulering med tilbakekopling - prinsipp og eksempler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89</cp:revision>
  <dcterms:created xsi:type="dcterms:W3CDTF">2012-01-09T00:54:32Z</dcterms:created>
  <dcterms:modified xsi:type="dcterms:W3CDTF">2017-08-17T09:55:41Z</dcterms:modified>
</cp:coreProperties>
</file>