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71" r:id="rId3"/>
    <p:sldId id="272" r:id="rId4"/>
    <p:sldId id="269" r:id="rId5"/>
    <p:sldId id="270" r:id="rId6"/>
    <p:sldId id="27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A8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59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76B9B95-9BFC-494B-AE13-67C36319BC5E}" type="datetimeFigureOut">
              <a:rPr lang="en-US"/>
              <a:pPr>
                <a:defRPr/>
              </a:pPr>
              <a:t>11/16/2017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3BE694-FA34-4387-8548-BB1A07960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2169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72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4C8E0F-A7B6-4CEB-943F-773029FCE0D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06383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E1342-59E3-48BA-9A46-698D450B874F}" type="datetime1">
              <a:rPr lang="en-US" smtClean="0"/>
              <a:t>11/16/2017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Auttek. USN. Haugen. 2017.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425E1-2507-4C67-B57F-13B3150B5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ED340-6FBE-4A4A-A6E8-563C48FBDA47}" type="datetime1">
              <a:rPr lang="en-US" smtClean="0"/>
              <a:t>11/16/2017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Auttek. USN. Haugen. 2017.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A4D7F-A9C4-4665-8E04-BABFC2570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CE5F5-0999-4209-B065-AAC898FA79FD}" type="datetime1">
              <a:rPr lang="en-US" smtClean="0"/>
              <a:t>11/16/2017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Auttek. USN. Haugen. 2017.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A0DA0-A03F-4870-B79F-DE8126495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E5C9A-65EE-470E-8294-F0FE0024A51F}" type="datetime1">
              <a:rPr lang="en-US" smtClean="0"/>
              <a:t>11/16/2017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Auttek. USN. Haugen. 2017.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8F2D8-34B6-4A09-B8E6-5C8B16019B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8EDE4-14A3-4053-BA98-7CFC4CFA61A6}" type="datetime1">
              <a:rPr lang="en-US" smtClean="0"/>
              <a:t>11/16/2017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Auttek. USN. Haugen. 2017.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D533F-FC8F-4551-810E-7F62773BF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BEFF0-0157-4116-ABE0-9C99A78DEA76}" type="datetime1">
              <a:rPr lang="en-US" smtClean="0"/>
              <a:t>11/16/2017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Auttek. USN. Haugen. 2017.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C6451-259A-43F8-B471-D2AB6E22E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71255-89CE-434B-B73D-00A87FFF62C7}" type="datetime1">
              <a:rPr lang="en-US" smtClean="0"/>
              <a:t>11/16/2017</a:t>
            </a:fld>
            <a:endParaRPr lang="en-US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Auttek. USN. Haugen. 2017.</a:t>
            </a:r>
            <a:endParaRPr lang="en-US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D630B-9A63-4DAE-82DE-422711C35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6901D-519E-4EFF-ABEE-647A645DBCB2}" type="datetime1">
              <a:rPr lang="en-US" smtClean="0"/>
              <a:t>11/16/2017</a:t>
            </a:fld>
            <a:endParaRPr lang="en-US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Auttek. USN. Haugen. 2017.</a:t>
            </a:r>
            <a:endParaRPr lang="en-US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E00AE-400D-4D31-A260-EBFB68D22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FD5C6-0FFA-4EE6-8F2C-4662A58D8EF4}" type="datetime1">
              <a:rPr lang="en-US" smtClean="0"/>
              <a:t>11/16/2017</a:t>
            </a:fld>
            <a:endParaRPr lang="en-US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Auttek. USN. Haugen. 2017.</a:t>
            </a:r>
            <a:endParaRPr lang="en-US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E4F46-D74C-4808-B7D9-DC8254F34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C5A67-4447-4D8C-8B79-DAE771B745DE}" type="datetime1">
              <a:rPr lang="en-US" smtClean="0"/>
              <a:t>11/16/2017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Auttek. USN. Haugen. 2017.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0604C-A36E-4F5C-BA04-1A5CB4E22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19CFD-E543-4E9A-85B5-85FCFC708323}" type="datetime1">
              <a:rPr lang="en-US" smtClean="0"/>
              <a:t>11/16/2017</a:t>
            </a:fld>
            <a:endParaRPr lang="en-US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Auttek. USN. Haugen. 2017.</a:t>
            </a:r>
            <a:endParaRPr lang="en-US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56868-A984-4E6D-8FCA-2ABD8BB96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 smtClean="0"/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smtClean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931897-40E8-44D0-8D96-38A32E9ED70E}" type="datetime1">
              <a:rPr lang="en-US" smtClean="0"/>
              <a:t>11/16/2017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Auttek. USN. Haugen. 2017.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2A90D2-99EB-4BF4-86B2-58C130F07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636912"/>
            <a:ext cx="8713787" cy="2087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sz="6600" b="1" smtClean="0">
                <a:solidFill>
                  <a:srgbClr val="C00000"/>
                </a:solidFill>
              </a:rPr>
              <a:t>Split range-regulering</a:t>
            </a:r>
            <a:endParaRPr lang="nb-NO" sz="600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051" name="Undertittel 2"/>
          <p:cNvSpPr>
            <a:spLocks noGrp="1"/>
          </p:cNvSpPr>
          <p:nvPr>
            <p:ph type="subTitle" idx="1"/>
          </p:nvPr>
        </p:nvSpPr>
        <p:spPr>
          <a:xfrm>
            <a:off x="1331913" y="5741988"/>
            <a:ext cx="6400800" cy="782637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chemeClr val="tx2"/>
                </a:solidFill>
              </a:rPr>
              <a:t>Av Finn Aakre Haugen</a:t>
            </a:r>
          </a:p>
          <a:p>
            <a:pPr eaLnBrk="1" hangingPunct="1"/>
            <a:r>
              <a:rPr lang="nb-NO" sz="1400" b="1" smtClean="0">
                <a:solidFill>
                  <a:schemeClr val="tx2"/>
                </a:solidFill>
              </a:rPr>
              <a:t>(</a:t>
            </a:r>
            <a:r>
              <a:rPr lang="nb-NO" sz="1400" b="1" smtClean="0">
                <a:solidFill>
                  <a:schemeClr val="tx2"/>
                </a:solidFill>
              </a:rPr>
              <a:t>finn.haugen@usn.no</a:t>
            </a:r>
            <a:r>
              <a:rPr lang="nb-NO" sz="1400" b="1" smtClean="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8" name="Undertittel 2"/>
          <p:cNvSpPr txBox="1">
            <a:spLocks/>
          </p:cNvSpPr>
          <p:nvPr/>
        </p:nvSpPr>
        <p:spPr bwMode="auto">
          <a:xfrm>
            <a:off x="1331913" y="1125538"/>
            <a:ext cx="64008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800" b="1" smtClean="0">
                <a:solidFill>
                  <a:srgbClr val="13590F"/>
                </a:solidFill>
                <a:latin typeface="Calibri" pitchFamily="34" charset="0"/>
              </a:rPr>
              <a:t>IA3112 Automatiseringsteknikk</a:t>
            </a:r>
            <a:r>
              <a:rPr lang="nb-NO" sz="2800" b="1">
                <a:solidFill>
                  <a:srgbClr val="13590F"/>
                </a:solidFill>
                <a:latin typeface="Calibri" pitchFamily="34" charset="0"/>
              </a:rPr>
              <a:t/>
            </a:r>
            <a:br>
              <a:rPr lang="nb-NO" sz="2800" b="1">
                <a:solidFill>
                  <a:srgbClr val="13590F"/>
                </a:solidFill>
                <a:latin typeface="Calibri" pitchFamily="34" charset="0"/>
              </a:rPr>
            </a:br>
            <a:r>
              <a:rPr lang="nb-NO" sz="2800" b="1" smtClean="0">
                <a:solidFill>
                  <a:srgbClr val="13590F"/>
                </a:solidFill>
                <a:latin typeface="Calibri" pitchFamily="34" charset="0"/>
              </a:rPr>
              <a:t>Høsten </a:t>
            </a:r>
            <a:r>
              <a:rPr lang="nb-NO" sz="2800" b="1" smtClean="0">
                <a:solidFill>
                  <a:srgbClr val="13590F"/>
                </a:solidFill>
                <a:latin typeface="Calibri" pitchFamily="34" charset="0"/>
              </a:rPr>
              <a:t>2017</a:t>
            </a:r>
            <a:endParaRPr lang="nb-NO" sz="2800" b="1">
              <a:solidFill>
                <a:srgbClr val="13590F"/>
              </a:solidFill>
              <a:latin typeface="Calibri" pitchFamily="34" charset="0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Auttek. USN. Haugen. 2017.</a:t>
            </a:r>
            <a:endParaRPr lang="en-US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425E1-2507-4C67-B57F-13B3150B531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44624"/>
            <a:ext cx="1596781" cy="350768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tel 11"/>
          <p:cNvSpPr>
            <a:spLocks noGrp="1"/>
          </p:cNvSpPr>
          <p:nvPr>
            <p:ph type="title"/>
          </p:nvPr>
        </p:nvSpPr>
        <p:spPr>
          <a:xfrm>
            <a:off x="971600" y="1138957"/>
            <a:ext cx="7344543" cy="777875"/>
          </a:xfrm>
        </p:spPr>
        <p:txBody>
          <a:bodyPr/>
          <a:lstStyle/>
          <a:p>
            <a:pPr eaLnBrk="1" hangingPunct="1"/>
            <a:r>
              <a:rPr lang="nb-NO" b="1" smtClean="0">
                <a:solidFill>
                  <a:srgbClr val="009900"/>
                </a:solidFill>
              </a:rPr>
              <a:t>Hvorfor split range-regulering?</a:t>
            </a:r>
            <a:endParaRPr lang="en-US" smtClean="0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E9707-90BD-4CC4-B072-BA8F24F30985}" type="slidenum">
              <a:rPr lang="nb-NO"/>
              <a:pPr>
                <a:defRPr/>
              </a:pPr>
              <a:t>2</a:t>
            </a:fld>
            <a:endParaRPr lang="nb-NO"/>
          </a:p>
        </p:txBody>
      </p:sp>
      <p:sp>
        <p:nvSpPr>
          <p:cNvPr id="9" name="TekstSylinder 8"/>
          <p:cNvSpPr txBox="1"/>
          <p:nvPr/>
        </p:nvSpPr>
        <p:spPr>
          <a:xfrm>
            <a:off x="683568" y="2804735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400" b="1" smtClean="0">
                <a:solidFill>
                  <a:schemeClr val="tx2">
                    <a:lumMod val="75000"/>
                  </a:schemeClr>
                </a:solidFill>
              </a:rPr>
              <a:t>Vil du regulere bilhastigheten ved å trykke gasspedalen og bremsepedalen</a:t>
            </a:r>
          </a:p>
          <a:p>
            <a:pPr algn="ctr"/>
            <a:r>
              <a:rPr lang="nb-NO" sz="2400" b="1" smtClean="0">
                <a:solidFill>
                  <a:srgbClr val="FF0000"/>
                </a:solidFill>
              </a:rPr>
              <a:t>samtidig</a:t>
            </a:r>
          </a:p>
          <a:p>
            <a:pPr algn="ctr"/>
            <a:r>
              <a:rPr lang="nb-NO" sz="2400" b="1" smtClean="0">
                <a:solidFill>
                  <a:schemeClr val="tx2">
                    <a:lumMod val="75000"/>
                  </a:schemeClr>
                </a:solidFill>
              </a:rPr>
              <a:t>?</a:t>
            </a:r>
            <a:endParaRPr lang="en-US" sz="2400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Auttek. USN. Haugen. 2017.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E9707-90BD-4CC4-B072-BA8F24F30985}" type="slidenum">
              <a:rPr lang="nb-NO"/>
              <a:pPr>
                <a:defRPr/>
              </a:pPr>
              <a:t>3</a:t>
            </a:fld>
            <a:endParaRPr lang="nb-NO"/>
          </a:p>
        </p:txBody>
      </p:sp>
      <p:sp>
        <p:nvSpPr>
          <p:cNvPr id="7" name="TekstSylinder 6"/>
          <p:cNvSpPr txBox="1"/>
          <p:nvPr/>
        </p:nvSpPr>
        <p:spPr>
          <a:xfrm>
            <a:off x="611560" y="2348880"/>
            <a:ext cx="74888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400" b="1" smtClean="0">
                <a:solidFill>
                  <a:schemeClr val="bg2">
                    <a:lumMod val="50000"/>
                  </a:schemeClr>
                </a:solidFill>
              </a:rPr>
              <a:t>Neppe.</a:t>
            </a:r>
          </a:p>
          <a:p>
            <a:pPr algn="ctr"/>
            <a:endParaRPr lang="nb-NO" sz="2400" b="1" smtClean="0">
              <a:solidFill>
                <a:srgbClr val="C00000"/>
              </a:solidFill>
            </a:endParaRPr>
          </a:p>
          <a:p>
            <a:pPr algn="ctr"/>
            <a:r>
              <a:rPr lang="nb-NO" sz="2400" b="1" smtClean="0">
                <a:solidFill>
                  <a:srgbClr val="008000"/>
                </a:solidFill>
              </a:rPr>
              <a:t>Hensikten med split range-regulering er</a:t>
            </a:r>
          </a:p>
          <a:p>
            <a:pPr algn="ctr"/>
            <a:r>
              <a:rPr lang="nb-NO" sz="2400" b="1" smtClean="0">
                <a:solidFill>
                  <a:srgbClr val="C00000"/>
                </a:solidFill>
              </a:rPr>
              <a:t>å fordele pådragssignalet på flere pådragsorganer</a:t>
            </a:r>
          </a:p>
          <a:p>
            <a:pPr algn="ctr"/>
            <a:r>
              <a:rPr lang="nb-NO" sz="2400" b="1" smtClean="0">
                <a:solidFill>
                  <a:srgbClr val="002060"/>
                </a:solidFill>
              </a:rPr>
              <a:t>på en glup måte.</a:t>
            </a:r>
            <a:endParaRPr lang="en-US" sz="2400" b="1">
              <a:solidFill>
                <a:srgbClr val="002060"/>
              </a:solidFill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Auttek. USN. Haugen. 2017.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tel 11"/>
          <p:cNvSpPr>
            <a:spLocks noGrp="1"/>
          </p:cNvSpPr>
          <p:nvPr>
            <p:ph type="title"/>
          </p:nvPr>
        </p:nvSpPr>
        <p:spPr>
          <a:xfrm>
            <a:off x="1331913" y="418877"/>
            <a:ext cx="6192837" cy="77787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9900"/>
                </a:solidFill>
              </a:rPr>
              <a:t>Split-range-regulering</a:t>
            </a:r>
            <a:endParaRPr lang="en-US" smtClean="0"/>
          </a:p>
        </p:txBody>
      </p:sp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E9707-90BD-4CC4-B072-BA8F24F30985}" type="slidenum">
              <a:rPr lang="nb-NO"/>
              <a:pPr>
                <a:defRPr/>
              </a:pPr>
              <a:t>4</a:t>
            </a:fld>
            <a:endParaRPr lang="nb-NO"/>
          </a:p>
        </p:txBody>
      </p:sp>
      <p:sp>
        <p:nvSpPr>
          <p:cNvPr id="83973" name="TekstSylinder 7"/>
          <p:cNvSpPr txBox="1">
            <a:spLocks noChangeArrowheads="1"/>
          </p:cNvSpPr>
          <p:nvPr/>
        </p:nvSpPr>
        <p:spPr bwMode="auto">
          <a:xfrm>
            <a:off x="571500" y="1268760"/>
            <a:ext cx="7858125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b-NO" sz="2800" b="1" smtClean="0">
                <a:solidFill>
                  <a:srgbClr val="002060"/>
                </a:solidFill>
                <a:latin typeface="Calibri" pitchFamily="34" charset="0"/>
              </a:rPr>
              <a:t>Eksempel: Gitt en prosess der det er behov for oppvarming og avkjøling (ikke samtidig, altså):</a:t>
            </a:r>
            <a:endParaRPr lang="nb-NO" sz="2400" b="1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endParaRPr lang="nb-NO" sz="2400" b="1" smtClean="0">
              <a:solidFill>
                <a:srgbClr val="B00000"/>
              </a:solidFill>
              <a:latin typeface="Calibri" pitchFamily="34" charset="0"/>
            </a:endParaRPr>
          </a:p>
          <a:p>
            <a:pPr algn="ctr"/>
            <a:r>
              <a:rPr lang="nb-NO" sz="2400" b="1" smtClean="0">
                <a:solidFill>
                  <a:srgbClr val="B00000"/>
                </a:solidFill>
                <a:latin typeface="Calibri" pitchFamily="34" charset="0"/>
              </a:rPr>
              <a:t> Løsning: </a:t>
            </a:r>
            <a:r>
              <a:rPr lang="nb-NO" sz="2400" b="1" smtClean="0">
                <a:solidFill>
                  <a:srgbClr val="0070C0"/>
                </a:solidFill>
                <a:latin typeface="Calibri" pitchFamily="34" charset="0"/>
              </a:rPr>
              <a:t>En</a:t>
            </a:r>
            <a:r>
              <a:rPr lang="nb-NO" sz="2400" b="1" smtClean="0">
                <a:solidFill>
                  <a:srgbClr val="B00000"/>
                </a:solidFill>
                <a:latin typeface="Calibri" pitchFamily="34" charset="0"/>
              </a:rPr>
              <a:t> regulator </a:t>
            </a:r>
            <a:r>
              <a:rPr lang="nb-NO" sz="2400" b="1">
                <a:solidFill>
                  <a:srgbClr val="B00000"/>
                </a:solidFill>
                <a:latin typeface="Calibri" pitchFamily="34" charset="0"/>
              </a:rPr>
              <a:t>(TC) </a:t>
            </a:r>
            <a:r>
              <a:rPr lang="nb-NO" sz="2400" b="1" smtClean="0">
                <a:solidFill>
                  <a:srgbClr val="B00000"/>
                </a:solidFill>
                <a:latin typeface="Calibri" pitchFamily="34" charset="0"/>
              </a:rPr>
              <a:t>manipulerer </a:t>
            </a:r>
            <a:r>
              <a:rPr lang="nb-NO" sz="2400" b="1" smtClean="0">
                <a:solidFill>
                  <a:srgbClr val="0070C0"/>
                </a:solidFill>
                <a:latin typeface="Calibri" pitchFamily="34" charset="0"/>
              </a:rPr>
              <a:t>to</a:t>
            </a:r>
            <a:r>
              <a:rPr lang="nb-NO" sz="2400" b="1" smtClean="0">
                <a:solidFill>
                  <a:srgbClr val="B00000"/>
                </a:solidFill>
                <a:latin typeface="Calibri" pitchFamily="34" charset="0"/>
              </a:rPr>
              <a:t> aktuatorer:</a:t>
            </a:r>
            <a:endParaRPr lang="nb-NO" sz="2400" b="1">
              <a:solidFill>
                <a:srgbClr val="B00000"/>
              </a:solidFill>
              <a:latin typeface="Calibri" pitchFamily="34" charset="0"/>
            </a:endParaRPr>
          </a:p>
        </p:txBody>
      </p:sp>
      <p:pic>
        <p:nvPicPr>
          <p:cNvPr id="8397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821" y="2924944"/>
            <a:ext cx="5616475" cy="385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Auttek. USN. Haugen. 2017.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0932CC-28DE-4DE4-9F7E-FEA7394397BD}" type="slidenum">
              <a:rPr lang="nb-NO"/>
              <a:pPr>
                <a:defRPr/>
              </a:pPr>
              <a:t>5</a:t>
            </a:fld>
            <a:endParaRPr lang="nb-NO"/>
          </a:p>
        </p:txBody>
      </p:sp>
      <p:sp>
        <p:nvSpPr>
          <p:cNvPr id="84996" name="TekstSylinder 7"/>
          <p:cNvSpPr txBox="1">
            <a:spLocks noChangeArrowheads="1"/>
          </p:cNvSpPr>
          <p:nvPr/>
        </p:nvSpPr>
        <p:spPr bwMode="auto">
          <a:xfrm>
            <a:off x="72008" y="620688"/>
            <a:ext cx="8964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b-NO" sz="2800" b="1" smtClean="0">
                <a:solidFill>
                  <a:srgbClr val="B00000"/>
                </a:solidFill>
                <a:latin typeface="Calibri" pitchFamily="34" charset="0"/>
              </a:rPr>
              <a:t>Pådragssignalene til varmtvannsventilen og kaldtvannsventilen:</a:t>
            </a:r>
            <a:endParaRPr lang="nb-NO" sz="2800" b="1">
              <a:solidFill>
                <a:srgbClr val="B00000"/>
              </a:solidFill>
              <a:latin typeface="Calibri" pitchFamily="34" charset="0"/>
            </a:endParaRPr>
          </a:p>
        </p:txBody>
      </p:sp>
      <p:pic>
        <p:nvPicPr>
          <p:cNvPr id="849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700213"/>
            <a:ext cx="6954837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Auttek. USN. Haugen. 2017.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0932CC-28DE-4DE4-9F7E-FEA7394397BD}" type="slidenum">
              <a:rPr lang="nb-NO"/>
              <a:pPr>
                <a:defRPr/>
              </a:pPr>
              <a:t>6</a:t>
            </a:fld>
            <a:endParaRPr lang="nb-NO"/>
          </a:p>
        </p:txBody>
      </p:sp>
      <p:sp>
        <p:nvSpPr>
          <p:cNvPr id="84996" name="TekstSylinder 7"/>
          <p:cNvSpPr txBox="1">
            <a:spLocks noChangeArrowheads="1"/>
          </p:cNvSpPr>
          <p:nvPr/>
        </p:nvSpPr>
        <p:spPr bwMode="auto">
          <a:xfrm>
            <a:off x="72008" y="620688"/>
            <a:ext cx="89644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b-NO" sz="2400" b="1" smtClean="0">
                <a:solidFill>
                  <a:srgbClr val="002060"/>
                </a:solidFill>
                <a:latin typeface="Calibri" pitchFamily="34" charset="0"/>
              </a:rPr>
              <a:t>Eksempel: Nivåregulering der det fylles på med to ulike materialer som skal utgjøre hhv. 30% og 70% av total tilførsel:</a:t>
            </a:r>
            <a:endParaRPr lang="nb-NO" sz="2400" b="1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1026" name="Picture 2" descr="C:\techteach.no\publications\reguleringsteknikk\utv\visio\splitrange_nivreg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89430"/>
            <a:ext cx="6048672" cy="5323946"/>
          </a:xfrm>
          <a:prstGeom prst="rect">
            <a:avLst/>
          </a:prstGeom>
          <a:noFill/>
        </p:spPr>
      </p:pic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Auttek. USN. Haugen. 2017.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</TotalTime>
  <Words>163</Words>
  <Application>Microsoft Office PowerPoint</Application>
  <PresentationFormat>Skjermfremvisning (4:3)</PresentationFormat>
  <Paragraphs>32</Paragraphs>
  <Slides>6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Office-tema</vt:lpstr>
      <vt:lpstr>Split range-regulering</vt:lpstr>
      <vt:lpstr>Hvorfor split range-regulering?</vt:lpstr>
      <vt:lpstr>PowerPoint-presentasjon</vt:lpstr>
      <vt:lpstr>Split-range-regulering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57</cp:revision>
  <dcterms:created xsi:type="dcterms:W3CDTF">2012-01-09T00:54:32Z</dcterms:created>
  <dcterms:modified xsi:type="dcterms:W3CDTF">2017-11-16T10:50:42Z</dcterms:modified>
</cp:coreProperties>
</file>