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0" r:id="rId3"/>
    <p:sldId id="277" r:id="rId4"/>
    <p:sldId id="261" r:id="rId5"/>
    <p:sldId id="276" r:id="rId6"/>
    <p:sldId id="272" r:id="rId7"/>
    <p:sldId id="273" r:id="rId8"/>
    <p:sldId id="274" r:id="rId9"/>
    <p:sldId id="275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00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923DAF6-3A7F-4796-924E-C7FBC8E918B2}" type="datetimeFigureOut">
              <a:rPr lang="en-US"/>
              <a:pPr>
                <a:defRPr/>
              </a:pPr>
              <a:t>8/17/2017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D6F26D-D7F7-4CAA-884A-5497FADEE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12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D9F47F-1F1F-4BD3-B5E5-510B65D88E6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82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D6F26D-D7F7-4CAA-884A-5497FADEE81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26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D6F26D-D7F7-4CAA-884A-5497FADEE81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42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89C11-9438-4831-BE8E-43733B360B7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07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89C11-9438-4831-BE8E-43733B360B7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12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89C11-9438-4831-BE8E-43733B360B7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21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DA432-373D-4A91-8789-4CD2833218B2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1558D-370A-466E-BE19-0892BF3F5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89D29-4C80-4229-BCBE-83E874D17FAA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48272-C3CB-40DC-BD94-3C7C5E5C6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63D45-3F77-4CC1-9D52-412F2A24A815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8E1D2-D08A-4A4A-A5AC-7A6143F21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593B4-2D3B-43A9-92CB-2C327C8FC4C6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25E5A-B1C9-480F-A409-33CC2B0DE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7077B-10ED-475F-9768-AE7F6A6A1B3C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D4E3E-5221-43E8-AE70-13C51AF97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2416-56F1-4D84-BB62-74DDF1D37EB1}" type="datetime1">
              <a:rPr lang="en-US" smtClean="0"/>
              <a:t>8/17/2017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8D297-114B-49D1-909F-4E6AB62CA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9E033-50E0-4937-AB17-A9707712B188}" type="datetime1">
              <a:rPr lang="en-US" smtClean="0"/>
              <a:t>8/17/2017</a:t>
            </a:fld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760-8DB0-45F5-BD3A-99F48772C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75C36-2925-4958-84CE-A5A1BA48BB4A}" type="datetime1">
              <a:rPr lang="en-US" smtClean="0"/>
              <a:t>8/17/2017</a:t>
            </a:fld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41F99-9B61-4E14-8352-0A782C71A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951FB-0F01-428B-848B-C9108A5EAA53}" type="datetime1">
              <a:rPr lang="en-US" smtClean="0"/>
              <a:t>8/17/2017</a:t>
            </a:fld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679AE-224E-4900-853E-AEF153714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108EB-2F8D-4C3B-8495-56677151ACE6}" type="datetime1">
              <a:rPr lang="en-US" smtClean="0"/>
              <a:t>8/17/2017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A4928-7C34-4B6C-A88C-2BD763C32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AB61F-4DC0-4CE2-99DD-E17A7A2B41C4}" type="datetime1">
              <a:rPr lang="en-US" smtClean="0"/>
              <a:t>8/17/2017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7614D-6EC8-4A17-8000-CA5DFB267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E4ABE9-C281-43C0-91A9-5E844F3B553D}" type="datetime1">
              <a:rPr lang="en-US" smtClean="0"/>
              <a:t>8/17/2017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2F575A-25EA-4ECB-B265-CED565EA9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492896"/>
            <a:ext cx="8713787" cy="2087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sz="6600" b="1" smtClean="0">
                <a:solidFill>
                  <a:srgbClr val="C00000"/>
                </a:solidFill>
              </a:rPr>
              <a:t>Teknisk flytskjema (TFS)</a:t>
            </a:r>
            <a:br>
              <a:rPr lang="nb-NO" sz="6600" b="1" smtClean="0">
                <a:solidFill>
                  <a:srgbClr val="C00000"/>
                </a:solidFill>
              </a:rPr>
            </a:br>
            <a:r>
              <a:rPr lang="nb-NO" sz="3200" b="1" smtClean="0">
                <a:solidFill>
                  <a:srgbClr val="C00000"/>
                </a:solidFill>
              </a:rPr>
              <a:t>(Eng: Piping &amp; Instrumentation Diagram - P&amp;I D)</a:t>
            </a:r>
            <a:endParaRPr lang="nb-NO" sz="40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r>
              <a:rPr lang="nb-NO" sz="1400" b="1" smtClean="0">
                <a:solidFill>
                  <a:schemeClr val="tx2"/>
                </a:solidFill>
              </a:rPr>
              <a:t>(finn.haugen@hit.no)</a:t>
            </a:r>
          </a:p>
        </p:txBody>
      </p:sp>
      <p:sp>
        <p:nvSpPr>
          <p:cNvPr id="7" name="Undertittel 2"/>
          <p:cNvSpPr txBox="1">
            <a:spLocks/>
          </p:cNvSpPr>
          <p:nvPr/>
        </p:nvSpPr>
        <p:spPr bwMode="auto">
          <a:xfrm>
            <a:off x="539552" y="1125538"/>
            <a:ext cx="7920879" cy="12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IA3112 Automatiseringsteknikk og</a:t>
            </a:r>
            <a:r>
              <a:rPr lang="nb-NO" sz="2000" b="1">
                <a:solidFill>
                  <a:srgbClr val="008000"/>
                </a:solidFill>
                <a:latin typeface="Calibri" pitchFamily="34" charset="0"/>
              </a:rPr>
              <a:t/>
            </a:r>
            <a:br>
              <a:rPr lang="nb-NO" sz="2000" b="1">
                <a:solidFill>
                  <a:srgbClr val="008000"/>
                </a:solidFill>
                <a:latin typeface="Calibri" pitchFamily="34" charset="0"/>
              </a:rPr>
            </a:b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EK3112 Automatiseringsteknikk for elkraft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Høstsemesteret </a:t>
            </a: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Undertittel 2"/>
          <p:cNvSpPr txBox="1">
            <a:spLocks/>
          </p:cNvSpPr>
          <p:nvPr/>
        </p:nvSpPr>
        <p:spPr bwMode="auto">
          <a:xfrm>
            <a:off x="1266825" y="620688"/>
            <a:ext cx="64008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nb-NO" sz="4400" b="1" smtClean="0">
                <a:solidFill>
                  <a:srgbClr val="008000"/>
                </a:solidFill>
                <a:latin typeface="Calibri" pitchFamily="34" charset="0"/>
              </a:rPr>
              <a:t>Lokalisering:</a:t>
            </a:r>
            <a:endParaRPr lang="nb-NO" sz="4400" b="1">
              <a:solidFill>
                <a:srgbClr val="008000"/>
              </a:solidFill>
              <a:latin typeface="Calibri" pitchFamily="34" charset="0"/>
            </a:endParaRPr>
          </a:p>
        </p:txBody>
      </p:sp>
      <p:pic>
        <p:nvPicPr>
          <p:cNvPr id="4098" name="Picture 2" descr="C:\techteach.no\publications\reguleringsteknikk\utv\visio\tfs_locations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36912"/>
            <a:ext cx="6362600" cy="1894185"/>
          </a:xfrm>
          <a:prstGeom prst="rect">
            <a:avLst/>
          </a:prstGeom>
          <a:noFill/>
        </p:spPr>
      </p:pic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Undertittel 2"/>
          <p:cNvSpPr txBox="1">
            <a:spLocks/>
          </p:cNvSpPr>
          <p:nvPr/>
        </p:nvSpPr>
        <p:spPr bwMode="auto">
          <a:xfrm>
            <a:off x="1266825" y="116632"/>
            <a:ext cx="64008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nb-NO" sz="3600" b="1" smtClean="0">
                <a:solidFill>
                  <a:srgbClr val="008000"/>
                </a:solidFill>
                <a:latin typeface="Calibri" pitchFamily="34" charset="0"/>
              </a:rPr>
              <a:t>Måle- og styresignaler:</a:t>
            </a:r>
            <a:endParaRPr lang="nb-NO" sz="3600" b="1">
              <a:solidFill>
                <a:srgbClr val="008000"/>
              </a:solidFill>
              <a:latin typeface="Calibri" pitchFamily="34" charset="0"/>
            </a:endParaRPr>
          </a:p>
        </p:txBody>
      </p:sp>
      <p:pic>
        <p:nvPicPr>
          <p:cNvPr id="2" name="Picture 3" descr="C:\techteach.no\publications\reguleringsteknikk\utv\visio\ledninger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28800"/>
            <a:ext cx="6338728" cy="4112915"/>
          </a:xfrm>
          <a:prstGeom prst="rect">
            <a:avLst/>
          </a:prstGeom>
          <a:noFill/>
        </p:spPr>
      </p:pic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Undertittel 2"/>
          <p:cNvSpPr txBox="1">
            <a:spLocks/>
          </p:cNvSpPr>
          <p:nvPr/>
        </p:nvSpPr>
        <p:spPr bwMode="auto">
          <a:xfrm>
            <a:off x="1267544" y="44624"/>
            <a:ext cx="64008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nb-NO" sz="3600" b="1" smtClean="0">
                <a:solidFill>
                  <a:srgbClr val="008000"/>
                </a:solidFill>
                <a:latin typeface="Calibri" pitchFamily="34" charset="0"/>
              </a:rPr>
              <a:t>Prosesstrøm:</a:t>
            </a:r>
            <a:endParaRPr lang="nb-NO" sz="3600" b="1">
              <a:solidFill>
                <a:srgbClr val="008000"/>
              </a:solidFill>
              <a:latin typeface="Calibri" pitchFamily="34" charset="0"/>
            </a:endParaRPr>
          </a:p>
        </p:txBody>
      </p:sp>
      <p:pic>
        <p:nvPicPr>
          <p:cNvPr id="5122" name="Picture 2" descr="C:\techteach.no\publications\reguleringsteknikk\utv\visio\prosesstrom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8183556" cy="5688632"/>
          </a:xfrm>
          <a:prstGeom prst="rect">
            <a:avLst/>
          </a:prstGeom>
          <a:noFill/>
        </p:spPr>
      </p:pic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Undertittel 2"/>
          <p:cNvSpPr txBox="1">
            <a:spLocks/>
          </p:cNvSpPr>
          <p:nvPr/>
        </p:nvSpPr>
        <p:spPr bwMode="auto">
          <a:xfrm>
            <a:off x="1266825" y="-27384"/>
            <a:ext cx="64008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nb-NO" sz="3600" b="1">
                <a:solidFill>
                  <a:srgbClr val="008000"/>
                </a:solidFill>
                <a:latin typeface="Calibri" pitchFamily="34" charset="0"/>
              </a:rPr>
              <a:t>Ventiler:</a:t>
            </a: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pic>
        <p:nvPicPr>
          <p:cNvPr id="2050" name="Picture 2" descr="C:\techteach.no\publications\reguleringsteknikk\utv\visio\ventiler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563188"/>
            <a:ext cx="5184576" cy="5962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Undertittel 2"/>
          <p:cNvSpPr txBox="1">
            <a:spLocks/>
          </p:cNvSpPr>
          <p:nvPr/>
        </p:nvSpPr>
        <p:spPr bwMode="auto">
          <a:xfrm>
            <a:off x="1266825" y="44624"/>
            <a:ext cx="64008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nb-NO" sz="3600" b="1">
                <a:solidFill>
                  <a:srgbClr val="008000"/>
                </a:solidFill>
                <a:latin typeface="Calibri" pitchFamily="34" charset="0"/>
              </a:rPr>
              <a:t>Tanker:</a:t>
            </a:r>
          </a:p>
        </p:txBody>
      </p:sp>
      <p:pic>
        <p:nvPicPr>
          <p:cNvPr id="8194" name="Picture 2" descr="C:\techteach.no\publications\reguleringsteknikk\utv\visio\tanker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6499" y="819868"/>
            <a:ext cx="4729757" cy="5633468"/>
          </a:xfrm>
          <a:prstGeom prst="rect">
            <a:avLst/>
          </a:prstGeom>
          <a:noFill/>
        </p:spPr>
      </p:pic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Undertittel 2"/>
          <p:cNvSpPr txBox="1">
            <a:spLocks/>
          </p:cNvSpPr>
          <p:nvPr/>
        </p:nvSpPr>
        <p:spPr bwMode="auto">
          <a:xfrm>
            <a:off x="1266825" y="332656"/>
            <a:ext cx="64008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nb-NO" sz="4000" b="1">
                <a:solidFill>
                  <a:srgbClr val="008000"/>
                </a:solidFill>
                <a:latin typeface="Calibri" pitchFamily="34" charset="0"/>
              </a:rPr>
              <a:t>Varmeveksler:</a:t>
            </a:r>
          </a:p>
        </p:txBody>
      </p:sp>
      <p:pic>
        <p:nvPicPr>
          <p:cNvPr id="9218" name="Picture 2" descr="C:\techteach.no\publications\reguleringsteknikk\utv\visio\vv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4678" y="1340768"/>
            <a:ext cx="5265594" cy="4552900"/>
          </a:xfrm>
          <a:prstGeom prst="rect">
            <a:avLst/>
          </a:prstGeom>
          <a:noFill/>
        </p:spPr>
      </p:pic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Undertittel 2"/>
          <p:cNvSpPr txBox="1">
            <a:spLocks/>
          </p:cNvSpPr>
          <p:nvPr/>
        </p:nvSpPr>
        <p:spPr bwMode="auto">
          <a:xfrm>
            <a:off x="1266825" y="260648"/>
            <a:ext cx="64008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nb-NO" sz="4000" b="1" smtClean="0">
                <a:solidFill>
                  <a:srgbClr val="008000"/>
                </a:solidFill>
                <a:latin typeface="Calibri" pitchFamily="34" charset="0"/>
              </a:rPr>
              <a:t>Pumper o.l.:</a:t>
            </a:r>
            <a:endParaRPr lang="nb-NO" sz="4000" b="1">
              <a:solidFill>
                <a:srgbClr val="008000"/>
              </a:solidFill>
              <a:latin typeface="Calibri" pitchFamily="34" charset="0"/>
            </a:endParaRPr>
          </a:p>
        </p:txBody>
      </p:sp>
      <p:pic>
        <p:nvPicPr>
          <p:cNvPr id="10242" name="Picture 2" descr="C:\techteach.no\publications\reguleringsteknikk\utv\visio\pumper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883" y="1124744"/>
            <a:ext cx="7545525" cy="4752528"/>
          </a:xfrm>
          <a:prstGeom prst="rect">
            <a:avLst/>
          </a:prstGeom>
          <a:noFill/>
        </p:spPr>
      </p:pic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Undertittel 2"/>
          <p:cNvSpPr txBox="1">
            <a:spLocks/>
          </p:cNvSpPr>
          <p:nvPr/>
        </p:nvSpPr>
        <p:spPr bwMode="auto">
          <a:xfrm>
            <a:off x="1267544" y="764704"/>
            <a:ext cx="64008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nb-NO" sz="4800" b="1">
                <a:solidFill>
                  <a:srgbClr val="008000"/>
                </a:solidFill>
                <a:latin typeface="Calibri" pitchFamily="34" charset="0"/>
              </a:rPr>
              <a:t>Standarder:</a:t>
            </a:r>
          </a:p>
        </p:txBody>
      </p:sp>
      <p:sp>
        <p:nvSpPr>
          <p:cNvPr id="16" name="Undertittel 2"/>
          <p:cNvSpPr txBox="1">
            <a:spLocks/>
          </p:cNvSpPr>
          <p:nvPr/>
        </p:nvSpPr>
        <p:spPr>
          <a:xfrm>
            <a:off x="971600" y="2349500"/>
            <a:ext cx="7560840" cy="20161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n-NO" sz="2800" b="1" u="sng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ISA 5.1 (am./internasjonal)</a:t>
            </a:r>
            <a:r>
              <a:rPr lang="nn-NO" sz="28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vises her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n-NO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ISO </a:t>
            </a:r>
            <a:r>
              <a:rPr lang="nn-NO" sz="28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3511-1 (internasjonal)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n-NO" sz="2800" b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NS1438 </a:t>
            </a:r>
            <a:r>
              <a:rPr lang="nn-NO" sz="2800" b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(norsk)</a:t>
            </a:r>
            <a:endParaRPr lang="nb-NO" sz="2800" b="1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techteach.no\publications\reguleringsteknikk\utv\visio\nitricacid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900" y="597297"/>
            <a:ext cx="6426200" cy="6288087"/>
          </a:xfrm>
          <a:prstGeom prst="rect">
            <a:avLst/>
          </a:prstGeom>
          <a:noFill/>
        </p:spPr>
      </p:pic>
      <p:sp>
        <p:nvSpPr>
          <p:cNvPr id="3075" name="Undertittel 2"/>
          <p:cNvSpPr txBox="1">
            <a:spLocks/>
          </p:cNvSpPr>
          <p:nvPr/>
        </p:nvSpPr>
        <p:spPr bwMode="auto">
          <a:xfrm>
            <a:off x="1267544" y="-19645"/>
            <a:ext cx="64008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nb-NO" sz="3600" b="1" smtClean="0">
                <a:solidFill>
                  <a:srgbClr val="008000"/>
                </a:solidFill>
                <a:latin typeface="Calibri" pitchFamily="34" charset="0"/>
              </a:rPr>
              <a:t>Eks.: Salpetersyrefabrikk</a:t>
            </a:r>
            <a:endParaRPr lang="nb-NO" sz="3600" b="1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96" y="188640"/>
            <a:ext cx="6945880" cy="662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Undertittel 2"/>
          <p:cNvSpPr txBox="1">
            <a:spLocks/>
          </p:cNvSpPr>
          <p:nvPr/>
        </p:nvSpPr>
        <p:spPr bwMode="auto">
          <a:xfrm>
            <a:off x="35496" y="260648"/>
            <a:ext cx="903649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nb-NO" sz="3600" b="1" smtClean="0">
                <a:solidFill>
                  <a:srgbClr val="008000"/>
                </a:solidFill>
                <a:latin typeface="Calibri" pitchFamily="34" charset="0"/>
              </a:rPr>
              <a:t>Det er</a:t>
            </a:r>
          </a:p>
          <a:p>
            <a:pPr marL="342900" indent="-342900" algn="ctr">
              <a:spcBef>
                <a:spcPct val="20000"/>
              </a:spcBef>
            </a:pPr>
            <a:r>
              <a:rPr lang="nb-NO" sz="3600" b="1" smtClean="0">
                <a:solidFill>
                  <a:srgbClr val="C00000"/>
                </a:solidFill>
                <a:latin typeface="Calibri" pitchFamily="34" charset="0"/>
              </a:rPr>
              <a:t>funksjonen</a:t>
            </a:r>
          </a:p>
          <a:p>
            <a:pPr marL="342900" indent="-342900" algn="ctr">
              <a:spcBef>
                <a:spcPct val="20000"/>
              </a:spcBef>
            </a:pPr>
            <a:r>
              <a:rPr lang="nb-NO" sz="3600" b="1" smtClean="0">
                <a:solidFill>
                  <a:srgbClr val="008000"/>
                </a:solidFill>
                <a:latin typeface="Calibri" pitchFamily="34" charset="0"/>
              </a:rPr>
              <a:t>som teller når bokstavsymbol skal velges.</a:t>
            </a:r>
            <a:endParaRPr lang="nb-NO" sz="3600" b="1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  <p:sp>
        <p:nvSpPr>
          <p:cNvPr id="8" name="Undertittel 2"/>
          <p:cNvSpPr txBox="1">
            <a:spLocks/>
          </p:cNvSpPr>
          <p:nvPr/>
        </p:nvSpPr>
        <p:spPr bwMode="auto">
          <a:xfrm>
            <a:off x="107505" y="2780928"/>
            <a:ext cx="903649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nb-NO" sz="3600" b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Eksempel:</a:t>
            </a:r>
          </a:p>
          <a:p>
            <a:pPr marL="342900" indent="-342900" algn="ctr">
              <a:spcBef>
                <a:spcPct val="20000"/>
              </a:spcBef>
            </a:pPr>
            <a:r>
              <a:rPr lang="nb-NO" sz="3600" b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En dp-celle (differensialtrykk-celle) skal brukes til å måte væskestrøm.</a:t>
            </a:r>
          </a:p>
          <a:p>
            <a:pPr marL="342900" indent="-342900" algn="ctr">
              <a:spcBef>
                <a:spcPct val="20000"/>
              </a:spcBef>
            </a:pPr>
            <a:r>
              <a:rPr lang="nb-NO" sz="3600" b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Hvilken bokstavkode skal brukes?</a:t>
            </a:r>
          </a:p>
          <a:p>
            <a:pPr marL="342900" indent="-342900" algn="ctr">
              <a:spcBef>
                <a:spcPct val="20000"/>
              </a:spcBef>
            </a:pPr>
            <a:r>
              <a:rPr lang="nb-NO" sz="3600" b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PT </a:t>
            </a:r>
            <a:r>
              <a:rPr lang="nb-NO" sz="3600" b="1" smtClean="0">
                <a:solidFill>
                  <a:srgbClr val="002060"/>
                </a:solidFill>
                <a:latin typeface="Calibri" pitchFamily="34" charset="0"/>
              </a:rPr>
              <a:t>eller</a:t>
            </a:r>
            <a:r>
              <a:rPr lang="nb-NO" sz="3600" b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FT?</a:t>
            </a:r>
            <a:endParaRPr lang="nb-NO" sz="3600" b="1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Undertittel 2"/>
          <p:cNvSpPr txBox="1">
            <a:spLocks/>
          </p:cNvSpPr>
          <p:nvPr/>
        </p:nvSpPr>
        <p:spPr bwMode="auto">
          <a:xfrm>
            <a:off x="1266825" y="412403"/>
            <a:ext cx="64008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nb-NO" sz="4000" b="1" smtClean="0">
                <a:solidFill>
                  <a:srgbClr val="008000"/>
                </a:solidFill>
                <a:latin typeface="Calibri" pitchFamily="34" charset="0"/>
              </a:rPr>
              <a:t>Koder for prosessutstyr:</a:t>
            </a:r>
            <a:endParaRPr lang="nb-NO" sz="4000" b="1">
              <a:solidFill>
                <a:srgbClr val="008000"/>
              </a:solidFill>
              <a:latin typeface="Calibri" pitchFamily="34" charset="0"/>
            </a:endParaRPr>
          </a:p>
        </p:txBody>
      </p:sp>
      <p:pic>
        <p:nvPicPr>
          <p:cNvPr id="1026" name="Picture 2" descr="C:\techteach.no\publications\reguleringsteknikk\utv\visio\prosessutstyrskoder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628800"/>
            <a:ext cx="6840760" cy="4137724"/>
          </a:xfrm>
          <a:prstGeom prst="rect">
            <a:avLst/>
          </a:prstGeom>
          <a:noFill/>
        </p:spPr>
      </p:pic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0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88192"/>
          </a:xfrm>
        </p:spPr>
        <p:txBody>
          <a:bodyPr>
            <a:noAutofit/>
          </a:bodyPr>
          <a:lstStyle/>
          <a:p>
            <a:r>
              <a:rPr lang="nb-NO" sz="4800" b="1" smtClean="0">
                <a:solidFill>
                  <a:srgbClr val="009900"/>
                </a:solidFill>
              </a:rPr>
              <a:t>Nummerering</a:t>
            </a:r>
            <a:endParaRPr lang="en-US" sz="480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Aut.tek. 2017. HSN/F. Haugen</a:t>
            </a:r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531072" y="860519"/>
            <a:ext cx="799449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800" b="1" smtClean="0">
                <a:solidFill>
                  <a:schemeClr val="tx2"/>
                </a:solidFill>
              </a:rPr>
              <a:t>Det fins ingen fast standard for nummerering.</a:t>
            </a:r>
          </a:p>
          <a:p>
            <a:pPr algn="ctr"/>
            <a:r>
              <a:rPr lang="nb-NO" sz="2800" b="1" smtClean="0">
                <a:solidFill>
                  <a:schemeClr val="tx2"/>
                </a:solidFill>
              </a:rPr>
              <a:t>ISA anbefaler allikevel å velge mellom</a:t>
            </a:r>
          </a:p>
          <a:p>
            <a:pPr algn="ctr"/>
            <a:r>
              <a:rPr lang="nb-NO" sz="2800" b="1" smtClean="0">
                <a:solidFill>
                  <a:srgbClr val="C00000"/>
                </a:solidFill>
              </a:rPr>
              <a:t>parallell</a:t>
            </a:r>
            <a:r>
              <a:rPr lang="nb-NO" sz="2800" b="1" smtClean="0">
                <a:solidFill>
                  <a:srgbClr val="245794"/>
                </a:solidFill>
              </a:rPr>
              <a:t>  og</a:t>
            </a:r>
            <a:r>
              <a:rPr lang="nb-NO" sz="2800" b="1" smtClean="0">
                <a:solidFill>
                  <a:schemeClr val="tx2"/>
                </a:solidFill>
              </a:rPr>
              <a:t> </a:t>
            </a:r>
            <a:r>
              <a:rPr lang="nb-NO" sz="2800" b="1" smtClean="0">
                <a:solidFill>
                  <a:srgbClr val="C00000"/>
                </a:solidFill>
              </a:rPr>
              <a:t>seriell</a:t>
            </a:r>
            <a:r>
              <a:rPr lang="nb-NO" sz="2800" b="1" smtClean="0">
                <a:solidFill>
                  <a:schemeClr val="tx2"/>
                </a:solidFill>
              </a:rPr>
              <a:t> </a:t>
            </a:r>
            <a:r>
              <a:rPr lang="nb-NO" sz="2800" b="1" smtClean="0">
                <a:solidFill>
                  <a:srgbClr val="245794"/>
                </a:solidFill>
              </a:rPr>
              <a:t>nummerering: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1064482" y="2564904"/>
            <a:ext cx="64598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800" b="1" smtClean="0">
                <a:solidFill>
                  <a:srgbClr val="C00000"/>
                </a:solidFill>
              </a:rPr>
              <a:t>Parallell:</a:t>
            </a:r>
          </a:p>
          <a:p>
            <a:pPr algn="ctr"/>
            <a:r>
              <a:rPr lang="nb-NO" sz="2800" b="1" smtClean="0">
                <a:solidFill>
                  <a:srgbClr val="245794"/>
                </a:solidFill>
              </a:rPr>
              <a:t>Ny 1. bokstav  =&gt;  Nytt nummer.</a:t>
            </a:r>
          </a:p>
          <a:p>
            <a:pPr algn="ctr"/>
            <a:r>
              <a:rPr lang="nb-NO" sz="2800" b="1" smtClean="0">
                <a:solidFill>
                  <a:srgbClr val="00A800"/>
                </a:solidFill>
              </a:rPr>
              <a:t>Eksempler: FIC-101. FT-102. LIC-101.</a:t>
            </a:r>
            <a:endParaRPr lang="en-US" sz="2800" b="1">
              <a:solidFill>
                <a:srgbClr val="00A800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395536" y="4388911"/>
            <a:ext cx="795865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800" b="1" smtClean="0">
                <a:solidFill>
                  <a:srgbClr val="C00000"/>
                </a:solidFill>
              </a:rPr>
              <a:t>Seriell:</a:t>
            </a:r>
          </a:p>
          <a:p>
            <a:pPr algn="ctr"/>
            <a:r>
              <a:rPr lang="nb-NO" sz="2800" b="1" smtClean="0">
                <a:solidFill>
                  <a:srgbClr val="245794"/>
                </a:solidFill>
              </a:rPr>
              <a:t>Fortløpende nummerering, uansett bokstav.</a:t>
            </a:r>
          </a:p>
          <a:p>
            <a:pPr algn="ctr"/>
            <a:r>
              <a:rPr lang="nb-NO" sz="2800" b="1" smtClean="0">
                <a:solidFill>
                  <a:srgbClr val="00A800"/>
                </a:solidFill>
              </a:rPr>
              <a:t>Eksempler: FIC-101. FT-102. LIC-103. LIC-104.</a:t>
            </a:r>
            <a:endParaRPr lang="en-US" sz="2800" b="1">
              <a:solidFill>
                <a:srgbClr val="00A8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0"/>
          <p:cNvSpPr>
            <a:spLocks noGrp="1"/>
          </p:cNvSpPr>
          <p:nvPr>
            <p:ph type="title"/>
          </p:nvPr>
        </p:nvSpPr>
        <p:spPr>
          <a:xfrm>
            <a:off x="446856" y="292536"/>
            <a:ext cx="8229600" cy="688192"/>
          </a:xfrm>
        </p:spPr>
        <p:txBody>
          <a:bodyPr>
            <a:noAutofit/>
          </a:bodyPr>
          <a:lstStyle/>
          <a:p>
            <a:r>
              <a:rPr lang="nb-NO" sz="4800" b="1" smtClean="0">
                <a:solidFill>
                  <a:srgbClr val="009900"/>
                </a:solidFill>
              </a:rPr>
              <a:t>Nummerering forts.</a:t>
            </a:r>
            <a:endParaRPr lang="en-US" sz="480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Aut.tek. 2017. HSN/F. Haugen</a:t>
            </a:r>
            <a:endParaRPr lang="nb-NO"/>
          </a:p>
        </p:txBody>
      </p:sp>
      <p:sp>
        <p:nvSpPr>
          <p:cNvPr id="14" name="TekstSylinder 13"/>
          <p:cNvSpPr txBox="1"/>
          <p:nvPr/>
        </p:nvSpPr>
        <p:spPr>
          <a:xfrm>
            <a:off x="1187624" y="1484784"/>
            <a:ext cx="701284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smtClean="0">
                <a:solidFill>
                  <a:srgbClr val="245794"/>
                </a:solidFill>
              </a:rPr>
              <a:t>Hva skal første siffer i tallkoden representere? </a:t>
            </a:r>
          </a:p>
          <a:p>
            <a:endParaRPr lang="nb-NO" sz="3200" b="1" smtClean="0">
              <a:solidFill>
                <a:srgbClr val="245794"/>
              </a:solidFill>
            </a:endParaRPr>
          </a:p>
          <a:p>
            <a:r>
              <a:rPr lang="nb-NO" sz="3200" b="1" smtClean="0">
                <a:solidFill>
                  <a:srgbClr val="245794"/>
                </a:solidFill>
              </a:rPr>
              <a:t>Muligheter:</a:t>
            </a:r>
          </a:p>
          <a:p>
            <a:endParaRPr lang="nb-NO" sz="3200" b="1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b-NO" sz="3200" b="1" smtClean="0">
                <a:solidFill>
                  <a:srgbClr val="245794"/>
                </a:solidFill>
              </a:rPr>
              <a:t> </a:t>
            </a:r>
            <a:r>
              <a:rPr lang="nb-NO" sz="3200" b="1" smtClean="0">
                <a:solidFill>
                  <a:srgbClr val="C00000"/>
                </a:solidFill>
              </a:rPr>
              <a:t>område (area)</a:t>
            </a:r>
            <a:endParaRPr lang="nb-NO" sz="3200" b="1" smtClean="0">
              <a:solidFill>
                <a:srgbClr val="245794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b-NO" sz="3200" b="1" smtClean="0">
                <a:solidFill>
                  <a:srgbClr val="245794"/>
                </a:solidFill>
              </a:rPr>
              <a:t> </a:t>
            </a:r>
            <a:r>
              <a:rPr lang="nb-NO" sz="3200" b="1" smtClean="0">
                <a:solidFill>
                  <a:srgbClr val="C00000"/>
                </a:solidFill>
              </a:rPr>
              <a:t>enhet (unit)</a:t>
            </a:r>
          </a:p>
          <a:p>
            <a:pPr>
              <a:buFont typeface="Arial" pitchFamily="34" charset="0"/>
              <a:buChar char="•"/>
            </a:pPr>
            <a:r>
              <a:rPr lang="nb-NO" sz="3200" b="1" smtClean="0">
                <a:solidFill>
                  <a:srgbClr val="245794"/>
                </a:solidFill>
              </a:rPr>
              <a:t> </a:t>
            </a:r>
            <a:r>
              <a:rPr lang="nb-NO" sz="3200" b="1" smtClean="0">
                <a:solidFill>
                  <a:srgbClr val="C00000"/>
                </a:solidFill>
              </a:rPr>
              <a:t>fabrikk (plant)</a:t>
            </a:r>
            <a:endParaRPr lang="en-US" sz="32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0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688192"/>
          </a:xfrm>
        </p:spPr>
        <p:txBody>
          <a:bodyPr>
            <a:noAutofit/>
          </a:bodyPr>
          <a:lstStyle/>
          <a:p>
            <a:r>
              <a:rPr lang="nb-NO" sz="4800" b="1" smtClean="0">
                <a:solidFill>
                  <a:srgbClr val="009900"/>
                </a:solidFill>
              </a:rPr>
              <a:t>Nummerering forts.</a:t>
            </a:r>
            <a:endParaRPr lang="en-US" sz="4800"/>
          </a:p>
        </p:txBody>
      </p:sp>
      <p:sp>
        <p:nvSpPr>
          <p:cNvPr id="6" name="TekstSylinder 5"/>
          <p:cNvSpPr txBox="1"/>
          <p:nvPr/>
        </p:nvSpPr>
        <p:spPr>
          <a:xfrm>
            <a:off x="0" y="1549236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sz="2400" b="1" smtClean="0">
                <a:solidFill>
                  <a:srgbClr val="245794"/>
                </a:solidFill>
              </a:rPr>
              <a:t> </a:t>
            </a:r>
            <a:r>
              <a:rPr lang="nb-NO" sz="2400" b="1" smtClean="0">
                <a:solidFill>
                  <a:schemeClr val="accent6">
                    <a:lumMod val="50000"/>
                  </a:schemeClr>
                </a:solidFill>
              </a:rPr>
              <a:t>I et lite prosjektet: Dropp betydningen av 1. siffer.</a:t>
            </a:r>
            <a:br>
              <a:rPr lang="nb-NO" sz="2400" b="1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b-NO" sz="2400" b="1" smtClean="0">
                <a:solidFill>
                  <a:srgbClr val="00A800"/>
                </a:solidFill>
              </a:rPr>
              <a:t>Eksempler: FT-2 evt. FT-02 evt. FT-002.</a:t>
            </a:r>
            <a:r>
              <a:rPr lang="nb-NO" sz="2400" b="1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nb-NO" sz="2400" b="1" smtClean="0">
                <a:solidFill>
                  <a:schemeClr val="accent6">
                    <a:lumMod val="50000"/>
                  </a:schemeClr>
                </a:solidFill>
              </a:rPr>
            </a:br>
            <a:endParaRPr lang="nb-NO" sz="2400" b="1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b-NO" sz="2400" b="1" smtClean="0">
                <a:solidFill>
                  <a:schemeClr val="tx2"/>
                </a:solidFill>
              </a:rPr>
              <a:t> </a:t>
            </a:r>
            <a:r>
              <a:rPr lang="nb-NO" sz="2400" b="1" smtClean="0">
                <a:solidFill>
                  <a:schemeClr val="accent6">
                    <a:lumMod val="50000"/>
                  </a:schemeClr>
                </a:solidFill>
              </a:rPr>
              <a:t>Maks 9 områder, enheter og/eller fabrikker: Bruk første siffer til å identifisere dette/disse.</a:t>
            </a:r>
            <a:r>
              <a:rPr lang="nb-NO" sz="2400" b="1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nb-NO" sz="2400" b="1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nb-NO" sz="2400" b="1" smtClean="0">
                <a:solidFill>
                  <a:srgbClr val="00A800"/>
                </a:solidFill>
              </a:rPr>
              <a:t>Eksempler: FT-101. FT-102.</a:t>
            </a:r>
            <a:r>
              <a:rPr lang="nb-NO" sz="2400" b="1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nb-NO" sz="2400" b="1" smtClean="0">
                <a:solidFill>
                  <a:schemeClr val="accent3">
                    <a:lumMod val="50000"/>
                  </a:schemeClr>
                </a:solidFill>
              </a:rPr>
            </a:br>
            <a:endParaRPr lang="nb-NO" sz="2400" b="1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b-NO" sz="2400" b="1" smtClean="0">
                <a:solidFill>
                  <a:schemeClr val="tx2"/>
                </a:solidFill>
              </a:rPr>
              <a:t> </a:t>
            </a:r>
            <a:r>
              <a:rPr lang="nb-NO" sz="2400" b="1" smtClean="0">
                <a:solidFill>
                  <a:schemeClr val="accent6">
                    <a:lumMod val="50000"/>
                  </a:schemeClr>
                </a:solidFill>
              </a:rPr>
              <a:t>Hvis prosjektet er delt inn i områder, enheter og/eller fabrikker, kan prefiks brukes.</a:t>
            </a:r>
            <a:r>
              <a:rPr lang="nb-NO" sz="2400" b="1" smtClean="0">
                <a:solidFill>
                  <a:srgbClr val="D16309"/>
                </a:solidFill>
              </a:rPr>
              <a:t/>
            </a:r>
            <a:br>
              <a:rPr lang="nb-NO" sz="2400" b="1" smtClean="0">
                <a:solidFill>
                  <a:srgbClr val="D16309"/>
                </a:solidFill>
              </a:rPr>
            </a:br>
            <a:r>
              <a:rPr lang="nb-NO" sz="2400" b="1" smtClean="0">
                <a:solidFill>
                  <a:srgbClr val="00A800"/>
                </a:solidFill>
              </a:rPr>
              <a:t>Eksempel: 234-FT-102 (område 2, enhet 3, fabrikk 4)</a:t>
            </a:r>
          </a:p>
        </p:txBody>
      </p:sp>
      <p:sp>
        <p:nvSpPr>
          <p:cNvPr id="7" name="Rektangel 6"/>
          <p:cNvSpPr/>
          <p:nvPr/>
        </p:nvSpPr>
        <p:spPr>
          <a:xfrm>
            <a:off x="2195736" y="7647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b-NO" sz="3600" b="1" smtClean="0">
                <a:solidFill>
                  <a:schemeClr val="tx2"/>
                </a:solidFill>
              </a:rPr>
              <a:t>Retningslinjer: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2017. HSN/F. Haugen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313</Words>
  <Application>Microsoft Office PowerPoint</Application>
  <PresentationFormat>Skjermfremvisning (4:3)</PresentationFormat>
  <Paragraphs>70</Paragraphs>
  <Slides>16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Office-tema</vt:lpstr>
      <vt:lpstr>Teknisk flytskjema (TFS) (Eng: Piping &amp; Instrumentation Diagram - P&amp;I D)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Nummerering</vt:lpstr>
      <vt:lpstr>Nummerering forts.</vt:lpstr>
      <vt:lpstr>Nummerering forts.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73</cp:revision>
  <dcterms:created xsi:type="dcterms:W3CDTF">2012-01-09T00:54:32Z</dcterms:created>
  <dcterms:modified xsi:type="dcterms:W3CDTF">2017-08-17T06:14:43Z</dcterms:modified>
</cp:coreProperties>
</file>