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7" r:id="rId3"/>
    <p:sldId id="263" r:id="rId4"/>
    <p:sldId id="268" r:id="rId5"/>
    <p:sldId id="273" r:id="rId6"/>
    <p:sldId id="272" r:id="rId7"/>
    <p:sldId id="264" r:id="rId8"/>
    <p:sldId id="271" r:id="rId9"/>
    <p:sldId id="27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90F"/>
    <a:srgbClr val="820000"/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343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700-D8C2-4718-84C9-F698EB53AF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5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700-D8C2-4718-84C9-F698EB53AF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0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68700-D8C2-4718-84C9-F698EB53AF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4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A764-87D2-4611-B7F8-7215CD64DF24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DCA3-FE4A-437A-A087-40BE986790E1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49CD-43DF-4CA4-82FC-C60FD8F95CDA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723D-0704-4147-9591-DDFECC1FFC31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E480-7B18-417E-83AB-E9B0D172062A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09D15-66E2-41DF-A284-F13AC1EFC7FE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6001-2117-4077-9A32-AEAAC4E8507A}" type="datetime1">
              <a:rPr lang="en-US" smtClean="0"/>
              <a:t>11/20/2017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8BD9-BE71-4FBF-84E2-DB3AB8237606}" type="datetime1">
              <a:rPr lang="en-US" smtClean="0"/>
              <a:t>11/20/2017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AD95-A9B5-4FAD-A936-E78A0491118E}" type="datetime1">
              <a:rPr lang="en-US" smtClean="0"/>
              <a:t>11/20/2017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795C-7C0E-416E-8918-0C9FAC6216D2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6A01-FFB4-4C93-9A47-A14DE148CC06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77C581-B41F-460B-9F7F-17470F4821BC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kalmanfilte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it.no/tf/fag/ia3112/2015/advanced_control/Advanced_Dynamics_Control_Textbook.pd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ndawi.com/journals/jcse/2014/572621/" TargetMode="External"/><Relationship Id="rId2" Type="http://schemas.openxmlformats.org/officeDocument/2006/relationships/hyperlink" Target="http://www.hindawi.com/journals/jcse/2014/572621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348880"/>
            <a:ext cx="8713787" cy="2087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Tilstandsestimering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517232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  <p:sp>
        <p:nvSpPr>
          <p:cNvPr id="11" name="Undertittel 2"/>
          <p:cNvSpPr txBox="1">
            <a:spLocks/>
          </p:cNvSpPr>
          <p:nvPr/>
        </p:nvSpPr>
        <p:spPr bwMode="auto">
          <a:xfrm>
            <a:off x="1484313" y="12779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IA3112 Automatiseringsteknikk</a:t>
            </a: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13590F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Høsten </a:t>
            </a: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3590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10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323528" y="1508591"/>
            <a:ext cx="85689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 smtClean="0">
                <a:solidFill>
                  <a:srgbClr val="820000"/>
                </a:solidFill>
                <a:latin typeface="+mn-lt"/>
              </a:rPr>
              <a:t>Kalman-filter for estimering av utstrømning fra vanntank</a:t>
            </a:r>
            <a:endParaRPr lang="nb-NO" sz="3600" b="1">
              <a:solidFill>
                <a:srgbClr val="820000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4096236"/>
            <a:ext cx="8568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>
                <a:solidFill>
                  <a:schemeClr val="tx2"/>
                </a:solidFill>
                <a:latin typeface="+mn-lt"/>
                <a:hlinkClick r:id="rId2"/>
              </a:rPr>
              <a:t>http://</a:t>
            </a:r>
            <a:r>
              <a:rPr lang="nb-NO" sz="2800" b="1" smtClean="0">
                <a:solidFill>
                  <a:schemeClr val="tx2"/>
                </a:solidFill>
                <a:latin typeface="+mn-lt"/>
                <a:hlinkClick r:id="rId2"/>
              </a:rPr>
              <a:t>techteach.no/simview/kalmanfilter</a:t>
            </a:r>
            <a:endParaRPr lang="nb-NO" sz="2800" b="1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07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241766" y="44624"/>
            <a:ext cx="85689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4400" b="1" smtClean="0">
                <a:solidFill>
                  <a:srgbClr val="820000"/>
                </a:solidFill>
                <a:latin typeface="+mn-lt"/>
              </a:rPr>
              <a:t>Hva er en tilstandsestimator?</a:t>
            </a:r>
            <a:endParaRPr lang="nb-NO" sz="4400" b="1">
              <a:solidFill>
                <a:srgbClr val="820000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10" name="TekstSylinder 9"/>
          <p:cNvSpPr txBox="1"/>
          <p:nvPr/>
        </p:nvSpPr>
        <p:spPr>
          <a:xfrm>
            <a:off x="241766" y="908720"/>
            <a:ext cx="85689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chemeClr val="tx2"/>
                </a:solidFill>
                <a:latin typeface="+mn-lt"/>
              </a:rPr>
              <a:t>En algoritme som kontinuerlig beregner tilstandsvariable (prosessvariable) som ikke måles</a:t>
            </a:r>
            <a:r>
              <a:rPr lang="nb-NO" sz="2000" b="1" smtClean="0">
                <a:solidFill>
                  <a:schemeClr val="tx2"/>
                </a:solidFill>
                <a:latin typeface="+mn-lt"/>
              </a:rPr>
              <a:t>.</a:t>
            </a:r>
            <a:br>
              <a:rPr lang="nb-NO" sz="2000" b="1" smtClean="0">
                <a:solidFill>
                  <a:schemeClr val="tx2"/>
                </a:solidFill>
                <a:latin typeface="+mn-lt"/>
              </a:rPr>
            </a:br>
            <a:endParaRPr lang="nb-NO" sz="2000" b="1" smtClean="0">
              <a:solidFill>
                <a:schemeClr val="tx2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rgbClr val="13590F"/>
                </a:solidFill>
                <a:latin typeface="+mn-lt"/>
              </a:rPr>
              <a:t>Men: Minst én prosessmåling trengs</a:t>
            </a:r>
            <a:r>
              <a:rPr lang="nb-NO" sz="2000" b="1" smtClean="0">
                <a:solidFill>
                  <a:srgbClr val="13590F"/>
                </a:solidFill>
                <a:latin typeface="+mn-lt"/>
              </a:rPr>
              <a:t>!</a:t>
            </a:r>
            <a:br>
              <a:rPr lang="nb-NO" sz="2000" b="1" smtClean="0">
                <a:solidFill>
                  <a:srgbClr val="13590F"/>
                </a:solidFill>
                <a:latin typeface="+mn-lt"/>
              </a:rPr>
            </a:br>
            <a:endParaRPr lang="nb-NO" sz="2000" b="1" smtClean="0">
              <a:solidFill>
                <a:srgbClr val="13590F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chemeClr val="tx2"/>
                </a:solidFill>
                <a:latin typeface="+mn-lt"/>
              </a:rPr>
              <a:t>Tilstandsestimatoren er i prinsippet en simulator som kjører i parallell med prosessen</a:t>
            </a:r>
            <a:r>
              <a:rPr lang="nb-NO" sz="2000" b="1" smtClean="0">
                <a:solidFill>
                  <a:schemeClr val="tx2"/>
                </a:solidFill>
                <a:latin typeface="+mn-lt"/>
              </a:rPr>
              <a:t>.</a:t>
            </a:r>
            <a:br>
              <a:rPr lang="nb-NO" sz="2000" b="1" smtClean="0">
                <a:solidFill>
                  <a:schemeClr val="tx2"/>
                </a:solidFill>
                <a:latin typeface="+mn-lt"/>
              </a:rPr>
            </a:br>
            <a:endParaRPr lang="nb-NO" sz="2000" b="1" smtClean="0">
              <a:solidFill>
                <a:schemeClr val="tx2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rgbClr val="13590F"/>
                </a:solidFill>
                <a:latin typeface="+mn-lt"/>
              </a:rPr>
              <a:t>Siden en simulator aldri gir en perfekt representasjon av den virkelige prosessen. mao: det vil være modellfeil, kan tilstandsestimatene blir mer eller mindre feilaktige, dvs. avvike fra de virkelige. </a:t>
            </a:r>
            <a:r>
              <a:rPr lang="nb-NO" sz="2000" b="1" smtClean="0">
                <a:solidFill>
                  <a:srgbClr val="13590F"/>
                </a:solidFill>
                <a:latin typeface="+mn-lt"/>
              </a:rPr>
              <a:t/>
            </a:r>
            <a:br>
              <a:rPr lang="nb-NO" sz="2000" b="1" smtClean="0">
                <a:solidFill>
                  <a:srgbClr val="13590F"/>
                </a:solidFill>
                <a:latin typeface="+mn-lt"/>
              </a:rPr>
            </a:br>
            <a:endParaRPr lang="nb-NO" sz="2000" b="1" smtClean="0">
              <a:solidFill>
                <a:srgbClr val="13590F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chemeClr val="tx2"/>
                </a:solidFill>
                <a:latin typeface="+mn-lt"/>
              </a:rPr>
              <a:t>For å redusere estimeringsfeilene, blir estimatene justert på basis av avviket mellom virkelig prosessmåing og simulert (eller predikert) måling</a:t>
            </a:r>
            <a:r>
              <a:rPr lang="nb-NO" sz="2000" b="1" smtClean="0">
                <a:solidFill>
                  <a:schemeClr val="tx2"/>
                </a:solidFill>
                <a:latin typeface="+mn-lt"/>
              </a:rPr>
              <a:t>.</a:t>
            </a:r>
            <a:br>
              <a:rPr lang="nb-NO" sz="2000" b="1" smtClean="0">
                <a:solidFill>
                  <a:schemeClr val="tx2"/>
                </a:solidFill>
                <a:latin typeface="+mn-lt"/>
              </a:rPr>
            </a:br>
            <a:endParaRPr lang="nb-NO" sz="2000" b="1" smtClean="0">
              <a:solidFill>
                <a:schemeClr val="tx2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rgbClr val="13590F"/>
                </a:solidFill>
                <a:latin typeface="+mn-lt"/>
              </a:rPr>
              <a:t>Mest vanlige algoritme: Kalman-filter (Rudolf Kalman, 1960).</a:t>
            </a:r>
            <a:br>
              <a:rPr lang="nb-NO" sz="2000" b="1" smtClean="0">
                <a:solidFill>
                  <a:srgbClr val="13590F"/>
                </a:solidFill>
                <a:latin typeface="+mn-lt"/>
              </a:rPr>
            </a:br>
            <a:endParaRPr lang="nb-NO" sz="2000" b="1" smtClean="0">
              <a:solidFill>
                <a:srgbClr val="13590F"/>
              </a:solidFill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Litteratur for interesserte</a:t>
            </a:r>
            <a:endParaRPr lang="nb-NO" sz="20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03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2987824" y="-46548"/>
            <a:ext cx="54726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rgbClr val="820000"/>
                </a:solidFill>
                <a:latin typeface="+mn-lt"/>
              </a:rPr>
              <a:t>Prosess med tilstandestimator</a:t>
            </a:r>
            <a:endParaRPr lang="nb-NO" sz="2800" b="1">
              <a:solidFill>
                <a:srgbClr val="820000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029" y="404664"/>
            <a:ext cx="6467475" cy="5886450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61330" y="2953975"/>
            <a:ext cx="290335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rgbClr val="13590F"/>
                </a:solidFill>
              </a:rPr>
              <a:t>Tilstandsestimatoren er</a:t>
            </a:r>
          </a:p>
          <a:p>
            <a:r>
              <a:rPr lang="nb-NO" b="1" smtClean="0">
                <a:solidFill>
                  <a:srgbClr val="13590F"/>
                </a:solidFill>
              </a:rPr>
              <a:t>i</a:t>
            </a:r>
            <a:r>
              <a:rPr lang="nb-NO" b="1" smtClean="0">
                <a:solidFill>
                  <a:srgbClr val="13590F"/>
                </a:solidFill>
              </a:rPr>
              <a:t> </a:t>
            </a:r>
            <a:r>
              <a:rPr lang="nb-NO" b="1" smtClean="0">
                <a:solidFill>
                  <a:srgbClr val="13590F"/>
                </a:solidFill>
              </a:rPr>
              <a:t>prinsippet</a:t>
            </a:r>
            <a:br>
              <a:rPr lang="nb-NO" b="1" smtClean="0">
                <a:solidFill>
                  <a:srgbClr val="13590F"/>
                </a:solidFill>
              </a:rPr>
            </a:br>
            <a:r>
              <a:rPr lang="nb-NO" b="1" smtClean="0">
                <a:solidFill>
                  <a:srgbClr val="13590F"/>
                </a:solidFill>
              </a:rPr>
              <a:t>en sanntids</a:t>
            </a:r>
            <a:br>
              <a:rPr lang="nb-NO" b="1" smtClean="0">
                <a:solidFill>
                  <a:srgbClr val="13590F"/>
                </a:solidFill>
              </a:rPr>
            </a:br>
            <a:r>
              <a:rPr lang="nb-NO" b="1" smtClean="0">
                <a:solidFill>
                  <a:srgbClr val="13590F"/>
                </a:solidFill>
              </a:rPr>
              <a:t>prosessimulator</a:t>
            </a:r>
            <a:br>
              <a:rPr lang="nb-NO" b="1" smtClean="0">
                <a:solidFill>
                  <a:srgbClr val="13590F"/>
                </a:solidFill>
              </a:rPr>
            </a:br>
            <a:r>
              <a:rPr lang="nb-NO" b="1" smtClean="0">
                <a:solidFill>
                  <a:srgbClr val="13590F"/>
                </a:solidFill>
              </a:rPr>
              <a:t>som kjører på en</a:t>
            </a:r>
            <a:br>
              <a:rPr lang="nb-NO" b="1" smtClean="0">
                <a:solidFill>
                  <a:srgbClr val="13590F"/>
                </a:solidFill>
              </a:rPr>
            </a:br>
            <a:r>
              <a:rPr lang="nb-NO" b="1" smtClean="0">
                <a:solidFill>
                  <a:srgbClr val="13590F"/>
                </a:solidFill>
              </a:rPr>
              <a:t>datamaskin, i parallell</a:t>
            </a:r>
            <a:br>
              <a:rPr lang="nb-NO" b="1" smtClean="0">
                <a:solidFill>
                  <a:srgbClr val="13590F"/>
                </a:solidFill>
              </a:rPr>
            </a:br>
            <a:r>
              <a:rPr lang="nb-NO" b="1" smtClean="0">
                <a:solidFill>
                  <a:srgbClr val="13590F"/>
                </a:solidFill>
              </a:rPr>
              <a:t>med den fysiske</a:t>
            </a:r>
            <a:br>
              <a:rPr lang="nb-NO" b="1" smtClean="0">
                <a:solidFill>
                  <a:srgbClr val="13590F"/>
                </a:solidFill>
              </a:rPr>
            </a:br>
            <a:r>
              <a:rPr lang="nb-NO" b="1" smtClean="0">
                <a:solidFill>
                  <a:srgbClr val="13590F"/>
                </a:solidFill>
              </a:rPr>
              <a:t>prosessen,</a:t>
            </a:r>
          </a:p>
          <a:p>
            <a:r>
              <a:rPr lang="nb-NO" b="1" smtClean="0">
                <a:solidFill>
                  <a:srgbClr val="13590F"/>
                </a:solidFill>
              </a:rPr>
              <a:t>med måleavviksbasert</a:t>
            </a:r>
          </a:p>
          <a:p>
            <a:r>
              <a:rPr lang="nb-NO" b="1" smtClean="0">
                <a:solidFill>
                  <a:srgbClr val="13590F"/>
                </a:solidFill>
              </a:rPr>
              <a:t>oppdatering av </a:t>
            </a:r>
          </a:p>
          <a:p>
            <a:r>
              <a:rPr lang="nb-NO" b="1" smtClean="0">
                <a:solidFill>
                  <a:srgbClr val="13590F"/>
                </a:solidFill>
              </a:rPr>
              <a:t>tilstandene i simulatoren</a:t>
            </a:r>
            <a:endParaRPr lang="nb-NO" b="1">
              <a:solidFill>
                <a:srgbClr val="13590F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288349" y="3049796"/>
            <a:ext cx="10874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b="1" smtClean="0">
                <a:solidFill>
                  <a:schemeClr val="tx2"/>
                </a:solidFill>
              </a:rPr>
              <a:t>Tilstands-</a:t>
            </a:r>
            <a:br>
              <a:rPr lang="nb-NO" sz="1400" b="1" smtClean="0">
                <a:solidFill>
                  <a:schemeClr val="tx2"/>
                </a:solidFill>
              </a:rPr>
            </a:br>
            <a:r>
              <a:rPr lang="nb-NO" sz="1400" b="1" smtClean="0">
                <a:solidFill>
                  <a:schemeClr val="tx2"/>
                </a:solidFill>
              </a:rPr>
              <a:t>estimator</a:t>
            </a:r>
            <a:endParaRPr lang="nb-NO" sz="1400" b="1">
              <a:solidFill>
                <a:schemeClr val="tx2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3288349" y="1492042"/>
            <a:ext cx="108749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b="1" smtClean="0">
                <a:solidFill>
                  <a:schemeClr val="tx2"/>
                </a:solidFill>
              </a:rPr>
              <a:t>Virkelig</a:t>
            </a:r>
            <a:br>
              <a:rPr lang="nb-NO" sz="1400" b="1" smtClean="0">
                <a:solidFill>
                  <a:schemeClr val="tx2"/>
                </a:solidFill>
              </a:rPr>
            </a:br>
            <a:r>
              <a:rPr lang="nb-NO" sz="1400" b="1" smtClean="0">
                <a:solidFill>
                  <a:schemeClr val="tx2"/>
                </a:solidFill>
              </a:rPr>
              <a:t>prosess</a:t>
            </a:r>
            <a:endParaRPr lang="nb-NO" sz="1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1371540"/>
            <a:ext cx="85689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rgbClr val="820000"/>
                </a:solidFill>
                <a:latin typeface="+mn-lt"/>
              </a:rPr>
              <a:t>Eksempel:</a:t>
            </a:r>
            <a:br>
              <a:rPr lang="en-US" sz="2400" b="1" smtClean="0">
                <a:solidFill>
                  <a:srgbClr val="820000"/>
                </a:solidFill>
                <a:latin typeface="+mn-lt"/>
              </a:rPr>
            </a:br>
            <a:r>
              <a:rPr lang="nb-NO" sz="2400" b="1" smtClean="0">
                <a:solidFill>
                  <a:srgbClr val="820000"/>
                </a:solidFill>
              </a:rPr>
              <a:t>Kalman-filter </a:t>
            </a:r>
            <a:r>
              <a:rPr lang="nb-NO" sz="2400" b="1">
                <a:solidFill>
                  <a:srgbClr val="820000"/>
                </a:solidFill>
              </a:rPr>
              <a:t>for estimering av tilstandene i en </a:t>
            </a:r>
            <a:r>
              <a:rPr lang="nb-NO" sz="2400" b="1" smtClean="0">
                <a:solidFill>
                  <a:srgbClr val="820000"/>
                </a:solidFill>
              </a:rPr>
              <a:t>biogassreaktor</a:t>
            </a:r>
            <a:r>
              <a:rPr lang="en-US" sz="2400" b="1" smtClean="0">
                <a:solidFill>
                  <a:srgbClr val="008000"/>
                </a:solidFill>
                <a:latin typeface="+mn-lt"/>
              </a:rPr>
              <a:t/>
            </a:r>
            <a:br>
              <a:rPr lang="en-US" sz="2400" b="1" smtClean="0">
                <a:solidFill>
                  <a:srgbClr val="008000"/>
                </a:solidFill>
                <a:latin typeface="+mn-lt"/>
              </a:rPr>
            </a:br>
            <a:r>
              <a:rPr lang="en-US" sz="2400" b="1" smtClean="0">
                <a:solidFill>
                  <a:srgbClr val="008000"/>
                </a:solidFill>
                <a:latin typeface="+mn-lt"/>
              </a:rPr>
              <a:t/>
            </a:r>
            <a:br>
              <a:rPr lang="en-US" sz="2400" b="1" smtClean="0">
                <a:solidFill>
                  <a:srgbClr val="008000"/>
                </a:solidFill>
                <a:latin typeface="+mn-lt"/>
              </a:rPr>
            </a:br>
            <a:r>
              <a:rPr lang="en-US" sz="2400" b="1" smtClean="0">
                <a:solidFill>
                  <a:srgbClr val="13590F"/>
                </a:solidFill>
                <a:latin typeface="+mn-lt"/>
              </a:rPr>
              <a:t>Artikkel: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2"/>
              </a:rPr>
              <a:t>State </a:t>
            </a: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2"/>
              </a:rPr>
              <a:t>Estimation and Model-Based Control of a Pilot Anaerobic Digestion </a:t>
            </a:r>
            <a:r>
              <a:rPr 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2"/>
              </a:rPr>
              <a:t>Reactor</a:t>
            </a:r>
            <a:endParaRPr lang="en-US" sz="2400" b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3"/>
              </a:rPr>
              <a:t>(https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3"/>
              </a:rPr>
              <a:t>://www.hindawi.com/journals/jcse/2014/572621</a:t>
            </a: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hlinkClick r:id="rId3"/>
              </a:rPr>
              <a:t>/</a:t>
            </a: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</a:t>
            </a:r>
            <a:endParaRPr lang="en-US" sz="2400" b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nb-NO" sz="2400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25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home.hit.no\phd\disputas\graphics\foss_so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617792" cy="57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1691680" y="11663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820000"/>
                </a:solidFill>
              </a:rPr>
              <a:t>Foss Farm (Skien, Norway)</a:t>
            </a:r>
            <a:endParaRPr lang="en-US" sz="2800" dirty="0">
              <a:solidFill>
                <a:srgbClr val="82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01C-A0AA-499C-A8BA-A60C96D89B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02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home.hit.no\phd\disputas\graphics\Foss_Biolab_14_March_2014_horizontal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1" y="404664"/>
            <a:ext cx="9097649" cy="550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448251"/>
            <a:ext cx="3896072" cy="365125"/>
          </a:xfrm>
        </p:spPr>
        <p:txBody>
          <a:bodyPr/>
          <a:lstStyle/>
          <a:p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01C-A0AA-499C-A8BA-A60C96D89BD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Ellipse 14"/>
          <p:cNvSpPr/>
          <p:nvPr/>
        </p:nvSpPr>
        <p:spPr>
          <a:xfrm>
            <a:off x="2915816" y="1412776"/>
            <a:ext cx="1800200" cy="388843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3E2D-2D3B-47EA-A3FC-E87961EFA4E4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275164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solidFill>
                  <a:srgbClr val="13590F"/>
                </a:solidFill>
                <a:latin typeface="+mn-lt"/>
              </a:rPr>
              <a:t>Prosessen:</a:t>
            </a:r>
            <a:endParaRPr lang="nb-NO" sz="3200" b="1">
              <a:solidFill>
                <a:srgbClr val="13590F"/>
              </a:solidFill>
              <a:latin typeface="+mn-lt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817320"/>
            <a:ext cx="5819775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630387"/>
            <a:ext cx="8892479" cy="524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251520" y="-27384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820000"/>
                </a:solidFill>
              </a:rPr>
              <a:t>AD model used: «</a:t>
            </a:r>
            <a:r>
              <a:rPr lang="nb-NO" sz="2800" b="1">
                <a:solidFill>
                  <a:srgbClr val="820000"/>
                </a:solidFill>
              </a:rPr>
              <a:t>M</a:t>
            </a:r>
            <a:r>
              <a:rPr lang="nb-NO" sz="2800" b="1" smtClean="0">
                <a:solidFill>
                  <a:srgbClr val="820000"/>
                </a:solidFill>
              </a:rPr>
              <a:t>odified Hill model»</a:t>
            </a:r>
            <a:endParaRPr lang="en-US" sz="2800" dirty="0">
              <a:solidFill>
                <a:srgbClr val="82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95736" y="1193336"/>
            <a:ext cx="779519" cy="576064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1187624" y="2201448"/>
            <a:ext cx="707511" cy="504056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2699792" y="3137552"/>
            <a:ext cx="864096" cy="579480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2483768" y="4145664"/>
            <a:ext cx="936104" cy="579480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348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3591608" y="5369800"/>
            <a:ext cx="998647" cy="579480"/>
          </a:xfrm>
          <a:prstGeom prst="ellipse">
            <a:avLst/>
          </a:prstGeom>
          <a:solidFill>
            <a:schemeClr val="bg1">
              <a:alpha val="31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kstSylinder 13"/>
          <p:cNvSpPr txBox="1"/>
          <p:nvPr/>
        </p:nvSpPr>
        <p:spPr>
          <a:xfrm>
            <a:off x="4590255" y="490862"/>
            <a:ext cx="317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bg1">
                    <a:lumMod val="65000"/>
                  </a:schemeClr>
                </a:solidFill>
              </a:rPr>
              <a:t>(Hill, 1983, Haugen et al., 2013)</a:t>
            </a:r>
            <a:endParaRPr lang="nb-NO" b="1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660232" y="6366329"/>
            <a:ext cx="2133600" cy="365125"/>
          </a:xfrm>
        </p:spPr>
        <p:txBody>
          <a:bodyPr/>
          <a:lstStyle/>
          <a:p>
            <a:fld id="{10F9901C-A0AA-499C-A8BA-A60C96D89B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909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home.hit.no\phd\disputas\graphics\plot_ukf_timeseries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2646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/>
          <p:cNvSpPr/>
          <p:nvPr/>
        </p:nvSpPr>
        <p:spPr>
          <a:xfrm>
            <a:off x="1763688" y="107921"/>
            <a:ext cx="4798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b="1" smtClean="0">
                <a:solidFill>
                  <a:srgbClr val="820000"/>
                </a:solidFill>
              </a:rPr>
              <a:t>Results with Kalman Filter:</a:t>
            </a:r>
            <a:endParaRPr lang="nb-NO" sz="2800">
              <a:solidFill>
                <a:srgbClr val="82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IA3112 Aut.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901C-A0AA-499C-A8BA-A60C96D89BD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4067944" y="4365104"/>
            <a:ext cx="3845768" cy="2284363"/>
          </a:xfrm>
          <a:prstGeom prst="ellipse">
            <a:avLst/>
          </a:prstGeom>
          <a:solidFill>
            <a:schemeClr val="accent6">
              <a:lumMod val="60000"/>
              <a:lumOff val="40000"/>
              <a:alpha val="1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8403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178</Words>
  <Application>Microsoft Office PowerPoint</Application>
  <PresentationFormat>Skjermfremvisning (4:3)</PresentationFormat>
  <Paragraphs>56</Paragraphs>
  <Slides>10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Tilstandsestimering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155</cp:revision>
  <dcterms:created xsi:type="dcterms:W3CDTF">2012-01-09T00:54:32Z</dcterms:created>
  <dcterms:modified xsi:type="dcterms:W3CDTF">2017-11-20T02:05:07Z</dcterms:modified>
</cp:coreProperties>
</file>