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ED3C05"/>
    <a:srgbClr val="00A8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47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76B9B95-9BFC-494B-AE13-67C36319BC5E}" type="datetimeFigureOut">
              <a:rPr lang="en-US"/>
              <a:pPr>
                <a:defRPr/>
              </a:pPr>
              <a:t>10/4/2017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en-US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F3BE694-FA34-4387-8548-BB1A079600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6682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72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4C8E0F-A7B6-4CEB-943F-773029FCE0D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78764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2B9C8-6C2D-4656-BE79-D8DA5B982F97}" type="datetime1">
              <a:rPr lang="en-US" smtClean="0"/>
              <a:t>10/4/2017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Aut.tek.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425E1-2507-4C67-B57F-13B3150B5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EF7B9-300F-4C25-B202-1CBB1AE3AE19}" type="datetime1">
              <a:rPr lang="en-US" smtClean="0"/>
              <a:t>10/4/2017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Aut.tek.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A4D7F-A9C4-4665-8E04-BABFC2570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49B54-304E-418F-B52A-EE6E5F31F3AB}" type="datetime1">
              <a:rPr lang="en-US" smtClean="0"/>
              <a:t>10/4/2017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Aut.tek.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A0DA0-A03F-4870-B79F-DE81264956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EEBF2-2D9D-40AD-A20D-5340EB7CE014}" type="datetime1">
              <a:rPr lang="en-US" smtClean="0"/>
              <a:t>10/4/2017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Aut.tek.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8F2D8-34B6-4A09-B8E6-5C8B16019B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603CD-FB34-4A31-91C4-C3675880D47C}" type="datetime1">
              <a:rPr lang="en-US" smtClean="0"/>
              <a:t>10/4/2017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Aut.tek.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D533F-FC8F-4551-810E-7F62773BF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163CF-B06C-4481-BE9D-D51FEFFCF0BD}" type="datetime1">
              <a:rPr lang="en-US" smtClean="0"/>
              <a:t>10/4/2017</a:t>
            </a:fld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Aut.tek. 2017. HSN/F. Haugen</a:t>
            </a: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C6451-259A-43F8-B471-D2AB6E22E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84E20-230B-4E05-9C34-40FD685F29B7}" type="datetime1">
              <a:rPr lang="en-US" smtClean="0"/>
              <a:t>10/4/2017</a:t>
            </a:fld>
            <a:endParaRPr lang="en-US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Aut.tek. 2017. HSN/F. Haugen</a:t>
            </a:r>
            <a:endParaRPr lang="en-US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D630B-9A63-4DAE-82DE-422711C35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F3501-DD6E-469F-A015-880F6DBFA981}" type="datetime1">
              <a:rPr lang="en-US" smtClean="0"/>
              <a:t>10/4/2017</a:t>
            </a:fld>
            <a:endParaRPr lang="en-US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Aut.tek. 2017. HSN/F. Haugen</a:t>
            </a:r>
            <a:endParaRPr lang="en-US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E00AE-400D-4D31-A260-EBFB68D22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2660D-9421-4F45-B742-9A8E177AF359}" type="datetime1">
              <a:rPr lang="en-US" smtClean="0"/>
              <a:t>10/4/2017</a:t>
            </a:fld>
            <a:endParaRPr lang="en-US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Aut.tek. 2017. HSN/F. Haugen</a:t>
            </a:r>
            <a:endParaRPr lang="en-US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E4F46-D74C-4808-B7D9-DC8254F34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DF0FD-06E3-493A-9643-BFEA4BAC3CEF}" type="datetime1">
              <a:rPr lang="en-US" smtClean="0"/>
              <a:t>10/4/2017</a:t>
            </a:fld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Aut.tek. 2017. HSN/F. Haugen</a:t>
            </a: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0604C-A36E-4F5C-BA04-1A5CB4E22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145F6-1637-4B6B-B586-765EB8F0A0C8}" type="datetime1">
              <a:rPr lang="en-US" smtClean="0"/>
              <a:t>10/4/2017</a:t>
            </a:fld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Aut.tek. 2017. HSN/F. Haugen</a:t>
            </a: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56868-A984-4E6D-8FCA-2ABD8BB96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en-US" smtClean="0"/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smtClean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23D41A8-8278-4CD7-A333-7AF701C44C67}" type="datetime1">
              <a:rPr lang="en-US" smtClean="0"/>
              <a:t>10/4/2017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Aut.tek.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52A90D2-99EB-4BF4-86B2-58C130F070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techteach.no/simview/gain_scheduling/app/gain_scheduling.exe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ctrTitle"/>
          </p:nvPr>
        </p:nvSpPr>
        <p:spPr>
          <a:xfrm>
            <a:off x="179388" y="2636912"/>
            <a:ext cx="8713787" cy="2087563"/>
          </a:xfrm>
        </p:spPr>
        <p:txBody>
          <a:bodyPr rtlCol="0">
            <a:normAutofit/>
          </a:bodyPr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nb-NO" sz="6600" b="1" smtClean="0">
                <a:solidFill>
                  <a:srgbClr val="C00000"/>
                </a:solidFill>
              </a:rPr>
              <a:t>Gain scheduling</a:t>
            </a:r>
            <a:endParaRPr lang="en-US" sz="6600">
              <a:solidFill>
                <a:srgbClr val="C00000"/>
              </a:solidFill>
            </a:endParaRPr>
          </a:p>
        </p:txBody>
      </p:sp>
      <p:sp>
        <p:nvSpPr>
          <p:cNvPr id="2051" name="Undertittel 2"/>
          <p:cNvSpPr>
            <a:spLocks noGrp="1"/>
          </p:cNvSpPr>
          <p:nvPr>
            <p:ph type="subTitle" idx="1"/>
          </p:nvPr>
        </p:nvSpPr>
        <p:spPr>
          <a:xfrm>
            <a:off x="1331913" y="5741988"/>
            <a:ext cx="6400800" cy="782637"/>
          </a:xfrm>
        </p:spPr>
        <p:txBody>
          <a:bodyPr/>
          <a:lstStyle/>
          <a:p>
            <a:pPr eaLnBrk="1" hangingPunct="1"/>
            <a:r>
              <a:rPr lang="nb-NO" sz="2000" b="1" smtClean="0">
                <a:solidFill>
                  <a:schemeClr val="tx2"/>
                </a:solidFill>
              </a:rPr>
              <a:t>Av Finn </a:t>
            </a:r>
            <a:r>
              <a:rPr lang="nb-NO" sz="2000" b="1" smtClean="0">
                <a:solidFill>
                  <a:schemeClr val="tx2"/>
                </a:solidFill>
              </a:rPr>
              <a:t>Aakre Haugen</a:t>
            </a:r>
            <a:endParaRPr lang="nb-NO" sz="2000" b="1" smtClean="0">
              <a:solidFill>
                <a:schemeClr val="tx2"/>
              </a:solidFill>
            </a:endParaRPr>
          </a:p>
          <a:p>
            <a:pPr eaLnBrk="1" hangingPunct="1"/>
            <a:r>
              <a:rPr lang="nb-NO" sz="1400" b="1" smtClean="0">
                <a:solidFill>
                  <a:schemeClr val="tx2"/>
                </a:solidFill>
              </a:rPr>
              <a:t>(</a:t>
            </a:r>
            <a:r>
              <a:rPr lang="nb-NO" sz="1400" b="1" smtClean="0">
                <a:solidFill>
                  <a:schemeClr val="tx2"/>
                </a:solidFill>
              </a:rPr>
              <a:t>finn.haugen@usn.no</a:t>
            </a:r>
            <a:r>
              <a:rPr lang="nb-NO" sz="1400" b="1" smtClean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Aut.tek. 2017. HSN/F. Haugen</a:t>
            </a:r>
            <a:endParaRPr lang="en-US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425E1-2507-4C67-B57F-13B3150B531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Undertittel 2"/>
          <p:cNvSpPr txBox="1">
            <a:spLocks/>
          </p:cNvSpPr>
          <p:nvPr/>
        </p:nvSpPr>
        <p:spPr bwMode="auto">
          <a:xfrm>
            <a:off x="539552" y="982737"/>
            <a:ext cx="7920879" cy="1223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000" b="1" smtClean="0">
                <a:solidFill>
                  <a:srgbClr val="008000"/>
                </a:solidFill>
                <a:latin typeface="Calibri" pitchFamily="34" charset="0"/>
              </a:rPr>
              <a:t>IA3112 Automatiseringsteknikk og</a:t>
            </a:r>
            <a:r>
              <a:rPr lang="nb-NO" sz="2000" b="1">
                <a:solidFill>
                  <a:srgbClr val="008000"/>
                </a:solidFill>
                <a:latin typeface="Calibri" pitchFamily="34" charset="0"/>
              </a:rPr>
              <a:t/>
            </a:r>
            <a:br>
              <a:rPr lang="nb-NO" sz="2000" b="1">
                <a:solidFill>
                  <a:srgbClr val="008000"/>
                </a:solidFill>
                <a:latin typeface="Calibri" pitchFamily="34" charset="0"/>
              </a:rPr>
            </a:br>
            <a:r>
              <a:rPr lang="nb-NO" sz="2000" b="1" smtClean="0">
                <a:solidFill>
                  <a:srgbClr val="008000"/>
                </a:solidFill>
                <a:latin typeface="Calibri" pitchFamily="34" charset="0"/>
              </a:rPr>
              <a:t>EK3114 Automatisering og vannkraftregulering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000" b="1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Høstsemesteret </a:t>
            </a:r>
            <a:r>
              <a:rPr lang="nb-NO" sz="2000" b="1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2017</a:t>
            </a:r>
            <a:endParaRPr lang="nb-NO" sz="2800" b="1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88" y="126450"/>
            <a:ext cx="1596781" cy="350768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TekstSylinder 4"/>
          <p:cNvSpPr txBox="1">
            <a:spLocks noChangeArrowheads="1"/>
          </p:cNvSpPr>
          <p:nvPr/>
        </p:nvSpPr>
        <p:spPr bwMode="auto">
          <a:xfrm>
            <a:off x="250825" y="2630488"/>
            <a:ext cx="849788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ctr"/>
            <a:r>
              <a:rPr lang="nb-NO" sz="3200" b="1">
                <a:solidFill>
                  <a:srgbClr val="B00000"/>
                </a:solidFill>
                <a:latin typeface="Calibri" pitchFamily="34" charset="0"/>
              </a:rPr>
              <a:t>Simulator:</a:t>
            </a:r>
          </a:p>
          <a:p>
            <a:pPr marL="0" lvl="1" algn="ctr"/>
            <a:endParaRPr lang="nb-NO" sz="2400" b="1">
              <a:solidFill>
                <a:srgbClr val="245794"/>
              </a:solidFill>
              <a:latin typeface="Calibri" pitchFamily="34" charset="0"/>
            </a:endParaRPr>
          </a:p>
          <a:p>
            <a:pPr algn="ctr"/>
            <a:r>
              <a:rPr lang="nb-NO" sz="3200" b="1">
                <a:latin typeface="Calibri" pitchFamily="34" charset="0"/>
                <a:hlinkClick r:id="rId2"/>
              </a:rPr>
              <a:t>Gain scheduling</a:t>
            </a:r>
            <a:endParaRPr lang="nb-NO" sz="3200" b="1">
              <a:latin typeface="Calibri" pitchFamily="34" charset="0"/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91B9E-BFC9-4A15-9A6A-B82F81E60690}" type="slidenum">
              <a:rPr lang="nb-NO"/>
              <a:pPr>
                <a:defRPr/>
              </a:pPr>
              <a:t>10</a:t>
            </a:fld>
            <a:endParaRPr lang="nb-NO"/>
          </a:p>
        </p:txBody>
      </p:sp>
      <p:sp>
        <p:nvSpPr>
          <p:cNvPr id="10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Aut.tek. 2017. HSN/F. Haugen</a:t>
            </a:r>
            <a:endParaRPr lang="en-US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88" y="126450"/>
            <a:ext cx="1596781" cy="350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5C99EE-BCB1-48A2-8E28-55824CD0273D}" type="slidenum">
              <a:rPr lang="nb-NO"/>
              <a:pPr>
                <a:defRPr/>
              </a:pPr>
              <a:t>2</a:t>
            </a:fld>
            <a:endParaRPr lang="nb-NO"/>
          </a:p>
        </p:txBody>
      </p:sp>
      <p:sp>
        <p:nvSpPr>
          <p:cNvPr id="7" name="Tittel 1"/>
          <p:cNvSpPr txBox="1">
            <a:spLocks/>
          </p:cNvSpPr>
          <p:nvPr/>
        </p:nvSpPr>
        <p:spPr>
          <a:xfrm>
            <a:off x="714375" y="2996952"/>
            <a:ext cx="7772400" cy="2333625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Solutions: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400" b="1" dirty="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 </a:t>
            </a:r>
            <a:r>
              <a:rPr lang="nb-NO" sz="2400" b="1" dirty="0" err="1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Conservative</a:t>
            </a:r>
            <a:r>
              <a:rPr lang="nb-NO" sz="2400" b="1" dirty="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 tuning (</a:t>
            </a:r>
            <a:r>
              <a:rPr lang="nb-NO" sz="2400" b="1" dirty="0" err="1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good</a:t>
            </a:r>
            <a:r>
              <a:rPr lang="nb-NO" sz="2400" b="1" dirty="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 </a:t>
            </a:r>
            <a:r>
              <a:rPr lang="nb-NO" sz="2400" b="1" dirty="0" err="1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stability</a:t>
            </a:r>
            <a:r>
              <a:rPr lang="nb-NO" sz="2400" b="1" dirty="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, </a:t>
            </a:r>
            <a:r>
              <a:rPr lang="nb-NO" sz="2400" b="1" dirty="0" err="1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but</a:t>
            </a:r>
            <a:r>
              <a:rPr lang="nb-NO" sz="2400" b="1" dirty="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 </a:t>
            </a:r>
            <a:r>
              <a:rPr lang="nb-NO" sz="2400" b="1" dirty="0" err="1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sluggish</a:t>
            </a:r>
            <a:r>
              <a:rPr lang="nb-NO" sz="2400" b="1" dirty="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 </a:t>
            </a:r>
            <a:r>
              <a:rPr lang="nb-NO" sz="2400" b="1" dirty="0" err="1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control</a:t>
            </a:r>
            <a:r>
              <a:rPr lang="nb-NO" sz="2400" b="1" dirty="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 Adaptive tuning (optimal settings all the time, i.e. the control system gets good stability and fast control):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rgbClr val="D96709"/>
                </a:solidFill>
                <a:latin typeface="+mn-lt"/>
                <a:ea typeface="+mj-ea"/>
                <a:cs typeface="+mj-cs"/>
              </a:rPr>
              <a:t> </a:t>
            </a:r>
            <a:r>
              <a:rPr lang="en-US" sz="2400" b="1" dirty="0">
                <a:solidFill>
                  <a:srgbClr val="D96709"/>
                </a:solidFill>
                <a:latin typeface="+mn-lt"/>
                <a:cs typeface="Arial" pitchFamily="34" charset="0"/>
              </a:rPr>
              <a:t>Model-based </a:t>
            </a:r>
            <a:r>
              <a:rPr lang="en-US" sz="2400" b="1" dirty="0" err="1">
                <a:solidFill>
                  <a:srgbClr val="D96709"/>
                </a:solidFill>
                <a:latin typeface="+mn-lt"/>
                <a:cs typeface="Arial" pitchFamily="34" charset="0"/>
              </a:rPr>
              <a:t>PID</a:t>
            </a:r>
            <a:r>
              <a:rPr lang="en-US" sz="2400" b="1" dirty="0">
                <a:solidFill>
                  <a:srgbClr val="D96709"/>
                </a:solidFill>
                <a:latin typeface="+mn-lt"/>
                <a:cs typeface="Arial" pitchFamily="34" charset="0"/>
              </a:rPr>
              <a:t> parameter adjustment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rgbClr val="D96709"/>
                </a:solidFill>
                <a:latin typeface="+mn-lt"/>
                <a:ea typeface="+mj-ea"/>
                <a:cs typeface="Arial" pitchFamily="34" charset="0"/>
              </a:rPr>
              <a:t> </a:t>
            </a:r>
            <a:r>
              <a:rPr lang="en-US" sz="2400" b="1" dirty="0">
                <a:solidFill>
                  <a:srgbClr val="D96709"/>
                </a:solidFill>
                <a:latin typeface="+mn-lt"/>
                <a:ea typeface="+mj-ea"/>
                <a:cs typeface="+mj-cs"/>
              </a:rPr>
              <a:t>Gain scheduling based on experiments</a:t>
            </a:r>
            <a:endParaRPr lang="nb-NO" sz="2400" dirty="0">
              <a:solidFill>
                <a:srgbClr val="D96709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13" name="Tittel 1"/>
          <p:cNvSpPr txBox="1">
            <a:spLocks/>
          </p:cNvSpPr>
          <p:nvPr/>
        </p:nvSpPr>
        <p:spPr>
          <a:xfrm>
            <a:off x="642938" y="980728"/>
            <a:ext cx="7772400" cy="1871762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Problem: Assume that the dynamic properties of the process to be controlled vary with the operating point. With fixed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PID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settings, the control system may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nb-NO" sz="24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get</a:t>
            </a:r>
            <a:r>
              <a:rPr lang="nb-NO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nb-NO" sz="24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poor</a:t>
            </a:r>
            <a:r>
              <a:rPr lang="nb-NO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nb-NO" sz="24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stability</a:t>
            </a:r>
            <a:r>
              <a:rPr lang="nb-NO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, or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nb-NO" sz="24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become</a:t>
            </a:r>
            <a:r>
              <a:rPr lang="nb-NO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nb-NO" sz="24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sluggish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nb-NO" sz="2800" dirty="0"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Rektangel 13"/>
          <p:cNvSpPr/>
          <p:nvPr/>
        </p:nvSpPr>
        <p:spPr>
          <a:xfrm>
            <a:off x="827088" y="5517232"/>
            <a:ext cx="7129462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2400" b="1" dirty="0" err="1">
                <a:solidFill>
                  <a:schemeClr val="accent4">
                    <a:lumMod val="75000"/>
                  </a:schemeClr>
                </a:solidFill>
                <a:latin typeface="+mn-lt"/>
              </a:rPr>
              <a:t>Here</a:t>
            </a:r>
            <a:r>
              <a:rPr lang="nb-NO" sz="24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, </a:t>
            </a:r>
            <a:r>
              <a:rPr lang="nb-NO" sz="2400" b="1" dirty="0" err="1">
                <a:solidFill>
                  <a:schemeClr val="accent4">
                    <a:lumMod val="75000"/>
                  </a:schemeClr>
                </a:solidFill>
                <a:latin typeface="+mn-lt"/>
              </a:rPr>
              <a:t>we</a:t>
            </a:r>
            <a:r>
              <a:rPr lang="nb-NO" sz="24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 </a:t>
            </a:r>
            <a:r>
              <a:rPr lang="nb-NO" sz="2400" b="1" dirty="0" err="1">
                <a:solidFill>
                  <a:schemeClr val="accent4">
                    <a:lumMod val="75000"/>
                  </a:schemeClr>
                </a:solidFill>
                <a:latin typeface="+mn-lt"/>
              </a:rPr>
              <a:t>concentrate</a:t>
            </a:r>
            <a:r>
              <a:rPr lang="nb-NO" sz="24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 </a:t>
            </a:r>
            <a:r>
              <a:rPr lang="nb-NO" sz="2400" b="1" dirty="0" err="1">
                <a:solidFill>
                  <a:schemeClr val="accent4">
                    <a:lumMod val="75000"/>
                  </a:schemeClr>
                </a:solidFill>
                <a:latin typeface="+mn-lt"/>
              </a:rPr>
              <a:t>on</a:t>
            </a:r>
            <a:r>
              <a:rPr lang="nb-NO" sz="24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 </a:t>
            </a:r>
            <a:r>
              <a:rPr lang="nb-NO" sz="2400" b="1" dirty="0" err="1">
                <a:solidFill>
                  <a:schemeClr val="accent4">
                    <a:lumMod val="75000"/>
                  </a:schemeClr>
                </a:solidFill>
                <a:latin typeface="+mn-lt"/>
              </a:rPr>
              <a:t>Gain</a:t>
            </a:r>
            <a:r>
              <a:rPr lang="nb-NO" sz="24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 </a:t>
            </a:r>
            <a:r>
              <a:rPr lang="nb-NO" sz="2400" b="1" dirty="0" err="1">
                <a:solidFill>
                  <a:schemeClr val="accent4">
                    <a:lumMod val="75000"/>
                  </a:schemeClr>
                </a:solidFill>
                <a:latin typeface="+mn-lt"/>
              </a:rPr>
              <a:t>scheduling</a:t>
            </a:r>
            <a:r>
              <a:rPr lang="nb-NO" sz="24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.</a:t>
            </a:r>
            <a:endParaRPr lang="en-US" sz="2400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6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Aut.tek. 2017. HSN/F. Haugen</a:t>
            </a:r>
            <a:endParaRPr lang="en-US"/>
          </a:p>
        </p:txBody>
      </p:sp>
      <p:pic>
        <p:nvPicPr>
          <p:cNvPr id="9" name="Bild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88" y="126450"/>
            <a:ext cx="1596781" cy="350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ktangel 3"/>
          <p:cNvSpPr>
            <a:spLocks noChangeArrowheads="1"/>
          </p:cNvSpPr>
          <p:nvPr/>
        </p:nvSpPr>
        <p:spPr bwMode="auto">
          <a:xfrm>
            <a:off x="1246392" y="530677"/>
            <a:ext cx="63499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b-NO" sz="2800" b="1">
                <a:solidFill>
                  <a:srgbClr val="C00000"/>
                </a:solidFill>
                <a:latin typeface="Calibri" pitchFamily="34" charset="0"/>
              </a:rPr>
              <a:t>Control system with controller parameter</a:t>
            </a:r>
          </a:p>
          <a:p>
            <a:pPr algn="ctr"/>
            <a:r>
              <a:rPr lang="nb-NO" sz="2800" b="1">
                <a:solidFill>
                  <a:srgbClr val="C00000"/>
                </a:solidFill>
                <a:latin typeface="Calibri" pitchFamily="34" charset="0"/>
              </a:rPr>
              <a:t>updating using Gain scheduling:</a:t>
            </a:r>
          </a:p>
        </p:txBody>
      </p:sp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700808"/>
            <a:ext cx="6740797" cy="398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23135-75A3-44EB-842D-824D01217828}" type="slidenum">
              <a:rPr lang="nb-NO"/>
              <a:pPr>
                <a:defRPr/>
              </a:pPr>
              <a:t>3</a:t>
            </a:fld>
            <a:endParaRPr lang="nb-NO"/>
          </a:p>
        </p:txBody>
      </p:sp>
      <p:sp>
        <p:nvSpPr>
          <p:cNvPr id="10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Aut.tek. 2017. HSN/F. Haugen</a:t>
            </a:r>
            <a:endParaRPr lang="en-US"/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88" y="126450"/>
            <a:ext cx="1596781" cy="350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8458" y="2428875"/>
            <a:ext cx="40957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7" name="Rektangel 3"/>
          <p:cNvSpPr>
            <a:spLocks noChangeArrowheads="1"/>
          </p:cNvSpPr>
          <p:nvPr/>
        </p:nvSpPr>
        <p:spPr bwMode="auto">
          <a:xfrm>
            <a:off x="601456" y="620688"/>
            <a:ext cx="730610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b-NO" sz="2800" b="1">
                <a:solidFill>
                  <a:srgbClr val="C00000"/>
                </a:solidFill>
                <a:latin typeface="Calibri" pitchFamily="34" charset="0"/>
              </a:rPr>
              <a:t>Gain </a:t>
            </a:r>
            <a:r>
              <a:rPr lang="nb-NO" sz="2800" b="1" smtClean="0">
                <a:solidFill>
                  <a:srgbClr val="C00000"/>
                </a:solidFill>
                <a:latin typeface="Calibri" pitchFamily="34" charset="0"/>
              </a:rPr>
              <a:t>schedule</a:t>
            </a:r>
          </a:p>
          <a:p>
            <a:pPr algn="ctr"/>
            <a:r>
              <a:rPr lang="nb-NO" sz="2800" b="1" smtClean="0">
                <a:solidFill>
                  <a:srgbClr val="C00000"/>
                </a:solidFill>
                <a:latin typeface="Calibri" pitchFamily="34" charset="0"/>
              </a:rPr>
              <a:t>= Table </a:t>
            </a:r>
            <a:r>
              <a:rPr lang="nb-NO" sz="2800" b="1">
                <a:solidFill>
                  <a:srgbClr val="C00000"/>
                </a:solidFill>
                <a:latin typeface="Calibri" pitchFamily="34" charset="0"/>
              </a:rPr>
              <a:t>of </a:t>
            </a:r>
            <a:r>
              <a:rPr lang="nb-NO" sz="2800" b="1" smtClean="0">
                <a:solidFill>
                  <a:srgbClr val="C00000"/>
                </a:solidFill>
                <a:latin typeface="Calibri" pitchFamily="34" charset="0"/>
              </a:rPr>
              <a:t>sets (here 3) of PID parameter values:</a:t>
            </a:r>
            <a:endParaRPr lang="nb-NO" sz="28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7ECE93-B83C-484D-B0BF-F8ED1DBC6B03}" type="slidenum">
              <a:rPr lang="nb-NO"/>
              <a:pPr>
                <a:defRPr/>
              </a:pPr>
              <a:t>4</a:t>
            </a:fld>
            <a:endParaRPr lang="nb-NO"/>
          </a:p>
        </p:txBody>
      </p:sp>
      <p:sp>
        <p:nvSpPr>
          <p:cNvPr id="10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2" name="Rett pil 11"/>
          <p:cNvCxnSpPr/>
          <p:nvPr/>
        </p:nvCxnSpPr>
        <p:spPr>
          <a:xfrm>
            <a:off x="1825005" y="321297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tt pil 12"/>
          <p:cNvCxnSpPr/>
          <p:nvPr/>
        </p:nvCxnSpPr>
        <p:spPr>
          <a:xfrm>
            <a:off x="1825005" y="364502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tt pil 13"/>
          <p:cNvCxnSpPr/>
          <p:nvPr/>
        </p:nvCxnSpPr>
        <p:spPr>
          <a:xfrm>
            <a:off x="1825005" y="410901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ktangel 3"/>
          <p:cNvSpPr>
            <a:spLocks noChangeArrowheads="1"/>
          </p:cNvSpPr>
          <p:nvPr/>
        </p:nvSpPr>
        <p:spPr bwMode="auto">
          <a:xfrm>
            <a:off x="610627" y="2956882"/>
            <a:ext cx="11158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b-NO" sz="2000" b="1" smtClean="0">
                <a:solidFill>
                  <a:srgbClr val="005A9E"/>
                </a:solidFill>
                <a:latin typeface="Calibri" pitchFamily="34" charset="0"/>
              </a:rPr>
              <a:t>PID set 1</a:t>
            </a:r>
            <a:endParaRPr lang="nb-NO" sz="2000" b="1">
              <a:solidFill>
                <a:srgbClr val="005A9E"/>
              </a:solidFill>
              <a:latin typeface="Calibri" pitchFamily="34" charset="0"/>
            </a:endParaRPr>
          </a:p>
        </p:txBody>
      </p:sp>
      <p:sp>
        <p:nvSpPr>
          <p:cNvPr id="16" name="Rektangel 3"/>
          <p:cNvSpPr>
            <a:spLocks noChangeArrowheads="1"/>
          </p:cNvSpPr>
          <p:nvPr/>
        </p:nvSpPr>
        <p:spPr bwMode="auto">
          <a:xfrm>
            <a:off x="600869" y="3429000"/>
            <a:ext cx="11158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b-NO" sz="2000" b="1" smtClean="0">
                <a:solidFill>
                  <a:srgbClr val="005A9E"/>
                </a:solidFill>
                <a:latin typeface="Calibri" pitchFamily="34" charset="0"/>
              </a:rPr>
              <a:t>PID set 2</a:t>
            </a:r>
            <a:endParaRPr lang="nb-NO" sz="2000" b="1">
              <a:solidFill>
                <a:srgbClr val="005A9E"/>
              </a:solidFill>
              <a:latin typeface="Calibri" pitchFamily="34" charset="0"/>
            </a:endParaRPr>
          </a:p>
        </p:txBody>
      </p:sp>
      <p:sp>
        <p:nvSpPr>
          <p:cNvPr id="17" name="Rektangel 3"/>
          <p:cNvSpPr>
            <a:spLocks noChangeArrowheads="1"/>
          </p:cNvSpPr>
          <p:nvPr/>
        </p:nvSpPr>
        <p:spPr bwMode="auto">
          <a:xfrm>
            <a:off x="600869" y="3892986"/>
            <a:ext cx="11158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b-NO" sz="2000" b="1" smtClean="0">
                <a:solidFill>
                  <a:srgbClr val="005A9E"/>
                </a:solidFill>
                <a:latin typeface="Calibri" pitchFamily="34" charset="0"/>
              </a:rPr>
              <a:t>PID set 3</a:t>
            </a:r>
            <a:endParaRPr lang="nb-NO" sz="2000" b="1">
              <a:solidFill>
                <a:srgbClr val="005A9E"/>
              </a:solidFill>
              <a:latin typeface="Calibri" pitchFamily="34" charset="0"/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Aut.tek. 2017. HSN/F. Haugen</a:t>
            </a:r>
            <a:endParaRPr lang="en-US"/>
          </a:p>
        </p:txBody>
      </p:sp>
      <p:pic>
        <p:nvPicPr>
          <p:cNvPr id="19" name="Bild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88" y="126450"/>
            <a:ext cx="1596781" cy="350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8458" y="3434085"/>
            <a:ext cx="40957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7ECE93-B83C-484D-B0BF-F8ED1DBC6B03}" type="slidenum">
              <a:rPr lang="nb-NO"/>
              <a:pPr>
                <a:defRPr/>
              </a:pPr>
              <a:t>5</a:t>
            </a:fld>
            <a:endParaRPr lang="nb-NO"/>
          </a:p>
        </p:txBody>
      </p:sp>
      <p:sp>
        <p:nvSpPr>
          <p:cNvPr id="10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2" name="Rett pil 11"/>
          <p:cNvCxnSpPr/>
          <p:nvPr/>
        </p:nvCxnSpPr>
        <p:spPr>
          <a:xfrm>
            <a:off x="1825005" y="421818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tt pil 12"/>
          <p:cNvCxnSpPr/>
          <p:nvPr/>
        </p:nvCxnSpPr>
        <p:spPr>
          <a:xfrm>
            <a:off x="1825005" y="465023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tt pil 13"/>
          <p:cNvCxnSpPr/>
          <p:nvPr/>
        </p:nvCxnSpPr>
        <p:spPr>
          <a:xfrm>
            <a:off x="1825005" y="511422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ktangel 3"/>
          <p:cNvSpPr>
            <a:spLocks noChangeArrowheads="1"/>
          </p:cNvSpPr>
          <p:nvPr/>
        </p:nvSpPr>
        <p:spPr bwMode="auto">
          <a:xfrm>
            <a:off x="610627" y="3962092"/>
            <a:ext cx="11158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b-NO" sz="2000" b="1" smtClean="0">
                <a:solidFill>
                  <a:srgbClr val="005A9E"/>
                </a:solidFill>
                <a:latin typeface="Calibri" pitchFamily="34" charset="0"/>
              </a:rPr>
              <a:t>PID set 1</a:t>
            </a:r>
            <a:endParaRPr lang="nb-NO" sz="2000" b="1">
              <a:solidFill>
                <a:srgbClr val="005A9E"/>
              </a:solidFill>
              <a:latin typeface="Calibri" pitchFamily="34" charset="0"/>
            </a:endParaRPr>
          </a:p>
        </p:txBody>
      </p:sp>
      <p:sp>
        <p:nvSpPr>
          <p:cNvPr id="16" name="Rektangel 3"/>
          <p:cNvSpPr>
            <a:spLocks noChangeArrowheads="1"/>
          </p:cNvSpPr>
          <p:nvPr/>
        </p:nvSpPr>
        <p:spPr bwMode="auto">
          <a:xfrm>
            <a:off x="600869" y="4434210"/>
            <a:ext cx="11158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b-NO" sz="2000" b="1" smtClean="0">
                <a:solidFill>
                  <a:srgbClr val="005A9E"/>
                </a:solidFill>
                <a:latin typeface="Calibri" pitchFamily="34" charset="0"/>
              </a:rPr>
              <a:t>PID set 2</a:t>
            </a:r>
            <a:endParaRPr lang="nb-NO" sz="2000" b="1">
              <a:solidFill>
                <a:srgbClr val="005A9E"/>
              </a:solidFill>
              <a:latin typeface="Calibri" pitchFamily="34" charset="0"/>
            </a:endParaRPr>
          </a:p>
        </p:txBody>
      </p:sp>
      <p:sp>
        <p:nvSpPr>
          <p:cNvPr id="17" name="Rektangel 3"/>
          <p:cNvSpPr>
            <a:spLocks noChangeArrowheads="1"/>
          </p:cNvSpPr>
          <p:nvPr/>
        </p:nvSpPr>
        <p:spPr bwMode="auto">
          <a:xfrm>
            <a:off x="600869" y="4898196"/>
            <a:ext cx="11158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b-NO" sz="2000" b="1" smtClean="0">
                <a:solidFill>
                  <a:srgbClr val="005A9E"/>
                </a:solidFill>
                <a:latin typeface="Calibri" pitchFamily="34" charset="0"/>
              </a:rPr>
              <a:t>PID set 3</a:t>
            </a:r>
            <a:endParaRPr lang="nb-NO" sz="2000" b="1">
              <a:solidFill>
                <a:srgbClr val="005A9E"/>
              </a:solidFill>
              <a:latin typeface="Calibri" pitchFamily="34" charset="0"/>
            </a:endParaRPr>
          </a:p>
        </p:txBody>
      </p:sp>
      <p:sp>
        <p:nvSpPr>
          <p:cNvPr id="18" name="Rektangel 3"/>
          <p:cNvSpPr>
            <a:spLocks noChangeArrowheads="1"/>
          </p:cNvSpPr>
          <p:nvPr/>
        </p:nvSpPr>
        <p:spPr bwMode="auto">
          <a:xfrm>
            <a:off x="251520" y="1268760"/>
            <a:ext cx="860517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b-NO" sz="3200" b="1">
                <a:solidFill>
                  <a:srgbClr val="C00000"/>
                </a:solidFill>
                <a:latin typeface="Calibri" pitchFamily="34" charset="0"/>
              </a:rPr>
              <a:t>How to interpolate between the tabular values of</a:t>
            </a:r>
          </a:p>
          <a:p>
            <a:pPr algn="ctr"/>
            <a:r>
              <a:rPr lang="nb-NO" sz="3200" b="1">
                <a:solidFill>
                  <a:srgbClr val="C00000"/>
                </a:solidFill>
                <a:latin typeface="Calibri" pitchFamily="34" charset="0"/>
              </a:rPr>
              <a:t>controller parameters and GS variable?</a:t>
            </a:r>
          </a:p>
        </p:txBody>
      </p:sp>
      <p:sp>
        <p:nvSpPr>
          <p:cNvPr id="19" name="Rektangel 3"/>
          <p:cNvSpPr>
            <a:spLocks noChangeArrowheads="1"/>
          </p:cNvSpPr>
          <p:nvPr/>
        </p:nvSpPr>
        <p:spPr bwMode="auto">
          <a:xfrm>
            <a:off x="179512" y="2562002"/>
            <a:ext cx="8784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nb-NO" sz="2000" b="1" smtClean="0">
                <a:solidFill>
                  <a:srgbClr val="009900"/>
                </a:solidFill>
                <a:latin typeface="Calibri" pitchFamily="34" charset="0"/>
              </a:rPr>
              <a:t>Let's focus on controller gain Kp (the same principles apply to Ti and Td as well).</a:t>
            </a:r>
            <a:endParaRPr lang="nb-NO" sz="2000" b="1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2195736" y="3066058"/>
            <a:ext cx="2520280" cy="266429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Aut.tek. 2017. HSN/F. Haugen</a:t>
            </a:r>
            <a:endParaRPr lang="en-US"/>
          </a:p>
        </p:txBody>
      </p:sp>
      <p:pic>
        <p:nvPicPr>
          <p:cNvPr id="22" name="Bild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88" y="126450"/>
            <a:ext cx="1596781" cy="350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88" y="2050752"/>
            <a:ext cx="6143625" cy="454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1" name="Rektangel 3"/>
          <p:cNvSpPr>
            <a:spLocks noChangeArrowheads="1"/>
          </p:cNvSpPr>
          <p:nvPr/>
        </p:nvSpPr>
        <p:spPr bwMode="auto">
          <a:xfrm>
            <a:off x="323528" y="826616"/>
            <a:ext cx="860517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b-NO" sz="3200" b="1">
                <a:solidFill>
                  <a:srgbClr val="C00000"/>
                </a:solidFill>
                <a:latin typeface="Calibri" pitchFamily="34" charset="0"/>
              </a:rPr>
              <a:t>How to interpolate between the tabular values of</a:t>
            </a:r>
          </a:p>
          <a:p>
            <a:pPr algn="ctr"/>
            <a:r>
              <a:rPr lang="nb-NO" sz="3200" b="1">
                <a:solidFill>
                  <a:srgbClr val="C00000"/>
                </a:solidFill>
                <a:latin typeface="Calibri" pitchFamily="34" charset="0"/>
              </a:rPr>
              <a:t>controller parameters and GS variable?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758880" y="6381328"/>
            <a:ext cx="2133600" cy="365125"/>
          </a:xfrm>
        </p:spPr>
        <p:txBody>
          <a:bodyPr/>
          <a:lstStyle/>
          <a:p>
            <a:pPr>
              <a:defRPr/>
            </a:pPr>
            <a:fld id="{90437A5E-C99B-4B8D-8B88-BB0B1DB50B54}" type="slidenum">
              <a:rPr lang="nb-NO"/>
              <a:pPr>
                <a:defRPr/>
              </a:pPr>
              <a:t>6</a:t>
            </a:fld>
            <a:endParaRPr lang="nb-NO"/>
          </a:p>
        </p:txBody>
      </p:sp>
      <p:sp>
        <p:nvSpPr>
          <p:cNvPr id="10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Aut.tek. 2017. HSN/F. Haugen</a:t>
            </a:r>
            <a:endParaRPr lang="en-US"/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88" y="126450"/>
            <a:ext cx="1596781" cy="350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kstSylinder 3"/>
          <p:cNvSpPr txBox="1">
            <a:spLocks noChangeArrowheads="1"/>
          </p:cNvSpPr>
          <p:nvPr/>
        </p:nvSpPr>
        <p:spPr bwMode="auto">
          <a:xfrm>
            <a:off x="460375" y="836712"/>
            <a:ext cx="81438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b-NO" sz="2800" b="1">
                <a:solidFill>
                  <a:srgbClr val="B00000"/>
                </a:solidFill>
                <a:latin typeface="Calibri" pitchFamily="34" charset="0"/>
              </a:rPr>
              <a:t>An example: Temperature control system</a:t>
            </a:r>
          </a:p>
          <a:p>
            <a:pPr algn="ctr"/>
            <a:r>
              <a:rPr lang="nb-NO" sz="2800" b="1">
                <a:solidFill>
                  <a:srgbClr val="B00000"/>
                </a:solidFill>
                <a:latin typeface="Calibri" pitchFamily="34" charset="0"/>
              </a:rPr>
              <a:t>where process dynamics varies with flow</a:t>
            </a:r>
          </a:p>
        </p:txBody>
      </p:sp>
      <p:pic>
        <p:nvPicPr>
          <p:cNvPr id="69635" name="Picture 2" descr="C:\techteach.no\publications\kompendium_hit_pef3006_proc_contr\utv\labview\gain_scheduling\parstyr_fast_pidpar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1789956"/>
            <a:ext cx="5184775" cy="495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4A6648-1C43-4196-B7D0-74865F5104C1}" type="slidenum">
              <a:rPr lang="nb-NO"/>
              <a:pPr>
                <a:defRPr/>
              </a:pPr>
              <a:t>7</a:t>
            </a:fld>
            <a:endParaRPr lang="nb-NO"/>
          </a:p>
        </p:txBody>
      </p:sp>
      <p:sp>
        <p:nvSpPr>
          <p:cNvPr id="10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Aut.tek. 2017. HSN/F. Haugen</a:t>
            </a:r>
            <a:endParaRPr lang="en-US"/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88" y="126450"/>
            <a:ext cx="1596781" cy="350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kstSylinder 1"/>
          <p:cNvSpPr txBox="1">
            <a:spLocks noChangeArrowheads="1"/>
          </p:cNvSpPr>
          <p:nvPr/>
        </p:nvSpPr>
        <p:spPr bwMode="auto">
          <a:xfrm>
            <a:off x="2171700" y="5008092"/>
            <a:ext cx="1752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2400" b="1">
                <a:solidFill>
                  <a:srgbClr val="245794"/>
                </a:solidFill>
                <a:latin typeface="Calibri" pitchFamily="34" charset="0"/>
              </a:rPr>
              <a:t>Process gain</a:t>
            </a:r>
          </a:p>
        </p:txBody>
      </p:sp>
      <p:sp>
        <p:nvSpPr>
          <p:cNvPr id="70659" name="TekstSylinder 2"/>
          <p:cNvSpPr txBox="1">
            <a:spLocks noChangeArrowheads="1"/>
          </p:cNvSpPr>
          <p:nvPr/>
        </p:nvSpPr>
        <p:spPr bwMode="auto">
          <a:xfrm>
            <a:off x="4314825" y="5079529"/>
            <a:ext cx="3397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2400" b="1">
                <a:solidFill>
                  <a:srgbClr val="245794"/>
                </a:solidFill>
                <a:latin typeface="Calibri" pitchFamily="34" charset="0"/>
              </a:rPr>
              <a:t>~</a:t>
            </a:r>
          </a:p>
        </p:txBody>
      </p:sp>
      <p:sp>
        <p:nvSpPr>
          <p:cNvPr id="70660" name="TekstSylinder 3"/>
          <p:cNvSpPr txBox="1">
            <a:spLocks noChangeArrowheads="1"/>
          </p:cNvSpPr>
          <p:nvPr/>
        </p:nvSpPr>
        <p:spPr bwMode="auto">
          <a:xfrm>
            <a:off x="4922838" y="5008092"/>
            <a:ext cx="20780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2400" b="1">
                <a:solidFill>
                  <a:srgbClr val="245794"/>
                </a:solidFill>
                <a:latin typeface="Calibri" pitchFamily="34" charset="0"/>
              </a:rPr>
              <a:t>Inverse of flow</a:t>
            </a:r>
          </a:p>
        </p:txBody>
      </p:sp>
      <p:sp>
        <p:nvSpPr>
          <p:cNvPr id="70661" name="TekstSylinder 4"/>
          <p:cNvSpPr txBox="1">
            <a:spLocks noChangeArrowheads="1"/>
          </p:cNvSpPr>
          <p:nvPr/>
        </p:nvSpPr>
        <p:spPr bwMode="auto">
          <a:xfrm>
            <a:off x="1835150" y="5517679"/>
            <a:ext cx="1990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2400" b="1">
                <a:solidFill>
                  <a:srgbClr val="245794"/>
                </a:solidFill>
                <a:latin typeface="Calibri" pitchFamily="34" charset="0"/>
              </a:rPr>
              <a:t>Time constant</a:t>
            </a:r>
          </a:p>
        </p:txBody>
      </p:sp>
      <p:sp>
        <p:nvSpPr>
          <p:cNvPr id="70662" name="TekstSylinder 5"/>
          <p:cNvSpPr txBox="1">
            <a:spLocks noChangeArrowheads="1"/>
          </p:cNvSpPr>
          <p:nvPr/>
        </p:nvSpPr>
        <p:spPr bwMode="auto">
          <a:xfrm>
            <a:off x="4354513" y="5589117"/>
            <a:ext cx="339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2400" b="1">
                <a:solidFill>
                  <a:srgbClr val="245794"/>
                </a:solidFill>
                <a:latin typeface="Calibri" pitchFamily="34" charset="0"/>
              </a:rPr>
              <a:t>~</a:t>
            </a:r>
          </a:p>
        </p:txBody>
      </p:sp>
      <p:sp>
        <p:nvSpPr>
          <p:cNvPr id="70663" name="TekstSylinder 6"/>
          <p:cNvSpPr txBox="1">
            <a:spLocks noChangeArrowheads="1"/>
          </p:cNvSpPr>
          <p:nvPr/>
        </p:nvSpPr>
        <p:spPr bwMode="auto">
          <a:xfrm>
            <a:off x="4921250" y="5517679"/>
            <a:ext cx="2076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2400" b="1">
                <a:solidFill>
                  <a:srgbClr val="245794"/>
                </a:solidFill>
                <a:latin typeface="Calibri" pitchFamily="34" charset="0"/>
              </a:rPr>
              <a:t>Inverse of flow</a:t>
            </a:r>
          </a:p>
        </p:txBody>
      </p:sp>
      <p:sp>
        <p:nvSpPr>
          <p:cNvPr id="70664" name="TekstSylinder 7"/>
          <p:cNvSpPr txBox="1">
            <a:spLocks noChangeArrowheads="1"/>
          </p:cNvSpPr>
          <p:nvPr/>
        </p:nvSpPr>
        <p:spPr bwMode="auto">
          <a:xfrm>
            <a:off x="2317750" y="6044729"/>
            <a:ext cx="1574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2400" b="1">
                <a:solidFill>
                  <a:srgbClr val="245794"/>
                </a:solidFill>
                <a:latin typeface="Calibri" pitchFamily="34" charset="0"/>
              </a:rPr>
              <a:t>Time delay</a:t>
            </a:r>
          </a:p>
        </p:txBody>
      </p:sp>
      <p:sp>
        <p:nvSpPr>
          <p:cNvPr id="70665" name="TekstSylinder 8"/>
          <p:cNvSpPr txBox="1">
            <a:spLocks noChangeArrowheads="1"/>
          </p:cNvSpPr>
          <p:nvPr/>
        </p:nvSpPr>
        <p:spPr bwMode="auto">
          <a:xfrm>
            <a:off x="4356100" y="6130454"/>
            <a:ext cx="338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2400" b="1">
                <a:solidFill>
                  <a:srgbClr val="245794"/>
                </a:solidFill>
                <a:latin typeface="Calibri" pitchFamily="34" charset="0"/>
              </a:rPr>
              <a:t>~</a:t>
            </a:r>
          </a:p>
        </p:txBody>
      </p:sp>
      <p:sp>
        <p:nvSpPr>
          <p:cNvPr id="70666" name="TekstSylinder 9"/>
          <p:cNvSpPr txBox="1">
            <a:spLocks noChangeArrowheads="1"/>
          </p:cNvSpPr>
          <p:nvPr/>
        </p:nvSpPr>
        <p:spPr bwMode="auto">
          <a:xfrm>
            <a:off x="4921250" y="6044729"/>
            <a:ext cx="20780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2400" b="1">
                <a:solidFill>
                  <a:srgbClr val="245794"/>
                </a:solidFill>
                <a:latin typeface="Calibri" pitchFamily="34" charset="0"/>
              </a:rPr>
              <a:t>Inverse of flow</a:t>
            </a:r>
          </a:p>
        </p:txBody>
      </p:sp>
      <p:sp>
        <p:nvSpPr>
          <p:cNvPr id="70667" name="TekstSylinder 11"/>
          <p:cNvSpPr txBox="1">
            <a:spLocks noChangeArrowheads="1"/>
          </p:cNvSpPr>
          <p:nvPr/>
        </p:nvSpPr>
        <p:spPr bwMode="auto">
          <a:xfrm>
            <a:off x="468313" y="399579"/>
            <a:ext cx="81438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b-NO" sz="2800" b="1">
                <a:solidFill>
                  <a:srgbClr val="B00000"/>
                </a:solidFill>
                <a:latin typeface="Calibri" pitchFamily="34" charset="0"/>
              </a:rPr>
              <a:t>In the example:</a:t>
            </a:r>
          </a:p>
          <a:p>
            <a:pPr algn="ctr"/>
            <a:r>
              <a:rPr lang="nb-NO" sz="2800" b="1">
                <a:solidFill>
                  <a:srgbClr val="B00000"/>
                </a:solidFill>
                <a:latin typeface="Calibri" pitchFamily="34" charset="0"/>
              </a:rPr>
              <a:t>How do process parameters depend on flow?</a:t>
            </a:r>
          </a:p>
        </p:txBody>
      </p:sp>
      <p:pic>
        <p:nvPicPr>
          <p:cNvPr id="70669" name="Picture 4" descr="C:\techteach.no\publications\kompendium_hit_pef3006_proc_contr\utv\labview\parstyr\parstyr_aapensloyfe_w12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7900" y="2220442"/>
            <a:ext cx="2843213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670" name="Picture 5" descr="C:\techteach.no\publications\kompendium_hit_pef3006_proc_contr\utv\labview\parstyr\parstyr_aapensloyfe_w24.e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20800" y="2199804"/>
            <a:ext cx="2897188" cy="273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71" name="TekstSylinder 19"/>
          <p:cNvSpPr txBox="1">
            <a:spLocks noChangeArrowheads="1"/>
          </p:cNvSpPr>
          <p:nvPr/>
        </p:nvSpPr>
        <p:spPr bwMode="auto">
          <a:xfrm>
            <a:off x="539750" y="1407642"/>
            <a:ext cx="8143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b-NO" sz="2000" b="1">
                <a:solidFill>
                  <a:srgbClr val="009900"/>
                </a:solidFill>
                <a:latin typeface="Calibri" pitchFamily="34" charset="0"/>
              </a:rPr>
              <a:t>Responses in temperature after 10% step in control signal to heater:</a:t>
            </a:r>
          </a:p>
        </p:txBody>
      </p:sp>
      <p:sp>
        <p:nvSpPr>
          <p:cNvPr id="21" name="TekstSylinder 20"/>
          <p:cNvSpPr txBox="1"/>
          <p:nvPr/>
        </p:nvSpPr>
        <p:spPr>
          <a:xfrm>
            <a:off x="1547813" y="1860079"/>
            <a:ext cx="2736850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16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Large </a:t>
            </a:r>
            <a:r>
              <a:rPr lang="nb-NO" sz="1600" b="1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flow</a:t>
            </a:r>
            <a:r>
              <a:rPr lang="nb-NO" sz="16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(24 kg/min)</a:t>
            </a:r>
          </a:p>
        </p:txBody>
      </p:sp>
      <p:sp>
        <p:nvSpPr>
          <p:cNvPr id="22" name="TekstSylinder 21"/>
          <p:cNvSpPr txBox="1"/>
          <p:nvPr/>
        </p:nvSpPr>
        <p:spPr>
          <a:xfrm>
            <a:off x="4716463" y="1839442"/>
            <a:ext cx="2735262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1600" b="1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Small</a:t>
            </a:r>
            <a:r>
              <a:rPr lang="nb-NO" sz="16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nb-NO" sz="1600" b="1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flow</a:t>
            </a:r>
            <a:r>
              <a:rPr lang="nb-NO" sz="16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(12 kg/min)</a:t>
            </a:r>
          </a:p>
        </p:txBody>
      </p:sp>
      <p:sp>
        <p:nvSpPr>
          <p:cNvPr id="18" name="Plassholder for lysbildenummer 17"/>
          <p:cNvSpPr>
            <a:spLocks noGrp="1"/>
          </p:cNvSpPr>
          <p:nvPr>
            <p:ph type="sldNum" sz="quarter" idx="12"/>
          </p:nvPr>
        </p:nvSpPr>
        <p:spPr>
          <a:xfrm>
            <a:off x="6902896" y="6448251"/>
            <a:ext cx="2133600" cy="365125"/>
          </a:xfrm>
        </p:spPr>
        <p:txBody>
          <a:bodyPr/>
          <a:lstStyle/>
          <a:p>
            <a:pPr>
              <a:defRPr/>
            </a:pPr>
            <a:fld id="{683B7444-C5ED-4B33-B702-932256882408}" type="slidenum">
              <a:rPr lang="nb-NO"/>
              <a:pPr>
                <a:defRPr/>
              </a:pPr>
              <a:t>8</a:t>
            </a:fld>
            <a:endParaRPr lang="nb-NO"/>
          </a:p>
        </p:txBody>
      </p:sp>
      <p:sp>
        <p:nvSpPr>
          <p:cNvPr id="24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Aut.tek. 2017. HSN/F. Haugen</a:t>
            </a:r>
            <a:endParaRPr lang="en-US"/>
          </a:p>
        </p:txBody>
      </p:sp>
      <p:pic>
        <p:nvPicPr>
          <p:cNvPr id="23" name="Bild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88" y="126450"/>
            <a:ext cx="1596781" cy="350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kstSylinder 1"/>
          <p:cNvSpPr txBox="1">
            <a:spLocks noChangeArrowheads="1"/>
          </p:cNvSpPr>
          <p:nvPr/>
        </p:nvSpPr>
        <p:spPr bwMode="auto">
          <a:xfrm>
            <a:off x="2316163" y="736054"/>
            <a:ext cx="17510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2400" b="1">
                <a:solidFill>
                  <a:srgbClr val="245794"/>
                </a:solidFill>
                <a:latin typeface="Calibri" pitchFamily="34" charset="0"/>
              </a:rPr>
              <a:t>Process gain</a:t>
            </a:r>
          </a:p>
        </p:txBody>
      </p:sp>
      <p:sp>
        <p:nvSpPr>
          <p:cNvPr id="71683" name="TekstSylinder 2"/>
          <p:cNvSpPr txBox="1">
            <a:spLocks noChangeArrowheads="1"/>
          </p:cNvSpPr>
          <p:nvPr/>
        </p:nvSpPr>
        <p:spPr bwMode="auto">
          <a:xfrm>
            <a:off x="4459288" y="807492"/>
            <a:ext cx="338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2400" b="1">
                <a:solidFill>
                  <a:srgbClr val="245794"/>
                </a:solidFill>
                <a:latin typeface="Calibri" pitchFamily="34" charset="0"/>
              </a:rPr>
              <a:t>~</a:t>
            </a:r>
          </a:p>
        </p:txBody>
      </p:sp>
      <p:sp>
        <p:nvSpPr>
          <p:cNvPr id="71684" name="TekstSylinder 3"/>
          <p:cNvSpPr txBox="1">
            <a:spLocks noChangeArrowheads="1"/>
          </p:cNvSpPr>
          <p:nvPr/>
        </p:nvSpPr>
        <p:spPr bwMode="auto">
          <a:xfrm>
            <a:off x="5067300" y="736054"/>
            <a:ext cx="20780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2400" b="1">
                <a:solidFill>
                  <a:srgbClr val="245794"/>
                </a:solidFill>
                <a:latin typeface="Calibri" pitchFamily="34" charset="0"/>
              </a:rPr>
              <a:t>Inverse of flow</a:t>
            </a:r>
          </a:p>
        </p:txBody>
      </p:sp>
      <p:sp>
        <p:nvSpPr>
          <p:cNvPr id="71685" name="TekstSylinder 4"/>
          <p:cNvSpPr txBox="1">
            <a:spLocks noChangeArrowheads="1"/>
          </p:cNvSpPr>
          <p:nvPr/>
        </p:nvSpPr>
        <p:spPr bwMode="auto">
          <a:xfrm>
            <a:off x="1979613" y="1245642"/>
            <a:ext cx="1990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2400" b="1">
                <a:solidFill>
                  <a:srgbClr val="245794"/>
                </a:solidFill>
                <a:latin typeface="Calibri" pitchFamily="34" charset="0"/>
              </a:rPr>
              <a:t>Time constant</a:t>
            </a:r>
          </a:p>
        </p:txBody>
      </p:sp>
      <p:sp>
        <p:nvSpPr>
          <p:cNvPr id="71686" name="TekstSylinder 5"/>
          <p:cNvSpPr txBox="1">
            <a:spLocks noChangeArrowheads="1"/>
          </p:cNvSpPr>
          <p:nvPr/>
        </p:nvSpPr>
        <p:spPr bwMode="auto">
          <a:xfrm>
            <a:off x="4498975" y="1317079"/>
            <a:ext cx="338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2400" b="1">
                <a:solidFill>
                  <a:srgbClr val="245794"/>
                </a:solidFill>
                <a:latin typeface="Calibri" pitchFamily="34" charset="0"/>
              </a:rPr>
              <a:t>~</a:t>
            </a:r>
          </a:p>
        </p:txBody>
      </p:sp>
      <p:sp>
        <p:nvSpPr>
          <p:cNvPr id="71687" name="TekstSylinder 6"/>
          <p:cNvSpPr txBox="1">
            <a:spLocks noChangeArrowheads="1"/>
          </p:cNvSpPr>
          <p:nvPr/>
        </p:nvSpPr>
        <p:spPr bwMode="auto">
          <a:xfrm>
            <a:off x="5064125" y="1245642"/>
            <a:ext cx="20780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2400" b="1">
                <a:solidFill>
                  <a:srgbClr val="245794"/>
                </a:solidFill>
                <a:latin typeface="Calibri" pitchFamily="34" charset="0"/>
              </a:rPr>
              <a:t>Inverse of flow</a:t>
            </a:r>
          </a:p>
        </p:txBody>
      </p:sp>
      <p:sp>
        <p:nvSpPr>
          <p:cNvPr id="71688" name="TekstSylinder 7"/>
          <p:cNvSpPr txBox="1">
            <a:spLocks noChangeArrowheads="1"/>
          </p:cNvSpPr>
          <p:nvPr/>
        </p:nvSpPr>
        <p:spPr bwMode="auto">
          <a:xfrm>
            <a:off x="2460625" y="1772692"/>
            <a:ext cx="15763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2400" b="1">
                <a:solidFill>
                  <a:srgbClr val="245794"/>
                </a:solidFill>
                <a:latin typeface="Calibri" pitchFamily="34" charset="0"/>
              </a:rPr>
              <a:t>Time delay</a:t>
            </a:r>
          </a:p>
        </p:txBody>
      </p:sp>
      <p:sp>
        <p:nvSpPr>
          <p:cNvPr id="71689" name="TekstSylinder 8"/>
          <p:cNvSpPr txBox="1">
            <a:spLocks noChangeArrowheads="1"/>
          </p:cNvSpPr>
          <p:nvPr/>
        </p:nvSpPr>
        <p:spPr bwMode="auto">
          <a:xfrm>
            <a:off x="4498975" y="1844129"/>
            <a:ext cx="339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2400" b="1">
                <a:solidFill>
                  <a:srgbClr val="245794"/>
                </a:solidFill>
                <a:latin typeface="Calibri" pitchFamily="34" charset="0"/>
              </a:rPr>
              <a:t>~</a:t>
            </a:r>
          </a:p>
        </p:txBody>
      </p:sp>
      <p:sp>
        <p:nvSpPr>
          <p:cNvPr id="71690" name="TekstSylinder 9"/>
          <p:cNvSpPr txBox="1">
            <a:spLocks noChangeArrowheads="1"/>
          </p:cNvSpPr>
          <p:nvPr/>
        </p:nvSpPr>
        <p:spPr bwMode="auto">
          <a:xfrm>
            <a:off x="5065713" y="1772692"/>
            <a:ext cx="20764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2400" b="1">
                <a:solidFill>
                  <a:srgbClr val="245794"/>
                </a:solidFill>
                <a:latin typeface="Calibri" pitchFamily="34" charset="0"/>
              </a:rPr>
              <a:t>Inverse of flow</a:t>
            </a:r>
          </a:p>
        </p:txBody>
      </p:sp>
      <p:sp>
        <p:nvSpPr>
          <p:cNvPr id="11" name="TekstSylinder 10"/>
          <p:cNvSpPr txBox="1"/>
          <p:nvPr/>
        </p:nvSpPr>
        <p:spPr>
          <a:xfrm>
            <a:off x="642938" y="2391817"/>
            <a:ext cx="8143875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2400" b="1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Implication</a:t>
            </a:r>
            <a:r>
              <a:rPr lang="nb-NO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:</a:t>
            </a:r>
            <a:br>
              <a:rPr lang="nb-NO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</a:br>
            <a:r>
              <a:rPr lang="nb-NO" sz="2400" b="1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When</a:t>
            </a:r>
            <a:r>
              <a:rPr lang="nb-NO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PID </a:t>
            </a:r>
            <a:r>
              <a:rPr lang="nb-NO" sz="2400" b="1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controller</a:t>
            </a:r>
            <a:r>
              <a:rPr lang="nb-NO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has </a:t>
            </a:r>
            <a:r>
              <a:rPr lang="nb-NO" sz="2400" b="1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fixed</a:t>
            </a:r>
            <a:r>
              <a:rPr lang="nb-NO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parameters: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2400" b="1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If</a:t>
            </a:r>
            <a:r>
              <a:rPr lang="nb-NO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nb-NO" sz="2400" b="1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flow</a:t>
            </a:r>
            <a:r>
              <a:rPr lang="nb-NO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is </a:t>
            </a:r>
            <a:r>
              <a:rPr lang="nb-NO" sz="2400" b="1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reduced</a:t>
            </a:r>
            <a:r>
              <a:rPr lang="nb-NO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, </a:t>
            </a:r>
            <a:r>
              <a:rPr lang="nb-NO" sz="2400" b="1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the</a:t>
            </a:r>
            <a:r>
              <a:rPr lang="nb-NO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nb-NO" sz="2400" b="1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stability</a:t>
            </a:r>
            <a:r>
              <a:rPr lang="nb-NO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nb-NO" sz="2400" b="1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of</a:t>
            </a:r>
            <a:endParaRPr lang="nb-NO" sz="24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2400" b="1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the</a:t>
            </a:r>
            <a:r>
              <a:rPr lang="nb-NO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nb-NO" sz="2400" b="1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control</a:t>
            </a:r>
            <a:r>
              <a:rPr lang="nb-NO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loop is </a:t>
            </a:r>
            <a:r>
              <a:rPr lang="nb-NO" sz="2400" b="1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reduced</a:t>
            </a:r>
            <a:r>
              <a:rPr lang="nb-NO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.</a:t>
            </a:r>
          </a:p>
        </p:txBody>
      </p:sp>
      <p:sp>
        <p:nvSpPr>
          <p:cNvPr id="71692" name="TekstSylinder 11"/>
          <p:cNvSpPr txBox="1">
            <a:spLocks noChangeArrowheads="1"/>
          </p:cNvSpPr>
          <p:nvPr/>
        </p:nvSpPr>
        <p:spPr bwMode="auto">
          <a:xfrm>
            <a:off x="468313" y="170904"/>
            <a:ext cx="81438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800" b="1">
              <a:solidFill>
                <a:srgbClr val="245794"/>
              </a:solidFill>
              <a:latin typeface="Calibri" pitchFamily="34" charset="0"/>
            </a:endParaRPr>
          </a:p>
        </p:txBody>
      </p:sp>
      <p:sp>
        <p:nvSpPr>
          <p:cNvPr id="71693" name="TekstSylinder 12"/>
          <p:cNvSpPr txBox="1">
            <a:spLocks noChangeArrowheads="1"/>
          </p:cNvSpPr>
          <p:nvPr/>
        </p:nvSpPr>
        <p:spPr bwMode="auto">
          <a:xfrm>
            <a:off x="642938" y="4965154"/>
            <a:ext cx="81438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b-NO" sz="2400" b="1">
                <a:solidFill>
                  <a:srgbClr val="0070C0"/>
                </a:solidFill>
                <a:latin typeface="Calibri" pitchFamily="34" charset="0"/>
              </a:rPr>
              <a:t>By adjusting the controller parameters based on flow measurement! </a:t>
            </a:r>
          </a:p>
          <a:p>
            <a:pPr algn="ctr"/>
            <a:r>
              <a:rPr lang="nb-NO" sz="2400" b="1">
                <a:solidFill>
                  <a:srgbClr val="B00000"/>
                </a:solidFill>
                <a:latin typeface="Calibri" pitchFamily="34" charset="0"/>
              </a:rPr>
              <a:t>So, flow is selected as GS variable.</a:t>
            </a:r>
          </a:p>
        </p:txBody>
      </p:sp>
      <p:sp>
        <p:nvSpPr>
          <p:cNvPr id="71694" name="TekstSylinder 13"/>
          <p:cNvSpPr txBox="1">
            <a:spLocks noChangeArrowheads="1"/>
          </p:cNvSpPr>
          <p:nvPr/>
        </p:nvSpPr>
        <p:spPr bwMode="auto">
          <a:xfrm>
            <a:off x="642938" y="4036467"/>
            <a:ext cx="81438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b-NO" sz="2400" b="1">
                <a:solidFill>
                  <a:srgbClr val="009900"/>
                </a:solidFill>
                <a:latin typeface="Calibri" pitchFamily="34" charset="0"/>
              </a:rPr>
              <a:t>How to maintain stability and speed of the control system despite flow variations?</a:t>
            </a:r>
            <a:endParaRPr lang="nb-NO" sz="2400" b="1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71696" name="TekstSylinder 15"/>
          <p:cNvSpPr txBox="1">
            <a:spLocks noChangeArrowheads="1"/>
          </p:cNvSpPr>
          <p:nvPr/>
        </p:nvSpPr>
        <p:spPr bwMode="auto">
          <a:xfrm>
            <a:off x="2185988" y="88354"/>
            <a:ext cx="46704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2400" b="1">
                <a:solidFill>
                  <a:srgbClr val="C00000"/>
                </a:solidFill>
                <a:latin typeface="Calibri" pitchFamily="34" charset="0"/>
              </a:rPr>
              <a:t>Observations (from previous slide):</a:t>
            </a:r>
          </a:p>
        </p:txBody>
      </p:sp>
      <p:sp>
        <p:nvSpPr>
          <p:cNvPr id="21" name="Plassholder for lysbildenummer 15"/>
          <p:cNvSpPr>
            <a:spLocks noGrp="1"/>
          </p:cNvSpPr>
          <p:nvPr>
            <p:ph type="sldNum" sz="quarter" idx="12"/>
          </p:nvPr>
        </p:nvSpPr>
        <p:spPr>
          <a:xfrm>
            <a:off x="8532440" y="116632"/>
            <a:ext cx="477416" cy="365125"/>
          </a:xfrm>
        </p:spPr>
        <p:txBody>
          <a:bodyPr/>
          <a:lstStyle/>
          <a:p>
            <a:fld id="{4F86B3D0-3855-4BBA-9F30-80722252D4AE}" type="slidenum">
              <a:rPr lang="nb-NO" smtClean="0"/>
              <a:pPr/>
              <a:t>9</a:t>
            </a:fld>
            <a:endParaRPr lang="nb-NO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Aut.tek. 2017. HSN/F. Haugen</a:t>
            </a:r>
            <a:endParaRPr lang="en-US"/>
          </a:p>
        </p:txBody>
      </p:sp>
      <p:pic>
        <p:nvPicPr>
          <p:cNvPr id="19" name="Bild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88" y="126450"/>
            <a:ext cx="1596781" cy="350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1613</TotalTime>
  <Words>411</Words>
  <Application>Microsoft Office PowerPoint</Application>
  <PresentationFormat>Skjermfremvisning (4:3)</PresentationFormat>
  <Paragraphs>93</Paragraphs>
  <Slides>10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Office-tema</vt:lpstr>
      <vt:lpstr>Gain scheduling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admin</dc:creator>
  <cp:lastModifiedBy>Finn Haugen</cp:lastModifiedBy>
  <cp:revision>129</cp:revision>
  <dcterms:created xsi:type="dcterms:W3CDTF">2012-01-09T00:54:32Z</dcterms:created>
  <dcterms:modified xsi:type="dcterms:W3CDTF">2017-10-03T22:13:35Z</dcterms:modified>
</cp:coreProperties>
</file>