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4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40B2D-91E9-43DF-B43D-CA08AE353DED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CA046-CE55-4A0F-872D-64DB9D2F98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624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CBFE92-A135-4504-A80A-FA90ADDEEA6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39203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4F71B-851E-498C-A00B-0D7A068A1A4E}" type="datetime1">
              <a:rPr lang="en-US" smtClean="0"/>
              <a:t>8/17/2017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Automatisering 2016.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2ABC-886B-48E7-A3BD-C2EA59590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5B049-9C38-48FE-83F5-59282C9D2AE2}" type="datetime1">
              <a:rPr lang="en-US" smtClean="0"/>
              <a:t>8/17/2017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Automatisering 2016.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2ABC-886B-48E7-A3BD-C2EA59590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EEFA-3507-4633-B028-B87E44FD0EB4}" type="datetime1">
              <a:rPr lang="en-US" smtClean="0"/>
              <a:t>8/17/2017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Automatisering 2016.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2ABC-886B-48E7-A3BD-C2EA59590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75FBB-862D-46DD-8EF9-4C84554E3A90}" type="datetime1">
              <a:rPr lang="en-US" smtClean="0"/>
              <a:t>8/17/2017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Automatisering 2016.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2ABC-886B-48E7-A3BD-C2EA59590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D4A9-14C7-4BAB-BB20-1D302944D4A3}" type="datetime1">
              <a:rPr lang="en-US" smtClean="0"/>
              <a:t>8/17/2017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Automatisering 2016.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2ABC-886B-48E7-A3BD-C2EA59590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D053-1E8D-4C8D-A76F-44EB806FBA18}" type="datetime1">
              <a:rPr lang="en-US" smtClean="0"/>
              <a:t>8/17/2017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Automatisering 2016. HSN/F. Haugen</a:t>
            </a: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2ABC-886B-48E7-A3BD-C2EA59590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7C1D-88BA-4161-A27C-E0D325D97637}" type="datetime1">
              <a:rPr lang="en-US" smtClean="0"/>
              <a:t>8/17/2017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Automatisering 2016. HSN/F. Haugen</a:t>
            </a:r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2ABC-886B-48E7-A3BD-C2EA59590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AF82-43F4-433C-AA6C-B258620150DF}" type="datetime1">
              <a:rPr lang="en-US" smtClean="0"/>
              <a:t>8/17/2017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Automatisering 2016. HSN/F. Haugen</a:t>
            </a:r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2ABC-886B-48E7-A3BD-C2EA59590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C5E1-9214-48A4-A1DC-472F4A652F00}" type="datetime1">
              <a:rPr lang="en-US" smtClean="0"/>
              <a:t>8/17/2017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Automatisering 2016. HSN/F. Haugen</a:t>
            </a:r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2ABC-886B-48E7-A3BD-C2EA59590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CD9B-61B2-4C36-90E7-CE404463AF9A}" type="datetime1">
              <a:rPr lang="en-US" smtClean="0"/>
              <a:t>8/17/2017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Automatisering 2016. HSN/F. Haugen</a:t>
            </a: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2ABC-886B-48E7-A3BD-C2EA59590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2337-D06F-44A7-9F32-62959E0EADB7}" type="datetime1">
              <a:rPr lang="en-US" smtClean="0"/>
              <a:t>8/17/2017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Automatisering 2016. HSN/F. Haugen</a:t>
            </a: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2ABC-886B-48E7-A3BD-C2EA59590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AA37A-0F67-4594-9BDB-A47AC9575D87}" type="datetime1">
              <a:rPr lang="en-US" smtClean="0"/>
              <a:t>8/17/2017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smtClean="0"/>
              <a:t>Automatisering 2016.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A2ABC-886B-48E7-A3BD-C2EA59590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9388" y="2997200"/>
            <a:ext cx="8713787" cy="2087563"/>
          </a:xfrm>
        </p:spPr>
        <p:txBody>
          <a:bodyPr>
            <a:normAutofit/>
          </a:bodyPr>
          <a:lstStyle/>
          <a:p>
            <a:pPr eaLnBrk="1" hangingPunct="1"/>
            <a:r>
              <a:rPr lang="nb-NO" sz="6600" b="1" smtClean="0">
                <a:solidFill>
                  <a:srgbClr val="C00000"/>
                </a:solidFill>
              </a:rPr>
              <a:t>Noen kritiske spørsmål</a:t>
            </a:r>
            <a:endParaRPr lang="nb-NO" sz="6600" smtClean="0">
              <a:solidFill>
                <a:srgbClr val="C00000"/>
              </a:solidFill>
            </a:endParaRPr>
          </a:p>
        </p:txBody>
      </p:sp>
      <p:sp>
        <p:nvSpPr>
          <p:cNvPr id="2051" name="Undertittel 2"/>
          <p:cNvSpPr>
            <a:spLocks noGrp="1"/>
          </p:cNvSpPr>
          <p:nvPr>
            <p:ph type="subTitle" idx="1"/>
          </p:nvPr>
        </p:nvSpPr>
        <p:spPr>
          <a:xfrm>
            <a:off x="1331913" y="5741988"/>
            <a:ext cx="6400800" cy="782637"/>
          </a:xfrm>
        </p:spPr>
        <p:txBody>
          <a:bodyPr/>
          <a:lstStyle/>
          <a:p>
            <a:pPr eaLnBrk="1" hangingPunct="1"/>
            <a:r>
              <a:rPr lang="nb-NO" sz="2000" b="1" smtClean="0">
                <a:solidFill>
                  <a:schemeClr val="tx2"/>
                </a:solidFill>
              </a:rPr>
              <a:t>Av Finn Aakre Haugen</a:t>
            </a:r>
          </a:p>
          <a:p>
            <a:pPr eaLnBrk="1" hangingPunct="1"/>
            <a:r>
              <a:rPr lang="nb-NO" sz="1400" b="1" smtClean="0">
                <a:solidFill>
                  <a:schemeClr val="tx2"/>
                </a:solidFill>
              </a:rPr>
              <a:t>(</a:t>
            </a:r>
            <a:r>
              <a:rPr lang="nb-NO" sz="1400" b="1" smtClean="0">
                <a:solidFill>
                  <a:schemeClr val="tx2"/>
                </a:solidFill>
              </a:rPr>
              <a:t>finn.haugen@usn.no</a:t>
            </a:r>
            <a:r>
              <a:rPr lang="nb-NO" sz="1400" b="1" smtClean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2ABC-886B-48E7-A3BD-C2EA595901B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Automatisering </a:t>
            </a:r>
            <a:r>
              <a:rPr lang="nb-NO" smtClean="0"/>
              <a:t>2017. </a:t>
            </a:r>
            <a:r>
              <a:rPr lang="nb-NO" smtClean="0"/>
              <a:t>HSN/F. Haugen</a:t>
            </a:r>
            <a:endParaRPr lang="en-US"/>
          </a:p>
        </p:txBody>
      </p:sp>
      <p:sp>
        <p:nvSpPr>
          <p:cNvPr id="9" name="Undertittel 2"/>
          <p:cNvSpPr txBox="1">
            <a:spLocks/>
          </p:cNvSpPr>
          <p:nvPr/>
        </p:nvSpPr>
        <p:spPr bwMode="auto">
          <a:xfrm>
            <a:off x="539552" y="1125538"/>
            <a:ext cx="7920879" cy="1223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000" b="1" smtClean="0">
                <a:solidFill>
                  <a:srgbClr val="008000"/>
                </a:solidFill>
                <a:latin typeface="Calibri" pitchFamily="34" charset="0"/>
              </a:rPr>
              <a:t>IA3112 Automatiseringsteknikk og</a:t>
            </a:r>
            <a:r>
              <a:rPr lang="nb-NO" sz="2000" b="1">
                <a:solidFill>
                  <a:srgbClr val="008000"/>
                </a:solidFill>
                <a:latin typeface="Calibri" pitchFamily="34" charset="0"/>
              </a:rPr>
              <a:t/>
            </a:r>
            <a:br>
              <a:rPr lang="nb-NO" sz="2000" b="1">
                <a:solidFill>
                  <a:srgbClr val="008000"/>
                </a:solidFill>
                <a:latin typeface="Calibri" pitchFamily="34" charset="0"/>
              </a:rPr>
            </a:br>
            <a:r>
              <a:rPr lang="nb-NO" sz="2000" b="1" smtClean="0">
                <a:solidFill>
                  <a:srgbClr val="008000"/>
                </a:solidFill>
                <a:latin typeface="Calibri" pitchFamily="34" charset="0"/>
              </a:rPr>
              <a:t>EK3114 Automatisering og vannkraftregulering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000" b="1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Høstsemesteret </a:t>
            </a:r>
            <a:r>
              <a:rPr lang="nb-NO" sz="2000" b="1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2017</a:t>
            </a:r>
            <a:endParaRPr lang="nb-NO" sz="2800" b="1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9" y="125904"/>
            <a:ext cx="1596781" cy="350768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0" y="614293"/>
            <a:ext cx="914400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800" b="1">
                <a:solidFill>
                  <a:srgbClr val="C00000"/>
                </a:solidFill>
              </a:rPr>
              <a:t> </a:t>
            </a:r>
            <a:r>
              <a:rPr lang="nb-NO" sz="2800" b="1" smtClean="0">
                <a:solidFill>
                  <a:srgbClr val="C00000"/>
                </a:solidFill>
              </a:rPr>
              <a:t>I </a:t>
            </a:r>
            <a:r>
              <a:rPr lang="nb-NO" sz="2800" b="1">
                <a:solidFill>
                  <a:srgbClr val="C00000"/>
                </a:solidFill>
              </a:rPr>
              <a:t>hvilken grad er </a:t>
            </a:r>
            <a:r>
              <a:rPr lang="nb-NO" sz="2800" b="1" smtClean="0">
                <a:solidFill>
                  <a:srgbClr val="C00000"/>
                </a:solidFill>
              </a:rPr>
              <a:t>emnets </a:t>
            </a:r>
            <a:r>
              <a:rPr lang="nb-NO" sz="2800" b="1">
                <a:solidFill>
                  <a:srgbClr val="C00000"/>
                </a:solidFill>
              </a:rPr>
              <a:t>innhold (pensum) og metodikk nyttige for å løse </a:t>
            </a:r>
            <a:r>
              <a:rPr lang="nb-NO" sz="2800" b="1" smtClean="0">
                <a:solidFill>
                  <a:srgbClr val="C00000"/>
                </a:solidFill>
              </a:rPr>
              <a:t>reelle problemer </a:t>
            </a:r>
            <a:r>
              <a:rPr lang="nb-NO" sz="2800" b="1">
                <a:solidFill>
                  <a:srgbClr val="C00000"/>
                </a:solidFill>
              </a:rPr>
              <a:t>i fagfeltet</a:t>
            </a:r>
            <a:r>
              <a:rPr lang="nb-NO" sz="2800" b="1" smtClean="0">
                <a:solidFill>
                  <a:srgbClr val="C00000"/>
                </a:solidFill>
              </a:rPr>
              <a:t>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800" b="1" smtClean="0">
                <a:solidFill>
                  <a:srgbClr val="008000"/>
                </a:solidFill>
              </a:rPr>
              <a:t> Utvikler </a:t>
            </a:r>
            <a:r>
              <a:rPr lang="nb-NO" sz="2800" b="1" smtClean="0">
                <a:solidFill>
                  <a:srgbClr val="008000"/>
                </a:solidFill>
              </a:rPr>
              <a:t>studentene en kritisk </a:t>
            </a:r>
            <a:r>
              <a:rPr lang="nb-NO" sz="2800" b="1">
                <a:solidFill>
                  <a:srgbClr val="008000"/>
                </a:solidFill>
              </a:rPr>
              <a:t>holdning til </a:t>
            </a:r>
            <a:r>
              <a:rPr lang="nb-NO" sz="2800" b="1" smtClean="0">
                <a:solidFill>
                  <a:srgbClr val="008000"/>
                </a:solidFill>
              </a:rPr>
              <a:t>emnets innhold </a:t>
            </a:r>
            <a:r>
              <a:rPr lang="nb-NO" sz="2800" b="1">
                <a:solidFill>
                  <a:srgbClr val="008000"/>
                </a:solidFill>
              </a:rPr>
              <a:t>og </a:t>
            </a:r>
            <a:r>
              <a:rPr lang="nb-NO" sz="2800" b="1" smtClean="0">
                <a:solidFill>
                  <a:srgbClr val="008000"/>
                </a:solidFill>
              </a:rPr>
              <a:t>metodikk?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800" b="1">
                <a:solidFill>
                  <a:srgbClr val="C00000"/>
                </a:solidFill>
              </a:rPr>
              <a:t> </a:t>
            </a:r>
            <a:r>
              <a:rPr lang="nb-NO" sz="2800" b="1" smtClean="0">
                <a:solidFill>
                  <a:srgbClr val="C00000"/>
                </a:solidFill>
              </a:rPr>
              <a:t>Motiveres </a:t>
            </a:r>
            <a:r>
              <a:rPr lang="nb-NO" sz="2800" b="1">
                <a:solidFill>
                  <a:srgbClr val="C00000"/>
                </a:solidFill>
              </a:rPr>
              <a:t>studentene til å lære </a:t>
            </a:r>
            <a:r>
              <a:rPr lang="nb-NO" sz="2800" b="1" smtClean="0">
                <a:solidFill>
                  <a:srgbClr val="C00000"/>
                </a:solidFill>
              </a:rPr>
              <a:t>emnet?</a:t>
            </a:r>
            <a:endParaRPr lang="nb-NO" sz="2800" b="1" smtClean="0">
              <a:solidFill>
                <a:srgbClr val="C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800" b="1" smtClean="0">
                <a:solidFill>
                  <a:schemeClr val="tx2"/>
                </a:solidFill>
              </a:rPr>
              <a:t> Aktiviseres </a:t>
            </a:r>
            <a:r>
              <a:rPr lang="nb-NO" sz="2800" b="1">
                <a:solidFill>
                  <a:schemeClr val="tx2"/>
                </a:solidFill>
              </a:rPr>
              <a:t>studentene i undervisningen gjennom bl.a. teoretiske og praktiske øvinger? Eller med andre ord: I hvilken grad legges det til rette for "learning by doing</a:t>
            </a:r>
            <a:r>
              <a:rPr lang="nb-NO" sz="2800" b="1" smtClean="0">
                <a:solidFill>
                  <a:schemeClr val="tx2"/>
                </a:solidFill>
              </a:rPr>
              <a:t>"?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800" b="1" smtClean="0">
                <a:solidFill>
                  <a:srgbClr val="008000"/>
                </a:solidFill>
              </a:rPr>
              <a:t> I </a:t>
            </a:r>
            <a:r>
              <a:rPr lang="nb-NO" sz="2800" b="1">
                <a:solidFill>
                  <a:srgbClr val="008000"/>
                </a:solidFill>
              </a:rPr>
              <a:t>hvilken grad konkretiseres </a:t>
            </a:r>
            <a:r>
              <a:rPr lang="nb-NO" sz="2800" b="1" smtClean="0">
                <a:solidFill>
                  <a:srgbClr val="008000"/>
                </a:solidFill>
              </a:rPr>
              <a:t>emnet gjennom </a:t>
            </a:r>
            <a:r>
              <a:rPr lang="nb-NO" sz="2800" b="1">
                <a:solidFill>
                  <a:srgbClr val="008000"/>
                </a:solidFill>
              </a:rPr>
              <a:t>bl.a. relevante og virkelighetsnære eksempler og </a:t>
            </a:r>
            <a:r>
              <a:rPr lang="nb-NO" sz="2800" b="1" smtClean="0">
                <a:solidFill>
                  <a:srgbClr val="008000"/>
                </a:solidFill>
              </a:rPr>
              <a:t>problemstillinger?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800" b="1">
                <a:solidFill>
                  <a:srgbClr val="C00000"/>
                </a:solidFill>
              </a:rPr>
              <a:t> </a:t>
            </a:r>
            <a:r>
              <a:rPr lang="nb-NO" sz="2800" b="1" smtClean="0">
                <a:solidFill>
                  <a:srgbClr val="C00000"/>
                </a:solidFill>
              </a:rPr>
              <a:t>I </a:t>
            </a:r>
            <a:r>
              <a:rPr lang="nb-NO" sz="2800" b="1">
                <a:solidFill>
                  <a:srgbClr val="C00000"/>
                </a:solidFill>
              </a:rPr>
              <a:t>hvilken grad lærer studentene å samarbeide med andre studenter for å løse problemer?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2ABC-886B-48E7-A3BD-C2EA595901B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Automatisering </a:t>
            </a:r>
            <a:r>
              <a:rPr lang="nb-NO" smtClean="0"/>
              <a:t>2017. </a:t>
            </a:r>
            <a:r>
              <a:rPr lang="nb-NO" smtClean="0"/>
              <a:t>HSN/F. Haugen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132</Words>
  <Application>Microsoft Office PowerPoint</Application>
  <PresentationFormat>Skjermfremvisning 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Office-tema</vt:lpstr>
      <vt:lpstr>Noen kritiske spørsmål</vt:lpstr>
      <vt:lpstr>PowerPoint-presentasjon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41</cp:revision>
  <dcterms:created xsi:type="dcterms:W3CDTF">2012-01-09T00:54:32Z</dcterms:created>
  <dcterms:modified xsi:type="dcterms:W3CDTF">2017-08-16T23:43:12Z</dcterms:modified>
</cp:coreProperties>
</file>