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306" r:id="rId3"/>
    <p:sldId id="30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D3C05"/>
    <a:srgbClr val="00A8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6B9B95-9BFC-494B-AE13-67C36319BC5E}" type="datetimeFigureOut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3BE694-FA34-4387-8548-BB1A07960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96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C8E0F-A7B6-4CEB-943F-773029FCE0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1677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E91C4-F454-413B-8DAA-1C216C4A918D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25E1-2507-4C67-B57F-13B3150B5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982D3-9207-4227-A2DB-04885E71DD95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A4D7F-A9C4-4665-8E04-BABFC2570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2AD7C-705A-4AB3-9450-B39A9CBD93E1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0DA0-A03F-4870-B79F-DE8126495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D7939-D5FD-4449-B684-917ABDA9371B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F2D8-34B6-4A09-B8E6-5C8B16019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2DD2E-4298-49DC-AEC8-5863EF57757B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D533F-FC8F-4551-810E-7F62773BF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54076-9F3F-4ABD-8F02-E738E09734C5}" type="datetime1">
              <a:rPr lang="en-US" smtClean="0"/>
              <a:t>10/13/2016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C6451-259A-43F8-B471-D2AB6E22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50955-5844-48A0-9FBD-5977567F5543}" type="datetime1">
              <a:rPr lang="en-US" smtClean="0"/>
              <a:t>10/13/2016</a:t>
            </a:fld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D630B-9A63-4DAE-82DE-422711C3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DC48B-046D-42ED-906F-B8E1AF6FA3DF}" type="datetime1">
              <a:rPr lang="en-US" smtClean="0"/>
              <a:t>10/13/2016</a:t>
            </a:fld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E00AE-400D-4D31-A260-EBFB68D22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077E7-7ADA-41F0-AC51-0DDE84ADAD57}" type="datetime1">
              <a:rPr lang="en-US" smtClean="0"/>
              <a:t>10/13/2016</a:t>
            </a:fld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4F46-D74C-4808-B7D9-DC8254F34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487E0-37BA-4F6D-9B96-E64DC203452D}" type="datetime1">
              <a:rPr lang="en-US" smtClean="0"/>
              <a:t>10/13/2016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0604C-A36E-4F5C-BA04-1A5CB4E22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06B52-58A8-415D-9877-D6CCAA040EC7}" type="datetime1">
              <a:rPr lang="en-US" smtClean="0"/>
              <a:t>10/13/2016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6868-A984-4E6D-8FCA-2ABD8BB96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196750-0839-4539-B220-EF5C2F3FD6C0}" type="datetime1">
              <a:rPr lang="en-US" smtClean="0"/>
              <a:t>10/13/2016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2A90D2-99EB-4BF4-86B2-58C130F07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levelcontrol_chiptank/app/levelcontrol_chiptank.ex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636912"/>
            <a:ext cx="8713787" cy="2087563"/>
          </a:xfrm>
        </p:spPr>
        <p:txBody>
          <a:bodyPr rtlCol="0">
            <a:normAutofit fontScale="90000"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nb-NO" sz="6600" b="1" smtClean="0">
                <a:solidFill>
                  <a:srgbClr val="C00000"/>
                </a:solidFill>
              </a:rPr>
              <a:t>Faktorer som påvirker reguleringssløyfens stabilitet</a:t>
            </a:r>
            <a:endParaRPr lang="en-US" sz="660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741988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Av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(finn.haugen@hit.no)</a:t>
            </a:r>
          </a:p>
        </p:txBody>
      </p:sp>
      <p:sp>
        <p:nvSpPr>
          <p:cNvPr id="8" name="Undertittel 2"/>
          <p:cNvSpPr txBox="1">
            <a:spLocks/>
          </p:cNvSpPr>
          <p:nvPr/>
        </p:nvSpPr>
        <p:spPr bwMode="auto">
          <a:xfrm>
            <a:off x="539552" y="1125538"/>
            <a:ext cx="7920879" cy="122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IA3112 Automatiseringsteknikk og</a:t>
            </a:r>
            <a:r>
              <a:rPr lang="nb-NO" sz="2000" b="1">
                <a:solidFill>
                  <a:srgbClr val="008000"/>
                </a:solidFill>
                <a:latin typeface="Calibri" pitchFamily="34" charset="0"/>
              </a:rPr>
              <a:t/>
            </a:r>
            <a:br>
              <a:rPr lang="nb-NO" sz="2000" b="1">
                <a:solidFill>
                  <a:srgbClr val="008000"/>
                </a:solidFill>
                <a:latin typeface="Calibri" pitchFamily="34" charset="0"/>
              </a:rPr>
            </a:b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EK3114 Automatisering og vannkraftregulering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Høstsemesteret </a:t>
            </a: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2016</a:t>
            </a:r>
            <a:endParaRPr lang="nb-NO" sz="2800" b="1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Aut.tek. 2016.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425E1-2507-4C67-B57F-13B3150B53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126450"/>
            <a:ext cx="1596781" cy="35076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techteach.no\publications\reguleringsteknikk\utv\visio\feedback_simple_ustab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7652256" cy="299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107504" y="129257"/>
            <a:ext cx="8784976" cy="77946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nb-NO" sz="3600" b="1" dirty="0" smtClean="0">
                <a:solidFill>
                  <a:srgbClr val="009900"/>
                </a:solidFill>
              </a:rPr>
              <a:t>Faktorer som påvirker</a:t>
            </a:r>
            <a:br>
              <a:rPr lang="nb-NO" sz="3600" b="1" dirty="0" smtClean="0">
                <a:solidFill>
                  <a:srgbClr val="009900"/>
                </a:solidFill>
              </a:rPr>
            </a:br>
            <a:r>
              <a:rPr lang="nb-NO" sz="3600" b="1" dirty="0" smtClean="0">
                <a:solidFill>
                  <a:srgbClr val="009900"/>
                </a:solidFill>
              </a:rPr>
              <a:t>reguleringssløyfens stabilitet</a:t>
            </a:r>
            <a:endParaRPr lang="en-US" sz="3600" dirty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6DD42-F742-4012-8ABD-E3DC507E22C2}" type="slidenum">
              <a:rPr lang="nb-NO"/>
              <a:pPr>
                <a:defRPr/>
              </a:pPr>
              <a:t>2</a:t>
            </a:fld>
            <a:endParaRPr lang="nb-NO"/>
          </a:p>
        </p:txBody>
      </p:sp>
      <p:sp>
        <p:nvSpPr>
          <p:cNvPr id="8" name="TekstSylinder 7"/>
          <p:cNvSpPr txBox="1"/>
          <p:nvPr/>
        </p:nvSpPr>
        <p:spPr>
          <a:xfrm>
            <a:off x="251520" y="4021901"/>
            <a:ext cx="813690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400" b="1" dirty="0">
                <a:solidFill>
                  <a:srgbClr val="245794"/>
                </a:solidFill>
                <a:latin typeface="+mn-lt"/>
              </a:rPr>
              <a:t>Typiske grunner </a:t>
            </a:r>
            <a:r>
              <a:rPr lang="nb-NO" sz="2400" b="1" dirty="0" smtClean="0">
                <a:solidFill>
                  <a:srgbClr val="245794"/>
                </a:solidFill>
                <a:latin typeface="+mn-lt"/>
              </a:rPr>
              <a:t>til </a:t>
            </a:r>
            <a:r>
              <a:rPr lang="nb-NO" sz="2400" b="1" dirty="0" smtClean="0">
                <a:solidFill>
                  <a:srgbClr val="FF0000"/>
                </a:solidFill>
                <a:latin typeface="+mn-lt"/>
              </a:rPr>
              <a:t>stabilitetsproblemer (svingninger)</a:t>
            </a:r>
            <a:r>
              <a:rPr lang="nb-NO" sz="2400" b="1" dirty="0">
                <a:latin typeface="+mn-lt"/>
              </a:rPr>
              <a:t> </a:t>
            </a:r>
            <a:r>
              <a:rPr lang="nb-NO" sz="2400" b="1" dirty="0" smtClean="0">
                <a:solidFill>
                  <a:srgbClr val="245794"/>
                </a:solidFill>
                <a:latin typeface="+mn-lt"/>
              </a:rPr>
              <a:t>i </a:t>
            </a:r>
            <a:r>
              <a:rPr lang="nb-NO" sz="2400" b="1" dirty="0">
                <a:solidFill>
                  <a:srgbClr val="245794"/>
                </a:solidFill>
                <a:latin typeface="+mn-lt"/>
              </a:rPr>
              <a:t>et reguleringssystem: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 sz="24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b="1" dirty="0">
                <a:solidFill>
                  <a:srgbClr val="009900"/>
                </a:solidFill>
                <a:latin typeface="+mn-lt"/>
              </a:rPr>
              <a:t> Økning av </a:t>
            </a:r>
            <a:r>
              <a:rPr lang="nb-NO" sz="2000" b="1" dirty="0" smtClean="0">
                <a:solidFill>
                  <a:srgbClr val="009900"/>
                </a:solidFill>
                <a:latin typeface="+mn-lt"/>
              </a:rPr>
              <a:t>en forsterkning (i </a:t>
            </a:r>
            <a:r>
              <a:rPr lang="nb-NO" sz="2000" b="1" smtClean="0">
                <a:solidFill>
                  <a:srgbClr val="009900"/>
                </a:solidFill>
                <a:latin typeface="+mn-lt"/>
              </a:rPr>
              <a:t>sløyfen)</a:t>
            </a:r>
            <a:endParaRPr lang="nb-NO" sz="2000" b="1" i="1" dirty="0" smtClean="0">
              <a:solidFill>
                <a:srgbClr val="0099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Økning av en tidsforsinkelse (i sløyfen)</a:t>
            </a:r>
            <a:endParaRPr lang="nb-NO" sz="2000" b="1" i="1" dirty="0" smtClean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nb-NO" sz="2000" b="1" dirty="0">
                <a:solidFill>
                  <a:srgbClr val="002060"/>
                </a:solidFill>
                <a:latin typeface="+mn-lt"/>
              </a:rPr>
              <a:t>Økning av </a:t>
            </a:r>
            <a:r>
              <a:rPr lang="nb-NO" sz="2000" b="1" dirty="0" smtClean="0">
                <a:solidFill>
                  <a:srgbClr val="002060"/>
                </a:solidFill>
                <a:latin typeface="+mn-lt"/>
              </a:rPr>
              <a:t>en tidskonstant (i sløyfen)</a:t>
            </a:r>
            <a:endParaRPr lang="nb-NO" sz="2000" b="1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Frihåndsform 9"/>
          <p:cNvSpPr/>
          <p:nvPr/>
        </p:nvSpPr>
        <p:spPr>
          <a:xfrm>
            <a:off x="5652120" y="4398573"/>
            <a:ext cx="1208315" cy="326571"/>
          </a:xfrm>
          <a:custGeom>
            <a:avLst/>
            <a:gdLst>
              <a:gd name="connsiteX0" fmla="*/ 0 w 1208315"/>
              <a:gd name="connsiteY0" fmla="*/ 163285 h 326571"/>
              <a:gd name="connsiteX1" fmla="*/ 10886 w 1208315"/>
              <a:gd name="connsiteY1" fmla="*/ 130628 h 326571"/>
              <a:gd name="connsiteX2" fmla="*/ 32658 w 1208315"/>
              <a:gd name="connsiteY2" fmla="*/ 108857 h 326571"/>
              <a:gd name="connsiteX3" fmla="*/ 54429 w 1208315"/>
              <a:gd name="connsiteY3" fmla="*/ 43543 h 326571"/>
              <a:gd name="connsiteX4" fmla="*/ 97972 w 1208315"/>
              <a:gd name="connsiteY4" fmla="*/ 0 h 326571"/>
              <a:gd name="connsiteX5" fmla="*/ 185058 w 1208315"/>
              <a:gd name="connsiteY5" fmla="*/ 10885 h 326571"/>
              <a:gd name="connsiteX6" fmla="*/ 206829 w 1208315"/>
              <a:gd name="connsiteY6" fmla="*/ 32657 h 326571"/>
              <a:gd name="connsiteX7" fmla="*/ 250372 w 1208315"/>
              <a:gd name="connsiteY7" fmla="*/ 87085 h 326571"/>
              <a:gd name="connsiteX8" fmla="*/ 261258 w 1208315"/>
              <a:gd name="connsiteY8" fmla="*/ 130628 h 326571"/>
              <a:gd name="connsiteX9" fmla="*/ 283029 w 1208315"/>
              <a:gd name="connsiteY9" fmla="*/ 195943 h 326571"/>
              <a:gd name="connsiteX10" fmla="*/ 304800 w 1208315"/>
              <a:gd name="connsiteY10" fmla="*/ 261257 h 326571"/>
              <a:gd name="connsiteX11" fmla="*/ 315686 w 1208315"/>
              <a:gd name="connsiteY11" fmla="*/ 293914 h 326571"/>
              <a:gd name="connsiteX12" fmla="*/ 348343 w 1208315"/>
              <a:gd name="connsiteY12" fmla="*/ 304800 h 326571"/>
              <a:gd name="connsiteX13" fmla="*/ 413658 w 1208315"/>
              <a:gd name="connsiteY13" fmla="*/ 283028 h 326571"/>
              <a:gd name="connsiteX14" fmla="*/ 468086 w 1208315"/>
              <a:gd name="connsiteY14" fmla="*/ 239485 h 326571"/>
              <a:gd name="connsiteX15" fmla="*/ 511629 w 1208315"/>
              <a:gd name="connsiteY15" fmla="*/ 108857 h 326571"/>
              <a:gd name="connsiteX16" fmla="*/ 522515 w 1208315"/>
              <a:gd name="connsiteY16" fmla="*/ 76200 h 326571"/>
              <a:gd name="connsiteX17" fmla="*/ 533400 w 1208315"/>
              <a:gd name="connsiteY17" fmla="*/ 43543 h 326571"/>
              <a:gd name="connsiteX18" fmla="*/ 587829 w 1208315"/>
              <a:gd name="connsiteY18" fmla="*/ 0 h 326571"/>
              <a:gd name="connsiteX19" fmla="*/ 674915 w 1208315"/>
              <a:gd name="connsiteY19" fmla="*/ 54428 h 326571"/>
              <a:gd name="connsiteX20" fmla="*/ 696686 w 1208315"/>
              <a:gd name="connsiteY20" fmla="*/ 76200 h 326571"/>
              <a:gd name="connsiteX21" fmla="*/ 740229 w 1208315"/>
              <a:gd name="connsiteY21" fmla="*/ 206828 h 326571"/>
              <a:gd name="connsiteX22" fmla="*/ 751115 w 1208315"/>
              <a:gd name="connsiteY22" fmla="*/ 239485 h 326571"/>
              <a:gd name="connsiteX23" fmla="*/ 794658 w 1208315"/>
              <a:gd name="connsiteY23" fmla="*/ 283028 h 326571"/>
              <a:gd name="connsiteX24" fmla="*/ 849086 w 1208315"/>
              <a:gd name="connsiteY24" fmla="*/ 326571 h 326571"/>
              <a:gd name="connsiteX25" fmla="*/ 914400 w 1208315"/>
              <a:gd name="connsiteY25" fmla="*/ 283028 h 326571"/>
              <a:gd name="connsiteX26" fmla="*/ 936172 w 1208315"/>
              <a:gd name="connsiteY26" fmla="*/ 217714 h 326571"/>
              <a:gd name="connsiteX27" fmla="*/ 947058 w 1208315"/>
              <a:gd name="connsiteY27" fmla="*/ 185057 h 326571"/>
              <a:gd name="connsiteX28" fmla="*/ 957943 w 1208315"/>
              <a:gd name="connsiteY28" fmla="*/ 141514 h 326571"/>
              <a:gd name="connsiteX29" fmla="*/ 979715 w 1208315"/>
              <a:gd name="connsiteY29" fmla="*/ 119743 h 326571"/>
              <a:gd name="connsiteX30" fmla="*/ 990600 w 1208315"/>
              <a:gd name="connsiteY30" fmla="*/ 87085 h 326571"/>
              <a:gd name="connsiteX31" fmla="*/ 1001486 w 1208315"/>
              <a:gd name="connsiteY31" fmla="*/ 43543 h 326571"/>
              <a:gd name="connsiteX32" fmla="*/ 1055915 w 1208315"/>
              <a:gd name="connsiteY32" fmla="*/ 0 h 326571"/>
              <a:gd name="connsiteX33" fmla="*/ 1132115 w 1208315"/>
              <a:gd name="connsiteY33" fmla="*/ 10885 h 326571"/>
              <a:gd name="connsiteX34" fmla="*/ 1175658 w 1208315"/>
              <a:gd name="connsiteY34" fmla="*/ 54428 h 326571"/>
              <a:gd name="connsiteX35" fmla="*/ 1197429 w 1208315"/>
              <a:gd name="connsiteY35" fmla="*/ 76200 h 326571"/>
              <a:gd name="connsiteX36" fmla="*/ 1208315 w 1208315"/>
              <a:gd name="connsiteY36" fmla="*/ 108857 h 32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208315" h="326571">
                <a:moveTo>
                  <a:pt x="0" y="163285"/>
                </a:moveTo>
                <a:cubicBezTo>
                  <a:pt x="3629" y="152399"/>
                  <a:pt x="4982" y="140467"/>
                  <a:pt x="10886" y="130628"/>
                </a:cubicBezTo>
                <a:cubicBezTo>
                  <a:pt x="16167" y="121827"/>
                  <a:pt x="28068" y="118037"/>
                  <a:pt x="32658" y="108857"/>
                </a:cubicBezTo>
                <a:cubicBezTo>
                  <a:pt x="42921" y="88331"/>
                  <a:pt x="38202" y="59770"/>
                  <a:pt x="54429" y="43543"/>
                </a:cubicBezTo>
                <a:lnTo>
                  <a:pt x="97972" y="0"/>
                </a:lnTo>
                <a:cubicBezTo>
                  <a:pt x="127001" y="3628"/>
                  <a:pt x="157037" y="2479"/>
                  <a:pt x="185058" y="10885"/>
                </a:cubicBezTo>
                <a:cubicBezTo>
                  <a:pt x="194888" y="13834"/>
                  <a:pt x="200418" y="24643"/>
                  <a:pt x="206829" y="32657"/>
                </a:cubicBezTo>
                <a:cubicBezTo>
                  <a:pt x="261747" y="101306"/>
                  <a:pt x="197812" y="34527"/>
                  <a:pt x="250372" y="87085"/>
                </a:cubicBezTo>
                <a:cubicBezTo>
                  <a:pt x="254001" y="101599"/>
                  <a:pt x="256959" y="116298"/>
                  <a:pt x="261258" y="130628"/>
                </a:cubicBezTo>
                <a:cubicBezTo>
                  <a:pt x="267852" y="152609"/>
                  <a:pt x="275772" y="174171"/>
                  <a:pt x="283029" y="195943"/>
                </a:cubicBezTo>
                <a:lnTo>
                  <a:pt x="304800" y="261257"/>
                </a:lnTo>
                <a:cubicBezTo>
                  <a:pt x="308429" y="272143"/>
                  <a:pt x="304800" y="290285"/>
                  <a:pt x="315686" y="293914"/>
                </a:cubicBezTo>
                <a:lnTo>
                  <a:pt x="348343" y="304800"/>
                </a:lnTo>
                <a:cubicBezTo>
                  <a:pt x="370115" y="297543"/>
                  <a:pt x="392687" y="292349"/>
                  <a:pt x="413658" y="283028"/>
                </a:cubicBezTo>
                <a:cubicBezTo>
                  <a:pt x="438378" y="272041"/>
                  <a:pt x="449990" y="257582"/>
                  <a:pt x="468086" y="239485"/>
                </a:cubicBezTo>
                <a:lnTo>
                  <a:pt x="511629" y="108857"/>
                </a:lnTo>
                <a:lnTo>
                  <a:pt x="522515" y="76200"/>
                </a:lnTo>
                <a:cubicBezTo>
                  <a:pt x="526143" y="65314"/>
                  <a:pt x="525286" y="51657"/>
                  <a:pt x="533400" y="43543"/>
                </a:cubicBezTo>
                <a:cubicBezTo>
                  <a:pt x="564423" y="12520"/>
                  <a:pt x="546632" y="27464"/>
                  <a:pt x="587829" y="0"/>
                </a:cubicBezTo>
                <a:cubicBezTo>
                  <a:pt x="651285" y="15863"/>
                  <a:pt x="620794" y="306"/>
                  <a:pt x="674915" y="54428"/>
                </a:cubicBezTo>
                <a:lnTo>
                  <a:pt x="696686" y="76200"/>
                </a:lnTo>
                <a:lnTo>
                  <a:pt x="740229" y="206828"/>
                </a:lnTo>
                <a:cubicBezTo>
                  <a:pt x="743858" y="217714"/>
                  <a:pt x="743001" y="231371"/>
                  <a:pt x="751115" y="239485"/>
                </a:cubicBezTo>
                <a:cubicBezTo>
                  <a:pt x="765629" y="253999"/>
                  <a:pt x="783272" y="265949"/>
                  <a:pt x="794658" y="283028"/>
                </a:cubicBezTo>
                <a:cubicBezTo>
                  <a:pt x="822794" y="325232"/>
                  <a:pt x="804018" y="311548"/>
                  <a:pt x="849086" y="326571"/>
                </a:cubicBezTo>
                <a:cubicBezTo>
                  <a:pt x="866767" y="317731"/>
                  <a:pt x="903317" y="305194"/>
                  <a:pt x="914400" y="283028"/>
                </a:cubicBezTo>
                <a:cubicBezTo>
                  <a:pt x="924663" y="262502"/>
                  <a:pt x="928915" y="239485"/>
                  <a:pt x="936172" y="217714"/>
                </a:cubicBezTo>
                <a:cubicBezTo>
                  <a:pt x="939801" y="206828"/>
                  <a:pt x="944275" y="196189"/>
                  <a:pt x="947058" y="185057"/>
                </a:cubicBezTo>
                <a:cubicBezTo>
                  <a:pt x="950686" y="170543"/>
                  <a:pt x="951252" y="154895"/>
                  <a:pt x="957943" y="141514"/>
                </a:cubicBezTo>
                <a:cubicBezTo>
                  <a:pt x="962533" y="132334"/>
                  <a:pt x="972458" y="127000"/>
                  <a:pt x="979715" y="119743"/>
                </a:cubicBezTo>
                <a:cubicBezTo>
                  <a:pt x="983343" y="108857"/>
                  <a:pt x="987448" y="98118"/>
                  <a:pt x="990600" y="87085"/>
                </a:cubicBezTo>
                <a:cubicBezTo>
                  <a:pt x="994710" y="72700"/>
                  <a:pt x="994795" y="56924"/>
                  <a:pt x="1001486" y="43543"/>
                </a:cubicBezTo>
                <a:cubicBezTo>
                  <a:pt x="1009242" y="28031"/>
                  <a:pt x="1044377" y="7692"/>
                  <a:pt x="1055915" y="0"/>
                </a:cubicBezTo>
                <a:cubicBezTo>
                  <a:pt x="1081315" y="3628"/>
                  <a:pt x="1108757" y="268"/>
                  <a:pt x="1132115" y="10885"/>
                </a:cubicBezTo>
                <a:cubicBezTo>
                  <a:pt x="1150802" y="19379"/>
                  <a:pt x="1161144" y="39914"/>
                  <a:pt x="1175658" y="54428"/>
                </a:cubicBezTo>
                <a:lnTo>
                  <a:pt x="1197429" y="76200"/>
                </a:lnTo>
                <a:lnTo>
                  <a:pt x="1208315" y="10885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>
          <a:xfrm>
            <a:off x="5420816" y="637624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nb-NO" smtClean="0"/>
              <a:t>Aut.tek. 2016. HSN/F. Haugen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kstSylinder 4"/>
          <p:cNvSpPr txBox="1">
            <a:spLocks noChangeArrowheads="1"/>
          </p:cNvSpPr>
          <p:nvPr/>
        </p:nvSpPr>
        <p:spPr bwMode="auto">
          <a:xfrm>
            <a:off x="323850" y="79464"/>
            <a:ext cx="84963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2400" b="1" dirty="0" smtClean="0">
                <a:solidFill>
                  <a:srgbClr val="B00000"/>
                </a:solidFill>
                <a:latin typeface="Calibri" pitchFamily="34" charset="0"/>
              </a:rPr>
              <a:t>Vi ser hva som skjer med reguleringssløyfens stabilitet ved forskjellige parameterendringer på denne simulatoren:</a:t>
            </a:r>
            <a:endParaRPr lang="nb-NO" sz="2400" b="1" dirty="0">
              <a:solidFill>
                <a:srgbClr val="B00000"/>
              </a:solidFill>
              <a:latin typeface="Calibri" pitchFamily="34" charset="0"/>
            </a:endParaRPr>
          </a:p>
          <a:p>
            <a:pPr marL="0" lvl="1" algn="ctr"/>
            <a:endParaRPr lang="nb-NO" b="1" dirty="0">
              <a:solidFill>
                <a:srgbClr val="245794"/>
              </a:solidFill>
              <a:latin typeface="Calibri" pitchFamily="34" charset="0"/>
            </a:endParaRPr>
          </a:p>
          <a:p>
            <a:pPr algn="ctr"/>
            <a:r>
              <a:rPr lang="nb-NO" sz="2400" b="1" dirty="0">
                <a:latin typeface="Calibri" pitchFamily="34" charset="0"/>
                <a:hlinkClick r:id="rId2"/>
              </a:rPr>
              <a:t>Level </a:t>
            </a:r>
            <a:r>
              <a:rPr lang="nb-NO" sz="2400" b="1" dirty="0" err="1">
                <a:latin typeface="Calibri" pitchFamily="34" charset="0"/>
                <a:hlinkClick r:id="rId2"/>
              </a:rPr>
              <a:t>control</a:t>
            </a:r>
            <a:r>
              <a:rPr lang="nb-NO" sz="2400" b="1" dirty="0">
                <a:latin typeface="Calibri" pitchFamily="34" charset="0"/>
                <a:hlinkClick r:id="rId2"/>
              </a:rPr>
              <a:t> </a:t>
            </a:r>
            <a:r>
              <a:rPr lang="nb-NO" sz="2400" b="1" dirty="0" err="1">
                <a:latin typeface="Calibri" pitchFamily="34" charset="0"/>
                <a:hlinkClick r:id="rId2"/>
              </a:rPr>
              <a:t>of</a:t>
            </a:r>
            <a:r>
              <a:rPr lang="nb-NO" sz="2400" b="1" dirty="0">
                <a:latin typeface="Calibri" pitchFamily="34" charset="0"/>
                <a:hlinkClick r:id="rId2"/>
              </a:rPr>
              <a:t> wood-chip tank</a:t>
            </a:r>
            <a:endParaRPr lang="nb-NO" sz="2400" b="1" dirty="0">
              <a:latin typeface="Calibri" pitchFamily="34" charset="0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C5A1A0-FB65-4377-8F22-E06294AE7865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15365" name="TekstSylinder 7"/>
          <p:cNvSpPr txBox="1">
            <a:spLocks noChangeArrowheads="1"/>
          </p:cNvSpPr>
          <p:nvPr/>
        </p:nvSpPr>
        <p:spPr bwMode="auto">
          <a:xfrm>
            <a:off x="323850" y="1628800"/>
            <a:ext cx="84963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nb-NO" sz="2000" b="1" dirty="0">
                <a:solidFill>
                  <a:srgbClr val="009900"/>
                </a:solidFill>
                <a:latin typeface="Calibri" pitchFamily="34" charset="0"/>
              </a:rPr>
              <a:t> </a:t>
            </a:r>
            <a:r>
              <a:rPr lang="nb-NO" sz="2000" b="1" dirty="0" smtClean="0">
                <a:solidFill>
                  <a:srgbClr val="009900"/>
                </a:solidFill>
                <a:latin typeface="Calibri" pitchFamily="34" charset="0"/>
              </a:rPr>
              <a:t>Økning av sløyfeforsterkningen:</a:t>
            </a:r>
            <a:endParaRPr lang="nb-NO" sz="2000" b="1" dirty="0">
              <a:solidFill>
                <a:srgbClr val="009900"/>
              </a:solidFill>
              <a:latin typeface="Calibri" pitchFamily="34" charset="0"/>
            </a:endParaRPr>
          </a:p>
          <a:p>
            <a:pPr marL="457200" lvl="2">
              <a:buFont typeface="Arial" pitchFamily="34" charset="0"/>
              <a:buChar char="•"/>
            </a:pPr>
            <a:r>
              <a:rPr lang="nb-NO" sz="2000" b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nb-NO" sz="2000" b="1" dirty="0" smtClean="0">
                <a:solidFill>
                  <a:srgbClr val="C00000"/>
                </a:solidFill>
                <a:latin typeface="Calibri" pitchFamily="34" charset="0"/>
              </a:rPr>
              <a:t>Regulatoren:</a:t>
            </a:r>
            <a:endParaRPr lang="nb-NO" sz="2000" b="1" dirty="0">
              <a:solidFill>
                <a:srgbClr val="C00000"/>
              </a:solidFill>
              <a:latin typeface="Calibri" pitchFamily="34" charset="0"/>
            </a:endParaRPr>
          </a:p>
          <a:p>
            <a:pPr marL="914400" lvl="3">
              <a:buFont typeface="Arial" pitchFamily="34" charset="0"/>
              <a:buChar char="•"/>
            </a:pPr>
            <a:r>
              <a:rPr lang="nb-NO" sz="2000" b="1" dirty="0">
                <a:latin typeface="Calibri" pitchFamily="34" charset="0"/>
              </a:rPr>
              <a:t> </a:t>
            </a:r>
            <a:r>
              <a:rPr lang="nb-NO" sz="2000" b="1" dirty="0" smtClean="0">
                <a:latin typeface="Calibri" pitchFamily="34" charset="0"/>
              </a:rPr>
              <a:t>Regulatorforsterkning (økning)</a:t>
            </a:r>
            <a:endParaRPr lang="nb-NO" sz="2000" b="1" dirty="0">
              <a:latin typeface="Calibri" pitchFamily="34" charset="0"/>
            </a:endParaRPr>
          </a:p>
          <a:p>
            <a:pPr marL="914400" lvl="3">
              <a:buFont typeface="Arial" pitchFamily="34" charset="0"/>
              <a:buChar char="•"/>
            </a:pPr>
            <a:r>
              <a:rPr lang="nb-NO" sz="2000" b="1" dirty="0">
                <a:latin typeface="Calibri" pitchFamily="34" charset="0"/>
              </a:rPr>
              <a:t> </a:t>
            </a:r>
            <a:r>
              <a:rPr lang="nb-NO" sz="2000" b="1" dirty="0" smtClean="0">
                <a:latin typeface="Calibri" pitchFamily="34" charset="0"/>
              </a:rPr>
              <a:t>Integraltid (reduksjon)</a:t>
            </a:r>
            <a:endParaRPr lang="nb-NO" sz="2000" b="1" dirty="0">
              <a:latin typeface="Calibri" pitchFamily="34" charset="0"/>
            </a:endParaRPr>
          </a:p>
          <a:p>
            <a:pPr marL="457200" lvl="2">
              <a:buFont typeface="Arial" pitchFamily="34" charset="0"/>
              <a:buChar char="•"/>
            </a:pPr>
            <a:r>
              <a:rPr lang="nb-NO" sz="20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nb-NO" sz="2000" b="1" dirty="0" err="1" smtClean="0">
                <a:solidFill>
                  <a:srgbClr val="C00000"/>
                </a:solidFill>
                <a:latin typeface="Calibri" pitchFamily="34" charset="0"/>
              </a:rPr>
              <a:t>Aktuatoren</a:t>
            </a:r>
            <a:r>
              <a:rPr lang="nb-NO" sz="2000" b="1" dirty="0" smtClean="0">
                <a:solidFill>
                  <a:srgbClr val="C00000"/>
                </a:solidFill>
                <a:latin typeface="Calibri" pitchFamily="34" charset="0"/>
              </a:rPr>
              <a:t>:</a:t>
            </a:r>
          </a:p>
          <a:p>
            <a:pPr marL="914400" lvl="3">
              <a:buFont typeface="Arial" pitchFamily="34" charset="0"/>
              <a:buChar char="•"/>
            </a:pPr>
            <a:r>
              <a:rPr lang="nb-NO" sz="2000" b="1" dirty="0" smtClean="0">
                <a:solidFill>
                  <a:srgbClr val="D96709"/>
                </a:solidFill>
                <a:latin typeface="Calibri" pitchFamily="34" charset="0"/>
              </a:rPr>
              <a:t> </a:t>
            </a:r>
            <a:r>
              <a:rPr lang="nb-NO" sz="2000" b="1" dirty="0">
                <a:latin typeface="Calibri" pitchFamily="34" charset="0"/>
              </a:rPr>
              <a:t>Skrueforsterkning (-kapasiteten) (økning</a:t>
            </a:r>
            <a:r>
              <a:rPr lang="nb-NO" sz="2000" b="1" dirty="0" smtClean="0">
                <a:latin typeface="Calibri" pitchFamily="34" charset="0"/>
              </a:rPr>
              <a:t>)</a:t>
            </a:r>
            <a:endParaRPr lang="nb-NO" sz="2000" b="1" dirty="0" smtClean="0">
              <a:solidFill>
                <a:srgbClr val="D96709"/>
              </a:solidFill>
              <a:latin typeface="Calibri" pitchFamily="34" charset="0"/>
            </a:endParaRPr>
          </a:p>
          <a:p>
            <a:pPr marL="457200" lvl="2">
              <a:buFont typeface="Arial" pitchFamily="34" charset="0"/>
              <a:buChar char="•"/>
            </a:pPr>
            <a:r>
              <a:rPr lang="nb-NO" sz="2000" b="1" dirty="0" smtClean="0">
                <a:solidFill>
                  <a:srgbClr val="C00000"/>
                </a:solidFill>
                <a:latin typeface="Calibri" pitchFamily="34" charset="0"/>
              </a:rPr>
              <a:t> Prosessen:</a:t>
            </a:r>
            <a:endParaRPr lang="nb-NO" sz="2000" b="1" dirty="0">
              <a:solidFill>
                <a:srgbClr val="C00000"/>
              </a:solidFill>
              <a:latin typeface="Calibri" pitchFamily="34" charset="0"/>
            </a:endParaRPr>
          </a:p>
          <a:p>
            <a:pPr marL="914400" lvl="3">
              <a:buFont typeface="Arial" pitchFamily="34" charset="0"/>
              <a:buChar char="•"/>
            </a:pPr>
            <a:r>
              <a:rPr lang="nb-NO" sz="2000" b="1" dirty="0" err="1" smtClean="0">
                <a:latin typeface="Calibri" pitchFamily="34" charset="0"/>
              </a:rPr>
              <a:t>Tverrsnittsareal</a:t>
            </a:r>
            <a:r>
              <a:rPr lang="nb-NO" sz="2000" b="1" dirty="0" smtClean="0">
                <a:latin typeface="Calibri" pitchFamily="34" charset="0"/>
              </a:rPr>
              <a:t> (reduksjon)</a:t>
            </a:r>
            <a:endParaRPr lang="nb-NO" sz="2000" b="1" dirty="0">
              <a:latin typeface="Calibri" pitchFamily="34" charset="0"/>
            </a:endParaRPr>
          </a:p>
          <a:p>
            <a:pPr marL="457200" lvl="2">
              <a:buFont typeface="Arial" pitchFamily="34" charset="0"/>
              <a:buChar char="•"/>
            </a:pPr>
            <a:r>
              <a:rPr lang="nb-NO" sz="2000" b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nb-NO" sz="2000" b="1" dirty="0" smtClean="0">
                <a:solidFill>
                  <a:srgbClr val="C00000"/>
                </a:solidFill>
                <a:latin typeface="Calibri" pitchFamily="34" charset="0"/>
              </a:rPr>
              <a:t>Sensoren:</a:t>
            </a:r>
            <a:endParaRPr lang="nb-NO" sz="2000" b="1" dirty="0">
              <a:solidFill>
                <a:srgbClr val="C00000"/>
              </a:solidFill>
              <a:latin typeface="Calibri" pitchFamily="34" charset="0"/>
            </a:endParaRPr>
          </a:p>
          <a:p>
            <a:pPr marL="914400" lvl="3">
              <a:buFont typeface="Arial" pitchFamily="34" charset="0"/>
              <a:buChar char="•"/>
            </a:pPr>
            <a:r>
              <a:rPr lang="nb-NO" sz="2000" b="1" dirty="0">
                <a:latin typeface="Calibri" pitchFamily="34" charset="0"/>
              </a:rPr>
              <a:t> </a:t>
            </a:r>
            <a:r>
              <a:rPr lang="nb-NO" sz="2000" b="1" dirty="0" smtClean="0">
                <a:latin typeface="Calibri" pitchFamily="34" charset="0"/>
              </a:rPr>
              <a:t>Sensorforsterkning (økning)</a:t>
            </a:r>
            <a:endParaRPr lang="nb-NO" sz="2000" b="1" dirty="0">
              <a:latin typeface="Calibri" pitchFamily="34" charset="0"/>
            </a:endParaRPr>
          </a:p>
          <a:p>
            <a:pPr marL="0" lvl="1">
              <a:buFont typeface="Arial" pitchFamily="34" charset="0"/>
              <a:buChar char="•"/>
            </a:pPr>
            <a:r>
              <a:rPr lang="nb-NO" sz="2000" b="1" dirty="0">
                <a:solidFill>
                  <a:srgbClr val="009900"/>
                </a:solidFill>
                <a:latin typeface="Calibri" pitchFamily="34" charset="0"/>
              </a:rPr>
              <a:t> </a:t>
            </a:r>
            <a:r>
              <a:rPr lang="nb-NO" sz="2000" b="1" dirty="0" smtClean="0">
                <a:solidFill>
                  <a:srgbClr val="009900"/>
                </a:solidFill>
                <a:latin typeface="Calibri" pitchFamily="34" charset="0"/>
              </a:rPr>
              <a:t>Økning av tidsforsinkelsen:</a:t>
            </a:r>
            <a:endParaRPr lang="nb-NO" sz="2000" b="1" dirty="0">
              <a:solidFill>
                <a:srgbClr val="009900"/>
              </a:solidFill>
              <a:latin typeface="Calibri" pitchFamily="34" charset="0"/>
            </a:endParaRPr>
          </a:p>
          <a:p>
            <a:pPr marL="457200" lvl="2">
              <a:buFont typeface="Arial" pitchFamily="34" charset="0"/>
              <a:buChar char="•"/>
            </a:pPr>
            <a:r>
              <a:rPr lang="nb-NO" sz="2000" b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nb-NO" sz="2000" b="1" dirty="0" smtClean="0">
                <a:solidFill>
                  <a:srgbClr val="C00000"/>
                </a:solidFill>
                <a:latin typeface="Calibri" pitchFamily="34" charset="0"/>
              </a:rPr>
              <a:t>Prosess</a:t>
            </a:r>
            <a:r>
              <a:rPr lang="nb-NO" sz="2000" b="1" dirty="0">
                <a:solidFill>
                  <a:srgbClr val="C00000"/>
                </a:solidFill>
                <a:latin typeface="Calibri" pitchFamily="34" charset="0"/>
              </a:rPr>
              <a:t>:</a:t>
            </a:r>
            <a:r>
              <a:rPr lang="nb-NO" sz="2000" b="1" dirty="0">
                <a:solidFill>
                  <a:srgbClr val="D96709"/>
                </a:solidFill>
                <a:latin typeface="Calibri" pitchFamily="34" charset="0"/>
              </a:rPr>
              <a:t> </a:t>
            </a:r>
            <a:endParaRPr lang="nb-NO" sz="2000" b="1" dirty="0" smtClean="0">
              <a:solidFill>
                <a:srgbClr val="D96709"/>
              </a:solidFill>
              <a:latin typeface="Calibri" pitchFamily="34" charset="0"/>
            </a:endParaRPr>
          </a:p>
          <a:p>
            <a:pPr marL="914400" lvl="3">
              <a:buFont typeface="Arial" pitchFamily="34" charset="0"/>
              <a:buChar char="•"/>
            </a:pPr>
            <a:r>
              <a:rPr lang="nb-NO" sz="2000" b="1" dirty="0" smtClean="0">
                <a:latin typeface="Calibri" pitchFamily="34" charset="0"/>
              </a:rPr>
              <a:t> Transportforsinkelsen (økning)</a:t>
            </a:r>
            <a:endParaRPr lang="nb-NO" sz="2000" b="1" dirty="0">
              <a:latin typeface="Calibri" pitchFamily="34" charset="0"/>
            </a:endParaRPr>
          </a:p>
          <a:p>
            <a:pPr marL="0" lvl="1">
              <a:buFont typeface="Arial" pitchFamily="34" charset="0"/>
              <a:buChar char="•"/>
            </a:pPr>
            <a:r>
              <a:rPr lang="nb-NO" sz="2000" b="1" dirty="0">
                <a:solidFill>
                  <a:srgbClr val="009900"/>
                </a:solidFill>
                <a:latin typeface="Calibri" pitchFamily="34" charset="0"/>
              </a:rPr>
              <a:t> </a:t>
            </a:r>
            <a:r>
              <a:rPr lang="nb-NO" sz="2000" b="1" dirty="0" smtClean="0">
                <a:solidFill>
                  <a:srgbClr val="009900"/>
                </a:solidFill>
                <a:latin typeface="Calibri" pitchFamily="34" charset="0"/>
              </a:rPr>
              <a:t>Økning av tidskonstant:</a:t>
            </a:r>
            <a:endParaRPr lang="nb-NO" sz="2000" b="1" dirty="0">
              <a:solidFill>
                <a:srgbClr val="009900"/>
              </a:solidFill>
              <a:latin typeface="Calibri" pitchFamily="34" charset="0"/>
            </a:endParaRPr>
          </a:p>
          <a:p>
            <a:pPr marL="457200" lvl="2">
              <a:buFont typeface="Arial" pitchFamily="34" charset="0"/>
              <a:buChar char="•"/>
            </a:pPr>
            <a:r>
              <a:rPr lang="nb-NO" sz="2000" b="1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nb-NO" sz="2000" b="1" dirty="0" smtClean="0">
                <a:solidFill>
                  <a:srgbClr val="C00000"/>
                </a:solidFill>
                <a:latin typeface="Calibri" pitchFamily="34" charset="0"/>
              </a:rPr>
              <a:t>Målefilter:</a:t>
            </a:r>
          </a:p>
          <a:p>
            <a:pPr marL="914400" lvl="3">
              <a:buFont typeface="Arial" pitchFamily="34" charset="0"/>
              <a:buChar char="•"/>
            </a:pPr>
            <a:r>
              <a:rPr lang="nb-NO" sz="2000" b="1" dirty="0" smtClean="0">
                <a:latin typeface="Calibri" pitchFamily="34" charset="0"/>
              </a:rPr>
              <a:t> Tidskonstant (økning)</a:t>
            </a:r>
            <a:endParaRPr lang="nb-NO" sz="2000" b="1" dirty="0"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nb-NO" smtClean="0"/>
              <a:t>Aut.tek. 2016. HSN/F. Haugen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1703</TotalTime>
  <Words>171</Words>
  <Application>Microsoft Office PowerPoint</Application>
  <PresentationFormat>Skjermfremvisning (4:3)</PresentationFormat>
  <Paragraphs>37</Paragraphs>
  <Slides>3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Faktorer som påvirker reguleringssløyfens stabilitet</vt:lpstr>
      <vt:lpstr>Faktorer som påvirker reguleringssløyfens stabilitet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136</cp:revision>
  <dcterms:created xsi:type="dcterms:W3CDTF">2012-01-09T00:54:32Z</dcterms:created>
  <dcterms:modified xsi:type="dcterms:W3CDTF">2016-10-13T07:24:56Z</dcterms:modified>
</cp:coreProperties>
</file>