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60" r:id="rId2"/>
    <p:sldId id="470" r:id="rId3"/>
    <p:sldId id="471" r:id="rId4"/>
    <p:sldId id="461" r:id="rId5"/>
    <p:sldId id="467" r:id="rId6"/>
    <p:sldId id="468" r:id="rId7"/>
    <p:sldId id="462" r:id="rId8"/>
    <p:sldId id="469" r:id="rId9"/>
    <p:sldId id="466" r:id="rId1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245794"/>
    <a:srgbClr val="007A00"/>
    <a:srgbClr val="1D8D17"/>
    <a:srgbClr val="009900"/>
    <a:srgbClr val="003399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71" d="100"/>
          <a:sy n="71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453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1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2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4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205E9C-2A55-459F-8DEB-C37F782F74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1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4FD2-844A-4BA7-AED2-FC22ED901A22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57550-E046-4EFA-8D49-8D2B8EB89945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BA36-06B5-4A00-9EB4-5F2FAD6165C8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6428-CDAC-4095-8CA7-104CB1AAA431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B94C-89D7-4D8F-8C13-EF0D31270003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5035-1B67-4F5A-A5E2-0C758B34D8FD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3C54D-3696-4A13-8DF8-E070C58F8590}" type="datetime1">
              <a:rPr lang="nb-NO" smtClean="0"/>
              <a:t>05.11.2017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5EC0B-7E1E-4E40-9569-24C574CBEEEB}" type="datetime1">
              <a:rPr lang="nb-NO" smtClean="0"/>
              <a:t>05.11.2017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7B66-9764-4601-98C2-CB45C558ACAB}" type="datetime1">
              <a:rPr lang="nb-NO" smtClean="0"/>
              <a:t>05.11.2017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04181-11C4-43C0-91E0-3AA6531872E7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5A26-FE6A-475A-99CE-10764BFBD7F9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E68304-549F-4B21-881C-81D1ECA9DDB1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techteach.no/simview/cascade_control_temperature/app/cascade_control_temperature.zi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techteach.no/simview/cascade_control_temp_heat_ex/app/cascade_control_temp_heat_ex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565573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Cascade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7A00"/>
                </a:solidFill>
                <a:latin typeface="Calibri" pitchFamily="34" charset="0"/>
              </a:rPr>
              <a:t>Course </a:t>
            </a:r>
            <a:r>
              <a:rPr lang="nb-NO" sz="2800" b="1" smtClean="0">
                <a:solidFill>
                  <a:srgbClr val="007A00"/>
                </a:solidFill>
                <a:latin typeface="Calibri" pitchFamily="34" charset="0"/>
              </a:rPr>
              <a:t>IIA1117 Control Engineering</a:t>
            </a:r>
            <a:r>
              <a:rPr lang="nb-NO" sz="2800" b="1">
                <a:solidFill>
                  <a:srgbClr val="007A00"/>
                </a:solidFill>
                <a:latin typeface="Calibri" pitchFamily="34" charset="0"/>
              </a:rPr>
              <a:t/>
            </a:r>
            <a:br>
              <a:rPr lang="nb-NO" sz="2800" b="1">
                <a:solidFill>
                  <a:srgbClr val="007A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7A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7A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7A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kstSylinder 12"/>
          <p:cNvSpPr txBox="1">
            <a:spLocks noChangeArrowheads="1"/>
          </p:cNvSpPr>
          <p:nvPr/>
        </p:nvSpPr>
        <p:spPr bwMode="auto">
          <a:xfrm>
            <a:off x="611560" y="2066072"/>
            <a:ext cx="785812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 smtClean="0">
                <a:solidFill>
                  <a:srgbClr val="007A00"/>
                </a:solidFill>
              </a:rPr>
              <a:t>Benefit of cascade control</a:t>
            </a:r>
            <a:r>
              <a:rPr lang="nb-NO" sz="3200" b="1">
                <a:solidFill>
                  <a:srgbClr val="007A00"/>
                </a:solidFill>
              </a:rPr>
              <a:t/>
            </a:r>
            <a:br>
              <a:rPr lang="nb-NO" sz="3200" b="1">
                <a:solidFill>
                  <a:srgbClr val="007A00"/>
                </a:solidFill>
              </a:rPr>
            </a:br>
            <a:r>
              <a:rPr lang="nb-NO" sz="2800" b="1" smtClean="0">
                <a:solidFill>
                  <a:srgbClr val="007A00"/>
                </a:solidFill>
              </a:rPr>
              <a:t>(comparing with ordinary single loop control):</a:t>
            </a:r>
            <a:endParaRPr lang="nb-NO" sz="3200" b="1">
              <a:solidFill>
                <a:srgbClr val="007A00"/>
              </a:solidFill>
            </a:endParaRPr>
          </a:p>
          <a:p>
            <a:pPr algn="ctr"/>
            <a:endParaRPr lang="nb-NO" sz="2800" b="1"/>
          </a:p>
          <a:p>
            <a:pPr algn="ctr"/>
            <a:r>
              <a:rPr lang="nb-NO" sz="3200" b="1" smtClean="0">
                <a:solidFill>
                  <a:srgbClr val="B00000"/>
                </a:solidFill>
              </a:rPr>
              <a:t>Faster (more effective) compensation of process disturbances.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8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ktangel 3"/>
          <p:cNvSpPr>
            <a:spLocks noChangeArrowheads="1"/>
          </p:cNvSpPr>
          <p:nvPr/>
        </p:nvSpPr>
        <p:spPr bwMode="auto">
          <a:xfrm>
            <a:off x="2509960" y="242645"/>
            <a:ext cx="41104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Review:</a:t>
            </a:r>
            <a:b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Single-loop control system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42131"/>
            <a:ext cx="8117139" cy="423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ktangel 3"/>
          <p:cNvSpPr>
            <a:spLocks noChangeArrowheads="1"/>
          </p:cNvSpPr>
          <p:nvPr/>
        </p:nvSpPr>
        <p:spPr bwMode="auto">
          <a:xfrm>
            <a:off x="872579" y="404664"/>
            <a:ext cx="72210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Improved structure with faster (more effective)</a:t>
            </a:r>
            <a:b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disturbance compensation:</a:t>
            </a:r>
          </a:p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Cascade 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control </a:t>
            </a: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system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03" y="1988840"/>
            <a:ext cx="847359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ktangel 3"/>
          <p:cNvSpPr>
            <a:spLocks noChangeArrowheads="1"/>
          </p:cNvSpPr>
          <p:nvPr/>
        </p:nvSpPr>
        <p:spPr bwMode="auto">
          <a:xfrm>
            <a:off x="1368221" y="-27384"/>
            <a:ext cx="63001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B00000"/>
                </a:solidFill>
              </a:rPr>
              <a:t>Interpretation:</a:t>
            </a:r>
            <a:br>
              <a:rPr lang="nb-NO" sz="2000" b="1" smtClean="0">
                <a:solidFill>
                  <a:srgbClr val="B00000"/>
                </a:solidFill>
              </a:rPr>
            </a:br>
            <a:r>
              <a:rPr lang="nb-NO" sz="2000" b="1" smtClean="0">
                <a:solidFill>
                  <a:srgbClr val="B00000"/>
                </a:solidFill>
              </a:rPr>
              <a:t>With cascade control, the original actuator</a:t>
            </a:r>
          </a:p>
          <a:p>
            <a:pPr algn="ctr"/>
            <a:r>
              <a:rPr lang="nb-NO" sz="2000" b="1" smtClean="0">
                <a:solidFill>
                  <a:srgbClr val="B00000"/>
                </a:solidFill>
              </a:rPr>
              <a:t>is substituted by a "new" well-behaving" actuator:</a:t>
            </a:r>
            <a:endParaRPr lang="nb-NO" sz="2000" b="1">
              <a:solidFill>
                <a:srgbClr val="B0000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12452"/>
            <a:ext cx="7125737" cy="509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400050" y="1700808"/>
            <a:ext cx="828675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>
                <a:solidFill>
                  <a:srgbClr val="B00000"/>
                </a:solidFill>
                <a:latin typeface="+mn-lt"/>
              </a:rPr>
              <a:t>Controller tuning:</a:t>
            </a:r>
            <a:endParaRPr lang="nb-NO" sz="2800" b="1" smtClean="0">
              <a:solidFill>
                <a:srgbClr val="B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800" b="1">
              <a:solidFill>
                <a:srgbClr val="0082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>
                <a:solidFill>
                  <a:srgbClr val="245794"/>
                </a:solidFill>
                <a:latin typeface="+mn-lt"/>
              </a:rPr>
              <a:t>First, tune the secondary controller (with the primary controller in Manual mode</a:t>
            </a:r>
            <a:r>
              <a:rPr lang="en-US" sz="2800" b="1" smtClean="0">
                <a:solidFill>
                  <a:srgbClr val="245794"/>
                </a:solidFill>
                <a:latin typeface="+mn-lt"/>
              </a:rPr>
              <a:t>).</a:t>
            </a:r>
            <a:endParaRPr lang="nb-NO" sz="2800" b="1" smtClean="0">
              <a:solidFill>
                <a:srgbClr val="245794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nb-NO" sz="2800" b="1">
              <a:solidFill>
                <a:srgbClr val="245794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>
                <a:solidFill>
                  <a:srgbClr val="245794"/>
                </a:solidFill>
                <a:latin typeface="+mn-lt"/>
              </a:rPr>
              <a:t>Then, tune the primary controller (with the secondary controller in Auto mode</a:t>
            </a:r>
            <a:r>
              <a:rPr lang="en-US" sz="2800" b="1" smtClean="0">
                <a:solidFill>
                  <a:srgbClr val="245794"/>
                </a:solidFill>
                <a:latin typeface="+mn-lt"/>
              </a:rPr>
              <a:t>)</a:t>
            </a:r>
            <a:r>
              <a:rPr lang="nb-NO" sz="2800" b="1">
                <a:solidFill>
                  <a:srgbClr val="245794"/>
                </a:solidFill>
                <a:latin typeface="+mn-lt"/>
              </a:rPr>
              <a:t>.</a:t>
            </a:r>
            <a:endParaRPr lang="en-US" sz="2800" b="1">
              <a:solidFill>
                <a:srgbClr val="245794"/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0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kstSylinder 3"/>
          <p:cNvSpPr txBox="1">
            <a:spLocks noChangeArrowheads="1"/>
          </p:cNvSpPr>
          <p:nvPr/>
        </p:nvSpPr>
        <p:spPr bwMode="auto">
          <a:xfrm>
            <a:off x="531813" y="-27384"/>
            <a:ext cx="8143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2400" b="1" smtClean="0">
                <a:solidFill>
                  <a:srgbClr val="B00000"/>
                </a:solidFill>
                <a:latin typeface="Calibri" pitchFamily="34" charset="0"/>
              </a:rPr>
              <a:t>Example 1: </a:t>
            </a:r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Cascade control of temperature in a vessel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3FE25-D66B-4629-B268-F8E3A9696DC0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kstSylinder 3"/>
          <p:cNvSpPr txBox="1">
            <a:spLocks noChangeArrowheads="1"/>
          </p:cNvSpPr>
          <p:nvPr/>
        </p:nvSpPr>
        <p:spPr bwMode="auto">
          <a:xfrm>
            <a:off x="395288" y="332656"/>
            <a:ext cx="8143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 smtClean="0">
                <a:latin typeface="Calibri" pitchFamily="34" charset="0"/>
                <a:hlinkClick r:id="rId2"/>
              </a:rPr>
              <a:t>Simulator</a:t>
            </a:r>
            <a:r>
              <a:rPr lang="nb-NO" sz="2800" b="1">
                <a:latin typeface="Calibri" pitchFamily="34" charset="0"/>
                <a:hlinkClick r:id="rId2"/>
              </a:rPr>
              <a:t> </a:t>
            </a:r>
            <a:r>
              <a:rPr lang="nb-NO" smtClean="0">
                <a:latin typeface="Calibri" pitchFamily="34" charset="0"/>
              </a:rPr>
              <a:t>(unzip all the files, and then run the exefile).</a:t>
            </a:r>
            <a:endParaRPr lang="nb-NO" sz="2000">
              <a:latin typeface="Calibri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3" y="1041291"/>
            <a:ext cx="7928619" cy="5822461"/>
          </a:xfrm>
          <a:prstGeom prst="rect">
            <a:avLst/>
          </a:prstGeom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kstSylinder 3"/>
          <p:cNvSpPr txBox="1">
            <a:spLocks noChangeArrowheads="1"/>
          </p:cNvSpPr>
          <p:nvPr/>
        </p:nvSpPr>
        <p:spPr bwMode="auto">
          <a:xfrm>
            <a:off x="531813" y="548680"/>
            <a:ext cx="81438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>Example 1 cont.:</a:t>
            </a:r>
            <a:br>
              <a:rPr lang="nb-NO" sz="3200" b="1" smtClean="0">
                <a:solidFill>
                  <a:srgbClr val="B00000"/>
                </a:solidFill>
              </a:rPr>
            </a:br>
            <a:r>
              <a:rPr lang="nb-NO" sz="3200" b="1" smtClean="0">
                <a:solidFill>
                  <a:schemeClr val="tx2"/>
                </a:solidFill>
              </a:rPr>
              <a:t>Comparing performance indexes IAE (Integral of Absolute value of control Error):</a:t>
            </a:r>
            <a:endParaRPr lang="nb-NO" sz="3200" b="1">
              <a:solidFill>
                <a:schemeClr val="tx2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4032"/>
            <a:ext cx="9144000" cy="216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kstSylinder 3"/>
          <p:cNvSpPr txBox="1">
            <a:spLocks noChangeArrowheads="1"/>
          </p:cNvSpPr>
          <p:nvPr/>
        </p:nvSpPr>
        <p:spPr bwMode="auto">
          <a:xfrm>
            <a:off x="531813" y="5589240"/>
            <a:ext cx="8143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chemeClr val="accent6">
                    <a:lumMod val="75000"/>
                  </a:schemeClr>
                </a:solidFill>
              </a:rPr>
              <a:t>Which of the control structures is the best?</a:t>
            </a:r>
            <a:endParaRPr lang="nb-NO" sz="3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kstSylinder 3"/>
          <p:cNvSpPr txBox="1">
            <a:spLocks noChangeArrowheads="1"/>
          </p:cNvSpPr>
          <p:nvPr/>
        </p:nvSpPr>
        <p:spPr bwMode="auto">
          <a:xfrm>
            <a:off x="5274756" y="2430413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Cascade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0" name="TekstSylinder 3"/>
          <p:cNvSpPr txBox="1">
            <a:spLocks noChangeArrowheads="1"/>
          </p:cNvSpPr>
          <p:nvPr/>
        </p:nvSpPr>
        <p:spPr bwMode="auto">
          <a:xfrm>
            <a:off x="3654021" y="2445615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Single-loop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1" name="TekstSylinder 3"/>
          <p:cNvSpPr txBox="1">
            <a:spLocks noChangeArrowheads="1"/>
          </p:cNvSpPr>
          <p:nvPr/>
        </p:nvSpPr>
        <p:spPr bwMode="auto">
          <a:xfrm>
            <a:off x="7164288" y="2452826"/>
            <a:ext cx="1944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Their ratio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2" name="TekstSylinder 3"/>
          <p:cNvSpPr txBox="1">
            <a:spLocks noChangeArrowheads="1"/>
          </p:cNvSpPr>
          <p:nvPr/>
        </p:nvSpPr>
        <p:spPr bwMode="auto">
          <a:xfrm>
            <a:off x="845154" y="2391002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Excitation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3" name="TekstSylinder 3"/>
          <p:cNvSpPr txBox="1">
            <a:spLocks noChangeArrowheads="1"/>
          </p:cNvSpPr>
          <p:nvPr/>
        </p:nvSpPr>
        <p:spPr bwMode="auto">
          <a:xfrm>
            <a:off x="467544" y="4941168"/>
            <a:ext cx="2960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(Forstyrrelse = disturbance)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kstSylinder 3"/>
          <p:cNvSpPr txBox="1">
            <a:spLocks noChangeArrowheads="1"/>
          </p:cNvSpPr>
          <p:nvPr/>
        </p:nvSpPr>
        <p:spPr bwMode="auto">
          <a:xfrm>
            <a:off x="2051720" y="3212976"/>
            <a:ext cx="2109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(Sprang = step)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kstSylinder 3"/>
          <p:cNvSpPr txBox="1">
            <a:spLocks noChangeArrowheads="1"/>
          </p:cNvSpPr>
          <p:nvPr/>
        </p:nvSpPr>
        <p:spPr bwMode="auto">
          <a:xfrm>
            <a:off x="611188" y="107921"/>
            <a:ext cx="8143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>Example 2: Cascade control of heat exchanger</a:t>
            </a:r>
            <a:endParaRPr lang="nb-NO" sz="3200" b="1">
              <a:solidFill>
                <a:srgbClr val="B00000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06BAD-73A7-431D-8DF5-506989675203}" type="slidenum">
              <a:rPr lang="nb-NO"/>
              <a:pPr>
                <a:defRPr/>
              </a:pPr>
              <a:t>9</a:t>
            </a:fld>
            <a:endParaRPr lang="nb-NO"/>
          </a:p>
        </p:txBody>
      </p:sp>
      <p:sp>
        <p:nvSpPr>
          <p:cNvPr id="8" name="TekstSylinder 3"/>
          <p:cNvSpPr txBox="1">
            <a:spLocks noChangeArrowheads="1"/>
          </p:cNvSpPr>
          <p:nvPr/>
        </p:nvSpPr>
        <p:spPr bwMode="auto">
          <a:xfrm>
            <a:off x="395288" y="562035"/>
            <a:ext cx="84248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smtClean="0">
                <a:solidFill>
                  <a:srgbClr val="228E27"/>
                </a:solidFill>
                <a:cs typeface="+mn-cs"/>
                <a:hlinkClick r:id="rId2"/>
              </a:rPr>
              <a:t>Simulator</a:t>
            </a:r>
            <a:endParaRPr lang="nb-NO" sz="2400" b="1" smtClean="0">
              <a:solidFill>
                <a:srgbClr val="228E27"/>
              </a:solidFill>
              <a:cs typeface="+mn-cs"/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2555776" y="6520259"/>
            <a:ext cx="41841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</a:t>
            </a:r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340768"/>
            <a:ext cx="7878861" cy="48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23481</TotalTime>
  <Words>221</Words>
  <Application>Microsoft Office PowerPoint</Application>
  <PresentationFormat>Skjermfremvisning (4:3)</PresentationFormat>
  <Paragraphs>55</Paragraphs>
  <Slides>9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Cascade control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1334</cp:revision>
  <dcterms:created xsi:type="dcterms:W3CDTF">2009-02-12T18:27:23Z</dcterms:created>
  <dcterms:modified xsi:type="dcterms:W3CDTF">2017-11-05T18:42:47Z</dcterms:modified>
</cp:coreProperties>
</file>