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60" r:id="rId2"/>
    <p:sldId id="462" r:id="rId3"/>
    <p:sldId id="463" r:id="rId4"/>
    <p:sldId id="473" r:id="rId5"/>
    <p:sldId id="465" r:id="rId6"/>
    <p:sldId id="466" r:id="rId7"/>
    <p:sldId id="467" r:id="rId8"/>
    <p:sldId id="474" r:id="rId9"/>
    <p:sldId id="469" r:id="rId10"/>
    <p:sldId id="470" r:id="rId11"/>
    <p:sldId id="475" r:id="rId12"/>
    <p:sldId id="471" r:id="rId13"/>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D8D17"/>
    <a:srgbClr val="AD5207"/>
    <a:srgbClr val="D16309"/>
    <a:srgbClr val="F60000"/>
    <a:srgbClr val="B00000"/>
    <a:srgbClr val="009900"/>
    <a:srgbClr val="24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424" autoAdjust="0"/>
  </p:normalViewPr>
  <p:slideViewPr>
    <p:cSldViewPr>
      <p:cViewPr varScale="1">
        <p:scale>
          <a:sx n="90" d="100"/>
          <a:sy n="90" d="100"/>
        </p:scale>
        <p:origin x="13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2FB08B-D56E-4997-B497-48EC53A786F2}" type="datetimeFigureOut">
              <a:rPr lang="en-US"/>
              <a:pPr>
                <a:defRPr/>
              </a:pPr>
              <a:t>10/2/2017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FA544F-23FE-4727-ABCF-8A034B8A3062}" type="slidenum">
              <a:rPr lang="en-US"/>
              <a:pPr>
                <a:defRPr/>
              </a:pPr>
              <a:t>‹#›</a:t>
            </a:fld>
            <a:endParaRPr lang="en-US"/>
          </a:p>
        </p:txBody>
      </p:sp>
    </p:spTree>
    <p:extLst>
      <p:ext uri="{BB962C8B-B14F-4D97-AF65-F5344CB8AC3E}">
        <p14:creationId xmlns:p14="http://schemas.microsoft.com/office/powerpoint/2010/main" val="2967566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noFill/>
          <a:ln>
            <a:solidFill>
              <a:srgbClr val="000000"/>
            </a:solidFill>
            <a:miter lim="800000"/>
            <a:headEnd/>
            <a:tailEnd/>
          </a:ln>
        </p:spPr>
      </p:sp>
      <p:sp>
        <p:nvSpPr>
          <p:cNvPr id="3277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4E57C-AA17-4CA5-8482-6B0FC710DB7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28567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C929D-86DD-4E3E-BC7C-E6AF1AE236A7}"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17636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903B5773-1E5F-425E-B417-251DD2B4BE3D}"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4E15FF20-98FA-4982-B284-A25DB82177EE}"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A1DF6F7D-CFDE-40E2-9A80-D66727290712}"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8FC08415-1F48-44C5-8D33-6E35B67E5012}"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C35FA370-3378-49DF-B289-7DE796181CFE}"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1ABCD60-A084-4BD0-A93A-57DE6B431DA4}"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934DF386-2639-428D-B057-B501519A5D49}"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64FB6AE-6F8E-4971-8435-57CD36CADBCD}"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62FF73FF-54F8-4B4D-88E3-A7EABC020A78}"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EBBA6A37-82AB-4A8E-AFC0-72D2A89A0956}"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986A011C-9B4D-40A8-9615-8E1D9913D2BA}" type="datetime1">
              <a:rPr lang="nb-NO" smtClean="0"/>
              <a:t>02.10.2017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03922D26-E3B2-4BA8-864C-F876AE5350E8}"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F446E1FA-1849-4994-9BDE-95A0B8E4E3FA}" type="datetime1">
              <a:rPr lang="nb-NO" smtClean="0"/>
              <a:t>02.10.2017</a:t>
            </a:fld>
            <a:endParaRPr lang="nb-NO"/>
          </a:p>
        </p:txBody>
      </p:sp>
      <p:sp>
        <p:nvSpPr>
          <p:cNvPr id="8"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9" name="Plassholder for lysbildenummer 5"/>
          <p:cNvSpPr>
            <a:spLocks noGrp="1"/>
          </p:cNvSpPr>
          <p:nvPr>
            <p:ph type="sldNum" sz="quarter" idx="12"/>
          </p:nvPr>
        </p:nvSpPr>
        <p:spPr/>
        <p:txBody>
          <a:bodyPr/>
          <a:lstStyle>
            <a:lvl1pPr>
              <a:defRPr/>
            </a:lvl1pPr>
          </a:lstStyle>
          <a:p>
            <a:pPr>
              <a:defRPr/>
            </a:pPr>
            <a:fld id="{2BAC6069-E00B-42ED-BFC7-8489432E04C8}"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F60AC68D-87AB-46F2-B463-99AFCDECF04C}" type="datetime1">
              <a:rPr lang="nb-NO" smtClean="0"/>
              <a:t>02.10.2017</a:t>
            </a:fld>
            <a:endParaRPr lang="nb-NO"/>
          </a:p>
        </p:txBody>
      </p:sp>
      <p:sp>
        <p:nvSpPr>
          <p:cNvPr id="4"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5" name="Plassholder for lysbildenummer 5"/>
          <p:cNvSpPr>
            <a:spLocks noGrp="1"/>
          </p:cNvSpPr>
          <p:nvPr>
            <p:ph type="sldNum" sz="quarter" idx="12"/>
          </p:nvPr>
        </p:nvSpPr>
        <p:spPr/>
        <p:txBody>
          <a:bodyPr/>
          <a:lstStyle>
            <a:lvl1pPr>
              <a:defRPr/>
            </a:lvl1pPr>
          </a:lstStyle>
          <a:p>
            <a:pPr>
              <a:defRPr/>
            </a:pPr>
            <a:fld id="{50B6671A-72A5-4D75-B270-DBF52F670803}"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77C38E3C-E09A-4604-A4DB-9ABCD4A9D471}" type="datetime1">
              <a:rPr lang="nb-NO" smtClean="0"/>
              <a:t>02.10.2017</a:t>
            </a:fld>
            <a:endParaRPr lang="nb-NO"/>
          </a:p>
        </p:txBody>
      </p:sp>
      <p:sp>
        <p:nvSpPr>
          <p:cNvPr id="3"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4" name="Plassholder for lysbildenummer 5"/>
          <p:cNvSpPr>
            <a:spLocks noGrp="1"/>
          </p:cNvSpPr>
          <p:nvPr>
            <p:ph type="sldNum" sz="quarter" idx="12"/>
          </p:nvPr>
        </p:nvSpPr>
        <p:spPr/>
        <p:txBody>
          <a:bodyPr/>
          <a:lstStyle>
            <a:lvl1pPr>
              <a:defRPr/>
            </a:lvl1pPr>
          </a:lstStyle>
          <a:p>
            <a:pPr>
              <a:defRPr/>
            </a:pPr>
            <a:fld id="{E03B72F5-FD39-427C-9544-1B468540E3D5}"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5EE1D071-9F65-4EF7-944F-35516471FFE5}" type="datetime1">
              <a:rPr lang="nb-NO" smtClean="0"/>
              <a:t>02.10.2017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22697F9-358D-418B-A866-8A13A534A4AF}"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33CA427E-1F88-4238-8B5E-DF74DC4C24BE}" type="datetime1">
              <a:rPr lang="nb-NO" smtClean="0"/>
              <a:t>02.10.2017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A92FF95-3695-4D95-A5EE-16E74BF3CA65}"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F99A2D-1070-4724-8601-D3352523F6AD}" type="datetime1">
              <a:rPr lang="nb-NO" smtClean="0"/>
              <a:t>02.10.2017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54375D8-505D-457C-A9E7-CF21C3C4A1F3}"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techteach.no/simview/pwm_control/index.php"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ontrol_valves"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nn.wikipedia.org/wiki/Reguleringsventi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Pump"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ump" TargetMode="External"/><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Electric_heatin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en.wikipedia.org/wiki/Electric_heatin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2781597"/>
            <a:ext cx="8713787" cy="2087563"/>
          </a:xfrm>
        </p:spPr>
        <p:txBody>
          <a:bodyPr/>
          <a:lstStyle/>
          <a:p>
            <a:pPr eaLnBrk="1" hangingPunct="1"/>
            <a:r>
              <a:rPr lang="nb-NO" sz="6600" b="1" smtClean="0">
                <a:solidFill>
                  <a:srgbClr val="C00000"/>
                </a:solidFill>
              </a:rPr>
              <a:t>Actuators</a:t>
            </a:r>
            <a:endParaRPr lang="nb-NO" sz="6600" smtClean="0">
              <a:solidFill>
                <a:srgbClr val="C00000"/>
              </a:solidFill>
            </a:endParaRPr>
          </a:p>
        </p:txBody>
      </p:sp>
      <p:sp>
        <p:nvSpPr>
          <p:cNvPr id="2051" name="Undertittel 2"/>
          <p:cNvSpPr>
            <a:spLocks noGrp="1"/>
          </p:cNvSpPr>
          <p:nvPr>
            <p:ph type="subTitle" idx="1"/>
          </p:nvPr>
        </p:nvSpPr>
        <p:spPr>
          <a:xfrm>
            <a:off x="1331913" y="5445125"/>
            <a:ext cx="6400800" cy="782638"/>
          </a:xfrm>
        </p:spPr>
        <p:txBody>
          <a:bodyPr/>
          <a:lstStyle/>
          <a:p>
            <a:pPr eaLnBrk="1" hangingPunct="1"/>
            <a:r>
              <a:rPr lang="nb-NO" sz="2000" b="1" smtClean="0">
                <a:solidFill>
                  <a:schemeClr val="tx2"/>
                </a:solidFill>
              </a:rPr>
              <a:t>By Finn Haugen</a:t>
            </a:r>
          </a:p>
          <a:p>
            <a:pPr eaLnBrk="1" hangingPunct="1"/>
            <a:r>
              <a:rPr lang="nb-NO" sz="1400" b="1" smtClean="0">
                <a:solidFill>
                  <a:schemeClr val="tx2"/>
                </a:solidFill>
              </a:rPr>
              <a:t>(finn.haugen@usn.no)</a:t>
            </a:r>
          </a:p>
        </p:txBody>
      </p:sp>
      <p:sp>
        <p:nvSpPr>
          <p:cNvPr id="2052" name="Undertittel 2"/>
          <p:cNvSpPr txBox="1">
            <a:spLocks/>
          </p:cNvSpPr>
          <p:nvPr/>
        </p:nvSpPr>
        <p:spPr bwMode="auto">
          <a:xfrm>
            <a:off x="1331913" y="1125538"/>
            <a:ext cx="6400800" cy="1008062"/>
          </a:xfrm>
          <a:prstGeom prst="rect">
            <a:avLst/>
          </a:prstGeom>
          <a:noFill/>
          <a:ln w="9525">
            <a:noFill/>
            <a:miter lim="800000"/>
            <a:headEnd/>
            <a:tailEnd/>
          </a:ln>
        </p:spPr>
        <p:txBody>
          <a:bodyPr/>
          <a:lstStyle/>
          <a:p>
            <a:pPr algn="ctr">
              <a:spcBef>
                <a:spcPct val="20000"/>
              </a:spcBef>
              <a:buFont typeface="Arial" charset="0"/>
              <a:buNone/>
            </a:pPr>
            <a:r>
              <a:rPr lang="nb-NO" sz="2800" b="1">
                <a:solidFill>
                  <a:srgbClr val="009900"/>
                </a:solidFill>
                <a:latin typeface="Calibri" pitchFamily="34" charset="0"/>
              </a:rPr>
              <a:t>Course PEF3006 Process Control</a:t>
            </a:r>
            <a:br>
              <a:rPr lang="nb-NO" sz="2800" b="1">
                <a:solidFill>
                  <a:srgbClr val="009900"/>
                </a:solidFill>
                <a:latin typeface="Calibri" pitchFamily="34" charset="0"/>
              </a:rPr>
            </a:br>
            <a:r>
              <a:rPr lang="nb-NO" sz="2800" b="1">
                <a:solidFill>
                  <a:srgbClr val="009900"/>
                </a:solidFill>
                <a:latin typeface="Calibri" pitchFamily="34" charset="0"/>
              </a:rPr>
              <a:t>Fall </a:t>
            </a:r>
            <a:r>
              <a:rPr lang="nb-NO" sz="2800" b="1" smtClean="0">
                <a:solidFill>
                  <a:srgbClr val="009900"/>
                </a:solidFill>
                <a:latin typeface="Calibri" pitchFamily="34" charset="0"/>
              </a:rPr>
              <a:t>2017</a:t>
            </a:r>
            <a:endParaRPr lang="nb-NO" sz="2800" b="1">
              <a:solidFill>
                <a:srgbClr val="009900"/>
              </a:solidFill>
              <a:latin typeface="Calibri" pitchFamily="34" charset="0"/>
            </a:endParaRPr>
          </a:p>
        </p:txBody>
      </p:sp>
      <p:sp>
        <p:nvSpPr>
          <p:cNvPr id="8" name="Plassholder for lysbildenummer 7"/>
          <p:cNvSpPr>
            <a:spLocks noGrp="1"/>
          </p:cNvSpPr>
          <p:nvPr>
            <p:ph type="sldNum" sz="quarter" idx="12"/>
          </p:nvPr>
        </p:nvSpPr>
        <p:spPr/>
        <p:txBody>
          <a:bodyPr/>
          <a:lstStyle/>
          <a:p>
            <a:pPr>
              <a:defRPr/>
            </a:pPr>
            <a:fld id="{24D8E029-C82A-42E3-A92C-816052AAD4F9}" type="slidenum">
              <a:rPr lang="nb-NO" smtClean="0"/>
              <a:pPr>
                <a:defRPr/>
              </a:pPr>
              <a:t>1</a:t>
            </a:fld>
            <a:endParaRPr lang="nb-NO"/>
          </a:p>
        </p:txBody>
      </p:sp>
      <p:sp>
        <p:nvSpPr>
          <p:cNvPr id="9" name="Plassholder for bunntekst 8"/>
          <p:cNvSpPr>
            <a:spLocks noGrp="1"/>
          </p:cNvSpPr>
          <p:nvPr>
            <p:ph type="ftr" sz="quarter" idx="11"/>
          </p:nvPr>
        </p:nvSpPr>
        <p:spPr/>
        <p:txBody>
          <a:bodyPr/>
          <a:lstStyle/>
          <a:p>
            <a:pPr>
              <a:defRPr/>
            </a:pPr>
            <a:r>
              <a:rPr lang="en-US" smtClean="0"/>
              <a:t>PEF3006 Process Control. USN. F. Haugen. 2017</a:t>
            </a:r>
            <a:endParaRPr lang="nb-NO"/>
          </a:p>
        </p:txBody>
      </p:sp>
      <p:pic>
        <p:nvPicPr>
          <p:cNvPr id="10" name="Bilde 9"/>
          <p:cNvPicPr>
            <a:picLocks noChangeAspect="1"/>
          </p:cNvPicPr>
          <p:nvPr/>
        </p:nvPicPr>
        <p:blipFill>
          <a:blip r:embed="rId3"/>
          <a:stretch>
            <a:fillRect/>
          </a:stretch>
        </p:blipFill>
        <p:spPr>
          <a:xfrm>
            <a:off x="35496" y="23888"/>
            <a:ext cx="1781175" cy="381000"/>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611560" y="188640"/>
            <a:ext cx="7884368" cy="576064"/>
          </a:xfrm>
        </p:spPr>
        <p:txBody>
          <a:bodyPr>
            <a:noAutofit/>
          </a:bodyPr>
          <a:lstStyle/>
          <a:p>
            <a:r>
              <a:rPr lang="nb-NO" sz="3200" b="1" smtClean="0">
                <a:solidFill>
                  <a:srgbClr val="004070"/>
                </a:solidFill>
              </a:rPr>
              <a:t>Principle of pulse-width modulation (PWM) :</a:t>
            </a:r>
            <a:endParaRPr lang="en-US" sz="2400">
              <a:solidFill>
                <a:srgbClr val="004070"/>
              </a:solidFill>
            </a:endParaRPr>
          </a:p>
        </p:txBody>
      </p:sp>
      <p:sp>
        <p:nvSpPr>
          <p:cNvPr id="9" name="TekstSylinder 8"/>
          <p:cNvSpPr txBox="1"/>
          <p:nvPr/>
        </p:nvSpPr>
        <p:spPr>
          <a:xfrm>
            <a:off x="35496" y="808251"/>
            <a:ext cx="2016224" cy="4708981"/>
          </a:xfrm>
          <a:prstGeom prst="rect">
            <a:avLst/>
          </a:prstGeom>
          <a:noFill/>
          <a:ln>
            <a:solidFill>
              <a:schemeClr val="bg1"/>
            </a:solidFill>
          </a:ln>
        </p:spPr>
        <p:txBody>
          <a:bodyPr wrap="square" rtlCol="0">
            <a:spAutoFit/>
          </a:bodyPr>
          <a:lstStyle/>
          <a:p>
            <a:r>
              <a:rPr lang="nb-NO" sz="2000" b="1" smtClean="0">
                <a:solidFill>
                  <a:srgbClr val="008000"/>
                </a:solidFill>
              </a:rPr>
              <a:t>Purpose of PWM: To deliver approximately continuous (analog) power to a process using relatively quick On/Off-switching of the power source.</a:t>
            </a:r>
          </a:p>
          <a:p>
            <a:endParaRPr lang="nb-NO" sz="2000" b="1" smtClean="0">
              <a:solidFill>
                <a:srgbClr val="008000"/>
              </a:solidFill>
            </a:endParaRPr>
          </a:p>
          <a:p>
            <a:r>
              <a:rPr lang="nb-NO" sz="2000" b="1" smtClean="0">
                <a:solidFill>
                  <a:srgbClr val="008000"/>
                </a:solidFill>
              </a:rPr>
              <a:t>Typical applications are electrical heaters and motors.</a:t>
            </a:r>
            <a:endParaRPr lang="en-US" sz="2000" b="1">
              <a:solidFill>
                <a:srgbClr val="008000"/>
              </a:solidFill>
            </a:endParaRPr>
          </a:p>
        </p:txBody>
      </p:sp>
      <p:sp>
        <p:nvSpPr>
          <p:cNvPr id="12"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10</a:t>
            </a:fld>
            <a:endParaRPr lang="nb-NO"/>
          </a:p>
        </p:txBody>
      </p:sp>
      <p:sp>
        <p:nvSpPr>
          <p:cNvPr id="13" name="Plassholder for bunntekst 12"/>
          <p:cNvSpPr>
            <a:spLocks noGrp="1"/>
          </p:cNvSpPr>
          <p:nvPr>
            <p:ph type="ftr" sz="quarter" idx="11"/>
          </p:nvPr>
        </p:nvSpPr>
        <p:spPr/>
        <p:txBody>
          <a:bodyPr/>
          <a:lstStyle/>
          <a:p>
            <a:r>
              <a:rPr lang="en-US" smtClean="0"/>
              <a:t>PEF3006 Process Control. USN. F. Haugen. 2017</a:t>
            </a:r>
            <a:endParaRPr lang="nb-NO"/>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23900"/>
            <a:ext cx="72009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95536" y="260648"/>
            <a:ext cx="8424936" cy="576064"/>
          </a:xfrm>
        </p:spPr>
        <p:txBody>
          <a:bodyPr>
            <a:noAutofit/>
          </a:bodyPr>
          <a:lstStyle/>
          <a:p>
            <a:r>
              <a:rPr lang="nb-NO" sz="3200" b="1" smtClean="0">
                <a:solidFill>
                  <a:srgbClr val="002060"/>
                </a:solidFill>
              </a:rPr>
              <a:t>Application of PWM for temperature control</a:t>
            </a:r>
            <a:endParaRPr lang="en-US" sz="2400">
              <a:solidFill>
                <a:srgbClr val="002060"/>
              </a:solidFill>
            </a:endParaRPr>
          </a:p>
        </p:txBody>
      </p:sp>
      <p:sp>
        <p:nvSpPr>
          <p:cNvPr id="9" name="TekstSylinder 8"/>
          <p:cNvSpPr txBox="1"/>
          <p:nvPr/>
        </p:nvSpPr>
        <p:spPr>
          <a:xfrm>
            <a:off x="323528" y="1209526"/>
            <a:ext cx="8424936" cy="1323439"/>
          </a:xfrm>
          <a:prstGeom prst="rect">
            <a:avLst/>
          </a:prstGeom>
          <a:noFill/>
        </p:spPr>
        <p:txBody>
          <a:bodyPr wrap="square" rtlCol="0">
            <a:spAutoFit/>
          </a:bodyPr>
          <a:lstStyle/>
          <a:p>
            <a:r>
              <a:rPr lang="nb-NO" sz="2000" b="1" smtClean="0">
                <a:solidFill>
                  <a:srgbClr val="C00000"/>
                </a:solidFill>
              </a:rPr>
              <a:t>The SSR (Solid State Relay) switches the mains in/out over the heating element. In average the process receives power which is proportional to the control signal from the PID controller, hence analog power supply, even if the power is actually turned on/off!</a:t>
            </a:r>
            <a:endParaRPr lang="en-US" sz="2000" b="1">
              <a:solidFill>
                <a:srgbClr val="C00000"/>
              </a:solidFill>
            </a:endParaRPr>
          </a:p>
        </p:txBody>
      </p:sp>
      <p:pic>
        <p:nvPicPr>
          <p:cNvPr id="43011" name="Picture 3" descr="C:\www-pors.hit.no\finnh\www\srilanka\2012\workshop\graphics\pwm_tempsloyfe.emf"/>
          <p:cNvPicPr>
            <a:picLocks noChangeAspect="1" noChangeArrowheads="1"/>
          </p:cNvPicPr>
          <p:nvPr/>
        </p:nvPicPr>
        <p:blipFill>
          <a:blip r:embed="rId2" cstate="print"/>
          <a:srcRect/>
          <a:stretch>
            <a:fillRect/>
          </a:stretch>
        </p:blipFill>
        <p:spPr bwMode="auto">
          <a:xfrm>
            <a:off x="35496" y="2636912"/>
            <a:ext cx="9052997" cy="3096344"/>
          </a:xfrm>
          <a:prstGeom prst="rect">
            <a:avLst/>
          </a:prstGeom>
          <a:noFill/>
        </p:spPr>
      </p:pic>
      <p:sp>
        <p:nvSpPr>
          <p:cNvPr id="12"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11</a:t>
            </a:fld>
            <a:endParaRPr lang="nb-NO"/>
          </a:p>
        </p:txBody>
      </p:sp>
      <p:sp>
        <p:nvSpPr>
          <p:cNvPr id="13" name="Plassholder for bunntekst 12"/>
          <p:cNvSpPr>
            <a:spLocks noGrp="1"/>
          </p:cNvSpPr>
          <p:nvPr>
            <p:ph type="ftr" sz="quarter" idx="11"/>
          </p:nvPr>
        </p:nvSpPr>
        <p:spPr/>
        <p:txBody>
          <a:bodyPr/>
          <a:lstStyle/>
          <a:p>
            <a:r>
              <a:rPr lang="en-US" smtClean="0"/>
              <a:t>PEF3006 Process Control. USN. F. Haugen. 2017</a:t>
            </a:r>
            <a:endParaRPr lang="nb-NO"/>
          </a:p>
        </p:txBody>
      </p:sp>
    </p:spTree>
    <p:extLst>
      <p:ext uri="{BB962C8B-B14F-4D97-AF65-F5344CB8AC3E}">
        <p14:creationId xmlns:p14="http://schemas.microsoft.com/office/powerpoint/2010/main" val="816919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467544" y="2564904"/>
            <a:ext cx="8424936" cy="576064"/>
          </a:xfrm>
        </p:spPr>
        <p:txBody>
          <a:bodyPr>
            <a:noAutofit/>
          </a:bodyPr>
          <a:lstStyle/>
          <a:p>
            <a:r>
              <a:rPr lang="nb-NO" sz="3200" b="1" smtClean="0">
                <a:solidFill>
                  <a:srgbClr val="002060"/>
                </a:solidFill>
                <a:latin typeface="+mn-lt"/>
                <a:hlinkClick r:id="rId2"/>
              </a:rPr>
              <a:t>Simulator of PWM-controlled actuator in a</a:t>
            </a:r>
            <a:br>
              <a:rPr lang="nb-NO" sz="3200" b="1" smtClean="0">
                <a:solidFill>
                  <a:srgbClr val="002060"/>
                </a:solidFill>
                <a:latin typeface="+mn-lt"/>
                <a:hlinkClick r:id="rId2"/>
              </a:rPr>
            </a:br>
            <a:r>
              <a:rPr lang="nb-NO" sz="3200" b="1" smtClean="0">
                <a:solidFill>
                  <a:srgbClr val="002060"/>
                </a:solidFill>
                <a:latin typeface="+mn-lt"/>
                <a:hlinkClick r:id="rId2"/>
              </a:rPr>
              <a:t>PID control system</a:t>
            </a:r>
            <a:endParaRPr lang="en-US" sz="2400">
              <a:solidFill>
                <a:srgbClr val="002060"/>
              </a:solidFill>
              <a:latin typeface="+mn-lt"/>
            </a:endParaRPr>
          </a:p>
        </p:txBody>
      </p:sp>
      <p:sp>
        <p:nvSpPr>
          <p:cNvPr id="12"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12</a:t>
            </a:fld>
            <a:endParaRPr lang="nb-NO"/>
          </a:p>
        </p:txBody>
      </p:sp>
      <p:sp>
        <p:nvSpPr>
          <p:cNvPr id="13" name="Plassholder for bunntekst 12"/>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116632"/>
            <a:ext cx="8713787" cy="2087563"/>
          </a:xfrm>
        </p:spPr>
        <p:txBody>
          <a:bodyPr/>
          <a:lstStyle/>
          <a:p>
            <a:pPr eaLnBrk="1" hangingPunct="1"/>
            <a:r>
              <a:rPr lang="nb-NO" sz="3600" b="1" smtClean="0">
                <a:solidFill>
                  <a:srgbClr val="1D8D17"/>
                </a:solidFill>
                <a:latin typeface="+mn-lt"/>
              </a:rPr>
              <a:t>Where is the actuator in the control loop?</a:t>
            </a:r>
            <a:endParaRPr lang="nb-NO" sz="3600" smtClean="0">
              <a:solidFill>
                <a:srgbClr val="1D8D17"/>
              </a:solidFill>
              <a:latin typeface="+mn-lt"/>
            </a:endParaRPr>
          </a:p>
        </p:txBody>
      </p:sp>
      <p:sp>
        <p:nvSpPr>
          <p:cNvPr id="12" name="Plassholder for bunntekst 11"/>
          <p:cNvSpPr>
            <a:spLocks noGrp="1"/>
          </p:cNvSpPr>
          <p:nvPr>
            <p:ph type="ftr" sz="quarter" idx="11"/>
          </p:nvPr>
        </p:nvSpPr>
        <p:spPr/>
        <p:txBody>
          <a:bodyPr/>
          <a:lstStyle/>
          <a:p>
            <a:r>
              <a:rPr lang="en-US" smtClean="0"/>
              <a:t>PEF3006 Process Control. USN. F. Haugen. 2017</a:t>
            </a:r>
            <a:endParaRPr lang="nb-NO"/>
          </a:p>
        </p:txBody>
      </p:sp>
      <p:sp>
        <p:nvSpPr>
          <p:cNvPr id="13"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2</a:t>
            </a:fld>
            <a:endParaRPr lang="nb-NO"/>
          </a:p>
        </p:txBody>
      </p:sp>
      <p:pic>
        <p:nvPicPr>
          <p:cNvPr id="7" name="Picture 2" descr="C:\www-pors.hit.no\finnh\www\srilanka\2012\workshop\graphics\feedback_simple_ustab_eng.emf"/>
          <p:cNvPicPr>
            <a:picLocks noChangeAspect="1" noChangeArrowheads="1"/>
          </p:cNvPicPr>
          <p:nvPr/>
        </p:nvPicPr>
        <p:blipFill>
          <a:blip r:embed="rId3" cstate="print"/>
          <a:srcRect/>
          <a:stretch>
            <a:fillRect/>
          </a:stretch>
        </p:blipFill>
        <p:spPr bwMode="auto">
          <a:xfrm>
            <a:off x="1691680" y="2865743"/>
            <a:ext cx="5304674" cy="2075425"/>
          </a:xfrm>
          <a:prstGeom prst="rect">
            <a:avLst/>
          </a:prstGeom>
          <a:noFill/>
        </p:spPr>
      </p:pic>
      <p:sp>
        <p:nvSpPr>
          <p:cNvPr id="10" name="Ellipse 9"/>
          <p:cNvSpPr/>
          <p:nvPr/>
        </p:nvSpPr>
        <p:spPr>
          <a:xfrm>
            <a:off x="3923928" y="2924944"/>
            <a:ext cx="1224136" cy="1008112"/>
          </a:xfrm>
          <a:prstGeom prst="ellipse">
            <a:avLst/>
          </a:prstGeom>
          <a:no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kstSylinder 10"/>
          <p:cNvSpPr txBox="1"/>
          <p:nvPr/>
        </p:nvSpPr>
        <p:spPr>
          <a:xfrm>
            <a:off x="3900734" y="1700808"/>
            <a:ext cx="1175322" cy="1200329"/>
          </a:xfrm>
          <a:prstGeom prst="rect">
            <a:avLst/>
          </a:prstGeom>
          <a:noFill/>
        </p:spPr>
        <p:txBody>
          <a:bodyPr wrap="none" rtlCol="0">
            <a:spAutoFit/>
          </a:bodyPr>
          <a:lstStyle/>
          <a:p>
            <a:pPr>
              <a:buFont typeface="Arial" pitchFamily="34" charset="0"/>
              <a:buChar char="•"/>
            </a:pPr>
            <a:r>
              <a:rPr lang="nb-NO" b="1" smtClean="0">
                <a:solidFill>
                  <a:srgbClr val="003399"/>
                </a:solidFill>
              </a:rPr>
              <a:t> Valves</a:t>
            </a:r>
          </a:p>
          <a:p>
            <a:pPr>
              <a:buFont typeface="Arial" pitchFamily="34" charset="0"/>
              <a:buChar char="•"/>
            </a:pPr>
            <a:r>
              <a:rPr lang="nb-NO" b="1" smtClean="0">
                <a:solidFill>
                  <a:srgbClr val="003399"/>
                </a:solidFill>
              </a:rPr>
              <a:t> Pumps</a:t>
            </a:r>
          </a:p>
          <a:p>
            <a:pPr>
              <a:buFont typeface="Arial" pitchFamily="34" charset="0"/>
              <a:buChar char="•"/>
            </a:pPr>
            <a:r>
              <a:rPr lang="nb-NO" b="1" smtClean="0">
                <a:solidFill>
                  <a:srgbClr val="003399"/>
                </a:solidFill>
              </a:rPr>
              <a:t> Motors</a:t>
            </a:r>
          </a:p>
          <a:p>
            <a:pPr>
              <a:buFont typeface="Arial" pitchFamily="34" charset="0"/>
              <a:buChar char="•"/>
            </a:pPr>
            <a:r>
              <a:rPr lang="nb-NO" b="1" smtClean="0">
                <a:solidFill>
                  <a:srgbClr val="003399"/>
                </a:solidFill>
              </a:rPr>
              <a:t> Heaters</a:t>
            </a:r>
            <a:endParaRPr lang="en-US" b="1">
              <a:solidFill>
                <a:srgbClr val="003399"/>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Pl control valve.jpg"/>
          <p:cNvPicPr>
            <a:picLocks noChangeAspect="1" noChangeArrowheads="1"/>
          </p:cNvPicPr>
          <p:nvPr/>
        </p:nvPicPr>
        <p:blipFill>
          <a:blip r:embed="rId2" cstate="print"/>
          <a:srcRect/>
          <a:stretch>
            <a:fillRect/>
          </a:stretch>
        </p:blipFill>
        <p:spPr bwMode="auto">
          <a:xfrm>
            <a:off x="2879812" y="810344"/>
            <a:ext cx="3962214" cy="5282952"/>
          </a:xfrm>
          <a:prstGeom prst="rect">
            <a:avLst/>
          </a:prstGeom>
          <a:noFill/>
        </p:spPr>
      </p:pic>
      <p:sp>
        <p:nvSpPr>
          <p:cNvPr id="7" name="TekstSylinder 6"/>
          <p:cNvSpPr txBox="1"/>
          <p:nvPr/>
        </p:nvSpPr>
        <p:spPr>
          <a:xfrm>
            <a:off x="611560" y="6415444"/>
            <a:ext cx="2765501" cy="253916"/>
          </a:xfrm>
          <a:prstGeom prst="rect">
            <a:avLst/>
          </a:prstGeom>
          <a:noFill/>
        </p:spPr>
        <p:txBody>
          <a:bodyPr wrap="none" rtlCol="0">
            <a:spAutoFit/>
          </a:bodyPr>
          <a:lstStyle/>
          <a:p>
            <a:pPr algn="ctr"/>
            <a:r>
              <a:rPr lang="nb-NO" sz="1050" smtClean="0"/>
              <a:t>[</a:t>
            </a:r>
            <a:r>
              <a:rPr lang="en-US" sz="1050" smtClean="0">
                <a:hlinkClick r:id="rId3"/>
              </a:rPr>
              <a:t>http://en.wikipedia.org/wiki/Control_valves</a:t>
            </a:r>
            <a:r>
              <a:rPr lang="nb-NO" sz="1050" smtClean="0"/>
              <a:t>]</a:t>
            </a:r>
            <a:endParaRPr lang="en-US" sz="1050"/>
          </a:p>
        </p:txBody>
      </p:sp>
      <p:sp>
        <p:nvSpPr>
          <p:cNvPr id="8" name="TekstSylinder 7"/>
          <p:cNvSpPr txBox="1"/>
          <p:nvPr/>
        </p:nvSpPr>
        <p:spPr>
          <a:xfrm>
            <a:off x="6876256" y="2038196"/>
            <a:ext cx="2160240" cy="3046988"/>
          </a:xfrm>
          <a:prstGeom prst="rect">
            <a:avLst/>
          </a:prstGeom>
          <a:noFill/>
        </p:spPr>
        <p:txBody>
          <a:bodyPr wrap="square" rtlCol="0">
            <a:spAutoFit/>
          </a:bodyPr>
          <a:lstStyle/>
          <a:p>
            <a:r>
              <a:rPr lang="nb-NO" sz="2400" b="1" smtClean="0">
                <a:solidFill>
                  <a:srgbClr val="008000"/>
                </a:solidFill>
              </a:rPr>
              <a:t>Here is a pneumatic</a:t>
            </a:r>
          </a:p>
          <a:p>
            <a:r>
              <a:rPr lang="nb-NO" sz="2400" b="1" smtClean="0">
                <a:solidFill>
                  <a:srgbClr val="008000"/>
                </a:solidFill>
              </a:rPr>
              <a:t>control valve, using air pressure to manipulate the valve opening.</a:t>
            </a:r>
          </a:p>
        </p:txBody>
      </p:sp>
      <p:sp>
        <p:nvSpPr>
          <p:cNvPr id="9" name="TekstSylinder 8"/>
          <p:cNvSpPr txBox="1"/>
          <p:nvPr/>
        </p:nvSpPr>
        <p:spPr>
          <a:xfrm>
            <a:off x="467544" y="2498120"/>
            <a:ext cx="2016224" cy="1938992"/>
          </a:xfrm>
          <a:prstGeom prst="rect">
            <a:avLst/>
          </a:prstGeom>
          <a:noFill/>
        </p:spPr>
        <p:txBody>
          <a:bodyPr wrap="square" rtlCol="0">
            <a:spAutoFit/>
          </a:bodyPr>
          <a:lstStyle/>
          <a:p>
            <a:r>
              <a:rPr lang="nb-NO" sz="2400" b="1" smtClean="0">
                <a:solidFill>
                  <a:srgbClr val="C00000"/>
                </a:solidFill>
              </a:rPr>
              <a:t>Valves are used to manipulate gas and liquid flows.</a:t>
            </a:r>
          </a:p>
        </p:txBody>
      </p:sp>
      <p:sp>
        <p:nvSpPr>
          <p:cNvPr id="12" name="Tittel 11"/>
          <p:cNvSpPr>
            <a:spLocks noGrp="1"/>
          </p:cNvSpPr>
          <p:nvPr>
            <p:ph type="title"/>
          </p:nvPr>
        </p:nvSpPr>
        <p:spPr>
          <a:xfrm>
            <a:off x="611560" y="44624"/>
            <a:ext cx="8208912" cy="778098"/>
          </a:xfrm>
        </p:spPr>
        <p:txBody>
          <a:bodyPr>
            <a:noAutofit/>
          </a:bodyPr>
          <a:lstStyle/>
          <a:p>
            <a:r>
              <a:rPr lang="en-US" sz="4000" b="1" smtClean="0">
                <a:solidFill>
                  <a:srgbClr val="008000"/>
                </a:solidFill>
              </a:rPr>
              <a:t>Control valve</a:t>
            </a:r>
            <a:endParaRPr lang="en-US" sz="4000">
              <a:solidFill>
                <a:srgbClr val="008000"/>
              </a:solidFill>
            </a:endParaRPr>
          </a:p>
        </p:txBody>
      </p:sp>
      <p:sp>
        <p:nvSpPr>
          <p:cNvPr id="15"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3</a:t>
            </a:fld>
            <a:endParaRPr lang="nb-NO"/>
          </a:p>
        </p:txBody>
      </p:sp>
      <p:sp>
        <p:nvSpPr>
          <p:cNvPr id="10" name="Plassholder for bunntekst 9"/>
          <p:cNvSpPr>
            <a:spLocks noGrp="1"/>
          </p:cNvSpPr>
          <p:nvPr>
            <p:ph type="ftr" sz="quarter" idx="11"/>
          </p:nvPr>
        </p:nvSpPr>
        <p:spPr>
          <a:xfrm>
            <a:off x="3563888"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fld id="{4F86B3D0-3855-4BBA-9F30-80722252D4AE}" type="slidenum">
              <a:rPr lang="nb-NO" smtClean="0"/>
              <a:pPr/>
              <a:t>4</a:t>
            </a:fld>
            <a:endParaRPr lang="nb-NO"/>
          </a:p>
        </p:txBody>
      </p:sp>
      <p:sp>
        <p:nvSpPr>
          <p:cNvPr id="7" name="TekstSylinder 6"/>
          <p:cNvSpPr txBox="1"/>
          <p:nvPr/>
        </p:nvSpPr>
        <p:spPr>
          <a:xfrm>
            <a:off x="34263" y="6525344"/>
            <a:ext cx="3241593" cy="253916"/>
          </a:xfrm>
          <a:prstGeom prst="rect">
            <a:avLst/>
          </a:prstGeom>
          <a:noFill/>
        </p:spPr>
        <p:txBody>
          <a:bodyPr wrap="none" rtlCol="0">
            <a:spAutoFit/>
          </a:bodyPr>
          <a:lstStyle/>
          <a:p>
            <a:pPr algn="ctr"/>
            <a:r>
              <a:rPr lang="nb-NO" sz="1050" smtClean="0"/>
              <a:t>[</a:t>
            </a:r>
            <a:r>
              <a:rPr lang="en-US" sz="1050" smtClean="0">
                <a:hlinkClick r:id="rId2"/>
              </a:rPr>
              <a:t>http://nn.wikipedia.org/wiki/Reguleringsventil</a:t>
            </a:r>
            <a:r>
              <a:rPr lang="en-US" sz="1050" smtClean="0"/>
              <a:t> + FH</a:t>
            </a:r>
            <a:r>
              <a:rPr lang="nb-NO" sz="1050" smtClean="0"/>
              <a:t>]</a:t>
            </a:r>
            <a:endParaRPr lang="en-US" sz="1050"/>
          </a:p>
        </p:txBody>
      </p:sp>
      <p:sp>
        <p:nvSpPr>
          <p:cNvPr id="8" name="TekstSylinder 7"/>
          <p:cNvSpPr txBox="1"/>
          <p:nvPr/>
        </p:nvSpPr>
        <p:spPr>
          <a:xfrm>
            <a:off x="0" y="0"/>
            <a:ext cx="3168352" cy="923330"/>
          </a:xfrm>
          <a:prstGeom prst="rect">
            <a:avLst/>
          </a:prstGeom>
          <a:noFill/>
        </p:spPr>
        <p:txBody>
          <a:bodyPr wrap="square" rtlCol="0">
            <a:spAutoFit/>
          </a:bodyPr>
          <a:lstStyle/>
          <a:p>
            <a:r>
              <a:rPr lang="nb-NO" b="1" smtClean="0">
                <a:solidFill>
                  <a:srgbClr val="C00000"/>
                </a:solidFill>
              </a:rPr>
              <a:t>Principal design</a:t>
            </a:r>
          </a:p>
          <a:p>
            <a:r>
              <a:rPr lang="nb-NO" b="1" smtClean="0">
                <a:solidFill>
                  <a:srgbClr val="C00000"/>
                </a:solidFill>
              </a:rPr>
              <a:t>of a pneumatic</a:t>
            </a:r>
          </a:p>
          <a:p>
            <a:r>
              <a:rPr lang="nb-NO" b="1" smtClean="0">
                <a:solidFill>
                  <a:srgbClr val="C00000"/>
                </a:solidFill>
              </a:rPr>
              <a:t>control valve:</a:t>
            </a:r>
          </a:p>
        </p:txBody>
      </p:sp>
      <p:pic>
        <p:nvPicPr>
          <p:cNvPr id="102403" name="Picture 3" descr="C:\www-pors.hit.no\tf\fag\ee4007\2012\ppt\sensorer_aktuatorer\regventil.emf"/>
          <p:cNvPicPr>
            <a:picLocks noChangeAspect="1" noChangeArrowheads="1"/>
          </p:cNvPicPr>
          <p:nvPr/>
        </p:nvPicPr>
        <p:blipFill>
          <a:blip r:embed="rId3" cstate="print"/>
          <a:srcRect/>
          <a:stretch>
            <a:fillRect/>
          </a:stretch>
        </p:blipFill>
        <p:spPr bwMode="auto">
          <a:xfrm>
            <a:off x="1677649" y="198909"/>
            <a:ext cx="6278727" cy="6326435"/>
          </a:xfrm>
          <a:prstGeom prst="rect">
            <a:avLst/>
          </a:prstGeom>
          <a:noFill/>
        </p:spPr>
      </p:pic>
      <p:sp>
        <p:nvSpPr>
          <p:cNvPr id="9" name="TekstSylinder 8"/>
          <p:cNvSpPr txBox="1"/>
          <p:nvPr/>
        </p:nvSpPr>
        <p:spPr>
          <a:xfrm>
            <a:off x="2195736" y="0"/>
            <a:ext cx="1944216" cy="338554"/>
          </a:xfrm>
          <a:prstGeom prst="rect">
            <a:avLst/>
          </a:prstGeom>
          <a:noFill/>
        </p:spPr>
        <p:txBody>
          <a:bodyPr wrap="square" rtlCol="0">
            <a:spAutoFit/>
          </a:bodyPr>
          <a:lstStyle/>
          <a:p>
            <a:r>
              <a:rPr lang="nb-NO" sz="1600" b="1" smtClean="0">
                <a:solidFill>
                  <a:srgbClr val="003399"/>
                </a:solidFill>
                <a:latin typeface="+mn-lt"/>
              </a:rPr>
              <a:t>Air pressure supply</a:t>
            </a:r>
          </a:p>
        </p:txBody>
      </p:sp>
      <p:sp>
        <p:nvSpPr>
          <p:cNvPr id="12" name="TekstSylinder 11"/>
          <p:cNvSpPr txBox="1"/>
          <p:nvPr/>
        </p:nvSpPr>
        <p:spPr>
          <a:xfrm>
            <a:off x="1259632" y="1916832"/>
            <a:ext cx="1944216" cy="584775"/>
          </a:xfrm>
          <a:prstGeom prst="rect">
            <a:avLst/>
          </a:prstGeom>
          <a:noFill/>
        </p:spPr>
        <p:txBody>
          <a:bodyPr wrap="square" rtlCol="0">
            <a:spAutoFit/>
          </a:bodyPr>
          <a:lstStyle/>
          <a:p>
            <a:r>
              <a:rPr lang="nb-NO" sz="1600" b="1" smtClean="0">
                <a:solidFill>
                  <a:srgbClr val="003399"/>
                </a:solidFill>
                <a:latin typeface="+mn-lt"/>
              </a:rPr>
              <a:t>Control signal</a:t>
            </a:r>
          </a:p>
          <a:p>
            <a:r>
              <a:rPr lang="nb-NO" sz="1600" b="1" smtClean="0">
                <a:solidFill>
                  <a:srgbClr val="003399"/>
                </a:solidFill>
                <a:latin typeface="+mn-lt"/>
              </a:rPr>
              <a:t>(from controller)</a:t>
            </a:r>
          </a:p>
        </p:txBody>
      </p:sp>
      <p:sp>
        <p:nvSpPr>
          <p:cNvPr id="13" name="TekstSylinder 12"/>
          <p:cNvSpPr txBox="1"/>
          <p:nvPr/>
        </p:nvSpPr>
        <p:spPr>
          <a:xfrm>
            <a:off x="2843808" y="2093947"/>
            <a:ext cx="1944216" cy="830997"/>
          </a:xfrm>
          <a:prstGeom prst="rect">
            <a:avLst/>
          </a:prstGeom>
          <a:noFill/>
        </p:spPr>
        <p:txBody>
          <a:bodyPr wrap="square" rtlCol="0">
            <a:spAutoFit/>
          </a:bodyPr>
          <a:lstStyle/>
          <a:p>
            <a:r>
              <a:rPr lang="nb-NO" sz="1600" b="1" smtClean="0">
                <a:solidFill>
                  <a:srgbClr val="003399"/>
                </a:solidFill>
                <a:latin typeface="+mn-lt"/>
              </a:rPr>
              <a:t>IP-converter (from current (I) to pressure (P))</a:t>
            </a:r>
          </a:p>
        </p:txBody>
      </p:sp>
      <p:sp>
        <p:nvSpPr>
          <p:cNvPr id="14" name="TekstSylinder 13"/>
          <p:cNvSpPr txBox="1"/>
          <p:nvPr/>
        </p:nvSpPr>
        <p:spPr>
          <a:xfrm>
            <a:off x="5436096" y="-27384"/>
            <a:ext cx="1944216" cy="338554"/>
          </a:xfrm>
          <a:prstGeom prst="rect">
            <a:avLst/>
          </a:prstGeom>
          <a:noFill/>
        </p:spPr>
        <p:txBody>
          <a:bodyPr wrap="square" rtlCol="0">
            <a:spAutoFit/>
          </a:bodyPr>
          <a:lstStyle/>
          <a:p>
            <a:r>
              <a:rPr lang="nb-NO" sz="1600" b="1" smtClean="0">
                <a:solidFill>
                  <a:srgbClr val="003399"/>
                </a:solidFill>
                <a:latin typeface="+mn-lt"/>
              </a:rPr>
              <a:t>Control valve</a:t>
            </a:r>
          </a:p>
        </p:txBody>
      </p:sp>
      <p:sp>
        <p:nvSpPr>
          <p:cNvPr id="15" name="TekstSylinder 14"/>
          <p:cNvSpPr txBox="1"/>
          <p:nvPr/>
        </p:nvSpPr>
        <p:spPr>
          <a:xfrm>
            <a:off x="6228184" y="858198"/>
            <a:ext cx="1944216" cy="338554"/>
          </a:xfrm>
          <a:prstGeom prst="rect">
            <a:avLst/>
          </a:prstGeom>
          <a:noFill/>
        </p:spPr>
        <p:txBody>
          <a:bodyPr wrap="square" rtlCol="0">
            <a:spAutoFit/>
          </a:bodyPr>
          <a:lstStyle/>
          <a:p>
            <a:r>
              <a:rPr lang="nb-NO" sz="1600" b="1" smtClean="0">
                <a:solidFill>
                  <a:srgbClr val="003399"/>
                </a:solidFill>
                <a:latin typeface="+mn-lt"/>
              </a:rPr>
              <a:t>Control air pressure</a:t>
            </a:r>
          </a:p>
        </p:txBody>
      </p:sp>
      <p:sp>
        <p:nvSpPr>
          <p:cNvPr id="16" name="TekstSylinder 15"/>
          <p:cNvSpPr txBox="1"/>
          <p:nvPr/>
        </p:nvSpPr>
        <p:spPr>
          <a:xfrm>
            <a:off x="6948264" y="2852936"/>
            <a:ext cx="864096" cy="338554"/>
          </a:xfrm>
          <a:prstGeom prst="rect">
            <a:avLst/>
          </a:prstGeom>
          <a:noFill/>
        </p:spPr>
        <p:txBody>
          <a:bodyPr wrap="square" rtlCol="0">
            <a:spAutoFit/>
          </a:bodyPr>
          <a:lstStyle/>
          <a:p>
            <a:r>
              <a:rPr lang="nb-NO" sz="1600" b="1" smtClean="0">
                <a:solidFill>
                  <a:srgbClr val="003399"/>
                </a:solidFill>
                <a:latin typeface="+mn-lt"/>
              </a:rPr>
              <a:t>Spring</a:t>
            </a:r>
          </a:p>
        </p:txBody>
      </p:sp>
      <p:sp>
        <p:nvSpPr>
          <p:cNvPr id="17" name="TekstSylinder 16"/>
          <p:cNvSpPr txBox="1"/>
          <p:nvPr/>
        </p:nvSpPr>
        <p:spPr>
          <a:xfrm>
            <a:off x="7092280" y="4005064"/>
            <a:ext cx="1872208" cy="584775"/>
          </a:xfrm>
          <a:prstGeom prst="rect">
            <a:avLst/>
          </a:prstGeom>
          <a:noFill/>
        </p:spPr>
        <p:txBody>
          <a:bodyPr wrap="square" rtlCol="0">
            <a:spAutoFit/>
          </a:bodyPr>
          <a:lstStyle/>
          <a:p>
            <a:r>
              <a:rPr lang="nb-NO" sz="1600" b="1" smtClean="0">
                <a:solidFill>
                  <a:srgbClr val="003399"/>
                </a:solidFill>
                <a:latin typeface="+mn-lt"/>
              </a:rPr>
              <a:t>Indicator displaying valve opening</a:t>
            </a:r>
          </a:p>
        </p:txBody>
      </p:sp>
      <p:sp>
        <p:nvSpPr>
          <p:cNvPr id="18" name="TekstSylinder 17"/>
          <p:cNvSpPr txBox="1"/>
          <p:nvPr/>
        </p:nvSpPr>
        <p:spPr>
          <a:xfrm>
            <a:off x="6516216" y="4746630"/>
            <a:ext cx="1872208" cy="338554"/>
          </a:xfrm>
          <a:prstGeom prst="rect">
            <a:avLst/>
          </a:prstGeom>
          <a:noFill/>
        </p:spPr>
        <p:txBody>
          <a:bodyPr wrap="square" rtlCol="0">
            <a:spAutoFit/>
          </a:bodyPr>
          <a:lstStyle/>
          <a:p>
            <a:r>
              <a:rPr lang="nb-NO" sz="1600" b="1" smtClean="0">
                <a:solidFill>
                  <a:srgbClr val="003399"/>
                </a:solidFill>
                <a:latin typeface="+mn-lt"/>
              </a:rPr>
              <a:t>Packing box</a:t>
            </a:r>
          </a:p>
        </p:txBody>
      </p:sp>
      <p:sp>
        <p:nvSpPr>
          <p:cNvPr id="19" name="TekstSylinder 18"/>
          <p:cNvSpPr txBox="1"/>
          <p:nvPr/>
        </p:nvSpPr>
        <p:spPr>
          <a:xfrm>
            <a:off x="4499992" y="5970766"/>
            <a:ext cx="1440160" cy="338554"/>
          </a:xfrm>
          <a:prstGeom prst="rect">
            <a:avLst/>
          </a:prstGeom>
          <a:noFill/>
        </p:spPr>
        <p:txBody>
          <a:bodyPr wrap="square" rtlCol="0">
            <a:spAutoFit/>
          </a:bodyPr>
          <a:lstStyle/>
          <a:p>
            <a:r>
              <a:rPr lang="nb-NO" sz="1600" b="1" smtClean="0">
                <a:solidFill>
                  <a:srgbClr val="003399"/>
                </a:solidFill>
                <a:latin typeface="+mn-lt"/>
              </a:rPr>
              <a:t>Fluid inlet</a:t>
            </a:r>
          </a:p>
        </p:txBody>
      </p:sp>
      <p:sp>
        <p:nvSpPr>
          <p:cNvPr id="20" name="TekstSylinder 19"/>
          <p:cNvSpPr txBox="1"/>
          <p:nvPr/>
        </p:nvSpPr>
        <p:spPr>
          <a:xfrm>
            <a:off x="4355976" y="4941168"/>
            <a:ext cx="1440160" cy="338554"/>
          </a:xfrm>
          <a:prstGeom prst="rect">
            <a:avLst/>
          </a:prstGeom>
          <a:noFill/>
        </p:spPr>
        <p:txBody>
          <a:bodyPr wrap="square" rtlCol="0">
            <a:spAutoFit/>
          </a:bodyPr>
          <a:lstStyle/>
          <a:p>
            <a:r>
              <a:rPr lang="nb-NO" sz="1600" b="1" smtClean="0">
                <a:solidFill>
                  <a:srgbClr val="003399"/>
                </a:solidFill>
                <a:latin typeface="+mn-lt"/>
              </a:rPr>
              <a:t>Plug</a:t>
            </a:r>
          </a:p>
        </p:txBody>
      </p:sp>
      <p:sp>
        <p:nvSpPr>
          <p:cNvPr id="21" name="TekstSylinder 20"/>
          <p:cNvSpPr txBox="1"/>
          <p:nvPr/>
        </p:nvSpPr>
        <p:spPr>
          <a:xfrm>
            <a:off x="4355976" y="5322694"/>
            <a:ext cx="1440160" cy="338554"/>
          </a:xfrm>
          <a:prstGeom prst="rect">
            <a:avLst/>
          </a:prstGeom>
          <a:noFill/>
        </p:spPr>
        <p:txBody>
          <a:bodyPr wrap="square" rtlCol="0">
            <a:spAutoFit/>
          </a:bodyPr>
          <a:lstStyle/>
          <a:p>
            <a:r>
              <a:rPr lang="nb-NO" sz="1600" b="1" smtClean="0">
                <a:solidFill>
                  <a:srgbClr val="003399"/>
                </a:solidFill>
                <a:latin typeface="+mn-lt"/>
              </a:rPr>
              <a:t>Seat</a:t>
            </a:r>
          </a:p>
        </p:txBody>
      </p:sp>
      <p:sp>
        <p:nvSpPr>
          <p:cNvPr id="22" name="TekstSylinder 21"/>
          <p:cNvSpPr txBox="1"/>
          <p:nvPr/>
        </p:nvSpPr>
        <p:spPr>
          <a:xfrm>
            <a:off x="6732240" y="5229200"/>
            <a:ext cx="1440160" cy="338554"/>
          </a:xfrm>
          <a:prstGeom prst="rect">
            <a:avLst/>
          </a:prstGeom>
          <a:noFill/>
        </p:spPr>
        <p:txBody>
          <a:bodyPr wrap="square" rtlCol="0">
            <a:spAutoFit/>
          </a:bodyPr>
          <a:lstStyle/>
          <a:p>
            <a:r>
              <a:rPr lang="nb-NO" sz="1600" b="1" smtClean="0">
                <a:solidFill>
                  <a:srgbClr val="003399"/>
                </a:solidFill>
                <a:latin typeface="+mn-lt"/>
              </a:rPr>
              <a:t>Fluid outlet</a:t>
            </a:r>
          </a:p>
        </p:txBody>
      </p:sp>
      <p:sp>
        <p:nvSpPr>
          <p:cNvPr id="23" name="Plassholder for bunntekst 22"/>
          <p:cNvSpPr>
            <a:spLocks noGrp="1"/>
          </p:cNvSpPr>
          <p:nvPr>
            <p:ph type="ftr" sz="quarter" idx="11"/>
          </p:nvPr>
        </p:nvSpPr>
        <p:spPr/>
        <p:txBody>
          <a:bodyPr/>
          <a:lstStyle/>
          <a:p>
            <a:pPr>
              <a:defRPr/>
            </a:pPr>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1"/>
          <p:cNvSpPr>
            <a:spLocks noGrp="1"/>
          </p:cNvSpPr>
          <p:nvPr>
            <p:ph type="title"/>
          </p:nvPr>
        </p:nvSpPr>
        <p:spPr>
          <a:xfrm>
            <a:off x="72008" y="188640"/>
            <a:ext cx="8964488" cy="576064"/>
          </a:xfrm>
        </p:spPr>
        <p:txBody>
          <a:bodyPr>
            <a:noAutofit/>
          </a:bodyPr>
          <a:lstStyle/>
          <a:p>
            <a:r>
              <a:rPr lang="nb-NO" sz="3600" b="1" smtClean="0">
                <a:solidFill>
                  <a:srgbClr val="009900"/>
                </a:solidFill>
              </a:rPr>
              <a:t>Centrifugal pump:</a:t>
            </a:r>
            <a:endParaRPr lang="en-US" sz="2800">
              <a:solidFill>
                <a:srgbClr val="009900"/>
              </a:solidFill>
            </a:endParaRPr>
          </a:p>
        </p:txBody>
      </p:sp>
      <p:sp>
        <p:nvSpPr>
          <p:cNvPr id="13" name="TekstSylinder 12"/>
          <p:cNvSpPr txBox="1"/>
          <p:nvPr/>
        </p:nvSpPr>
        <p:spPr>
          <a:xfrm>
            <a:off x="3491880" y="6487452"/>
            <a:ext cx="2223686" cy="253916"/>
          </a:xfrm>
          <a:prstGeom prst="rect">
            <a:avLst/>
          </a:prstGeom>
          <a:noFill/>
        </p:spPr>
        <p:txBody>
          <a:bodyPr wrap="none" rtlCol="0">
            <a:spAutoFit/>
          </a:bodyPr>
          <a:lstStyle/>
          <a:p>
            <a:pPr algn="ctr"/>
            <a:r>
              <a:rPr lang="nb-NO" sz="1050" smtClean="0"/>
              <a:t>[</a:t>
            </a:r>
            <a:r>
              <a:rPr lang="en-US" sz="1050" smtClean="0">
                <a:hlinkClick r:id="rId2"/>
              </a:rPr>
              <a:t>http://en.wikipedia.org/wiki/Pump</a:t>
            </a:r>
            <a:r>
              <a:rPr lang="nb-NO" sz="1050" smtClean="0"/>
              <a:t>]</a:t>
            </a:r>
            <a:endParaRPr lang="en-US" sz="1050"/>
          </a:p>
        </p:txBody>
      </p:sp>
      <p:pic>
        <p:nvPicPr>
          <p:cNvPr id="105474" name="Picture 2" descr="File:Centrifugal Pump.png"/>
          <p:cNvPicPr>
            <a:picLocks noChangeAspect="1" noChangeArrowheads="1"/>
          </p:cNvPicPr>
          <p:nvPr/>
        </p:nvPicPr>
        <p:blipFill>
          <a:blip r:embed="rId3" cstate="print"/>
          <a:srcRect/>
          <a:stretch>
            <a:fillRect/>
          </a:stretch>
        </p:blipFill>
        <p:spPr bwMode="auto">
          <a:xfrm>
            <a:off x="107504" y="764704"/>
            <a:ext cx="5572125" cy="5715000"/>
          </a:xfrm>
          <a:prstGeom prst="rect">
            <a:avLst/>
          </a:prstGeom>
          <a:noFill/>
        </p:spPr>
      </p:pic>
      <p:pic>
        <p:nvPicPr>
          <p:cNvPr id="105476" name="Picture 4" descr="http://upload.wikimedia.org/wikipedia/commons/thumb/f/fe/Centrifugal_2.png/220px-Centrifugal_2.png"/>
          <p:cNvPicPr>
            <a:picLocks noChangeAspect="1" noChangeArrowheads="1"/>
          </p:cNvPicPr>
          <p:nvPr/>
        </p:nvPicPr>
        <p:blipFill>
          <a:blip r:embed="rId4" cstate="print"/>
          <a:srcRect/>
          <a:stretch>
            <a:fillRect/>
          </a:stretch>
        </p:blipFill>
        <p:spPr bwMode="auto">
          <a:xfrm>
            <a:off x="6228184" y="2708920"/>
            <a:ext cx="2095500" cy="2228850"/>
          </a:xfrm>
          <a:prstGeom prst="rect">
            <a:avLst/>
          </a:prstGeom>
          <a:noFill/>
        </p:spPr>
      </p:pic>
      <p:sp>
        <p:nvSpPr>
          <p:cNvPr id="12" name="TekstSylinder 11"/>
          <p:cNvSpPr txBox="1"/>
          <p:nvPr/>
        </p:nvSpPr>
        <p:spPr>
          <a:xfrm>
            <a:off x="5724128" y="980728"/>
            <a:ext cx="3096344" cy="707886"/>
          </a:xfrm>
          <a:prstGeom prst="rect">
            <a:avLst/>
          </a:prstGeom>
          <a:noFill/>
        </p:spPr>
        <p:txBody>
          <a:bodyPr wrap="square" rtlCol="0">
            <a:spAutoFit/>
          </a:bodyPr>
          <a:lstStyle/>
          <a:p>
            <a:pPr algn="ctr"/>
            <a:r>
              <a:rPr lang="nb-NO" sz="2000" b="1" smtClean="0">
                <a:solidFill>
                  <a:srgbClr val="C00000"/>
                </a:solidFill>
              </a:rPr>
              <a:t>The most common pump type in industry.</a:t>
            </a:r>
          </a:p>
        </p:txBody>
      </p:sp>
      <p:cxnSp>
        <p:nvCxnSpPr>
          <p:cNvPr id="16" name="Rett pil 15"/>
          <p:cNvCxnSpPr/>
          <p:nvPr/>
        </p:nvCxnSpPr>
        <p:spPr>
          <a:xfrm flipV="1">
            <a:off x="5436096" y="4437112"/>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5</a:t>
            </a:fld>
            <a:endParaRPr lang="nb-NO"/>
          </a:p>
        </p:txBody>
      </p:sp>
      <p:sp>
        <p:nvSpPr>
          <p:cNvPr id="11" name="Plassholder for bunntekst 10"/>
          <p:cNvSpPr>
            <a:spLocks noGrp="1"/>
          </p:cNvSpPr>
          <p:nvPr>
            <p:ph type="ftr" sz="quarter" idx="11"/>
          </p:nvPr>
        </p:nvSpPr>
        <p:spPr>
          <a:xfrm>
            <a:off x="467544"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ile:Eccentric pump.gif"/>
          <p:cNvPicPr>
            <a:picLocks noChangeAspect="1" noChangeArrowheads="1"/>
          </p:cNvPicPr>
          <p:nvPr/>
        </p:nvPicPr>
        <p:blipFill>
          <a:blip r:embed="rId2" cstate="print"/>
          <a:srcRect/>
          <a:stretch>
            <a:fillRect/>
          </a:stretch>
        </p:blipFill>
        <p:spPr bwMode="auto">
          <a:xfrm>
            <a:off x="2377874" y="1052736"/>
            <a:ext cx="4498382" cy="4248472"/>
          </a:xfrm>
          <a:prstGeom prst="rect">
            <a:avLst/>
          </a:prstGeom>
          <a:noFill/>
        </p:spPr>
      </p:pic>
      <p:sp>
        <p:nvSpPr>
          <p:cNvPr id="7" name="Tittel 11"/>
          <p:cNvSpPr>
            <a:spLocks noGrp="1"/>
          </p:cNvSpPr>
          <p:nvPr>
            <p:ph type="title"/>
          </p:nvPr>
        </p:nvSpPr>
        <p:spPr>
          <a:xfrm>
            <a:off x="72008" y="404664"/>
            <a:ext cx="8964488" cy="576064"/>
          </a:xfrm>
        </p:spPr>
        <p:txBody>
          <a:bodyPr>
            <a:noAutofit/>
          </a:bodyPr>
          <a:lstStyle/>
          <a:p>
            <a:r>
              <a:rPr lang="nb-NO" sz="3600" b="1" smtClean="0">
                <a:solidFill>
                  <a:srgbClr val="009900"/>
                </a:solidFill>
              </a:rPr>
              <a:t>Peristaltic pump (displacement pump): </a:t>
            </a:r>
            <a:endParaRPr lang="en-US" sz="2800">
              <a:solidFill>
                <a:srgbClr val="009900"/>
              </a:solidFill>
            </a:endParaRPr>
          </a:p>
        </p:txBody>
      </p:sp>
      <p:sp>
        <p:nvSpPr>
          <p:cNvPr id="13" name="TekstSylinder 12"/>
          <p:cNvSpPr txBox="1"/>
          <p:nvPr/>
        </p:nvSpPr>
        <p:spPr>
          <a:xfrm>
            <a:off x="4508554" y="6487452"/>
            <a:ext cx="2223686" cy="253916"/>
          </a:xfrm>
          <a:prstGeom prst="rect">
            <a:avLst/>
          </a:prstGeom>
          <a:noFill/>
        </p:spPr>
        <p:txBody>
          <a:bodyPr wrap="none" rtlCol="0">
            <a:spAutoFit/>
          </a:bodyPr>
          <a:lstStyle/>
          <a:p>
            <a:pPr algn="ctr"/>
            <a:r>
              <a:rPr lang="nb-NO" sz="1050" smtClean="0"/>
              <a:t>[</a:t>
            </a:r>
            <a:r>
              <a:rPr lang="en-US" sz="1050" smtClean="0">
                <a:hlinkClick r:id="rId3"/>
              </a:rPr>
              <a:t>http://en.wikipedia.org/wiki/Pump</a:t>
            </a:r>
            <a:r>
              <a:rPr lang="nb-NO" sz="1050" smtClean="0"/>
              <a:t>]</a:t>
            </a:r>
            <a:endParaRPr lang="en-US" sz="1050"/>
          </a:p>
        </p:txBody>
      </p:sp>
      <p:sp>
        <p:nvSpPr>
          <p:cNvPr id="17" name="Pil høyre 16"/>
          <p:cNvSpPr/>
          <p:nvPr/>
        </p:nvSpPr>
        <p:spPr>
          <a:xfrm>
            <a:off x="1403648" y="1628800"/>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l høyre 17"/>
          <p:cNvSpPr/>
          <p:nvPr/>
        </p:nvSpPr>
        <p:spPr>
          <a:xfrm>
            <a:off x="6156176" y="1628800"/>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kstSylinder 18"/>
          <p:cNvSpPr txBox="1"/>
          <p:nvPr/>
        </p:nvSpPr>
        <p:spPr>
          <a:xfrm>
            <a:off x="755576" y="5085184"/>
            <a:ext cx="7488832" cy="1200329"/>
          </a:xfrm>
          <a:prstGeom prst="rect">
            <a:avLst/>
          </a:prstGeom>
          <a:noFill/>
        </p:spPr>
        <p:txBody>
          <a:bodyPr wrap="square" rtlCol="0">
            <a:spAutoFit/>
          </a:bodyPr>
          <a:lstStyle/>
          <a:p>
            <a:pPr algn="ctr"/>
            <a:r>
              <a:rPr lang="nb-NO" sz="2400" b="1" smtClean="0">
                <a:solidFill>
                  <a:srgbClr val="C00000"/>
                </a:solidFill>
              </a:rPr>
              <a:t>Applied for small, precise liquid flows, in dosing applications. Rotational speed is manipulated with voltage or current.</a:t>
            </a:r>
          </a:p>
        </p:txBody>
      </p:sp>
      <p:sp>
        <p:nvSpPr>
          <p:cNvPr id="14"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6</a:t>
            </a:fld>
            <a:endParaRPr lang="nb-NO"/>
          </a:p>
        </p:txBody>
      </p:sp>
      <p:sp>
        <p:nvSpPr>
          <p:cNvPr id="11" name="Plassholder for bunntekst 10"/>
          <p:cNvSpPr>
            <a:spLocks noGrp="1"/>
          </p:cNvSpPr>
          <p:nvPr>
            <p:ph type="ftr" sz="quarter" idx="11"/>
          </p:nvPr>
        </p:nvSpPr>
        <p:spPr>
          <a:xfrm>
            <a:off x="899592"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107504" y="1426766"/>
            <a:ext cx="8784976" cy="778098"/>
          </a:xfrm>
        </p:spPr>
        <p:txBody>
          <a:bodyPr>
            <a:noAutofit/>
          </a:bodyPr>
          <a:lstStyle/>
          <a:p>
            <a:r>
              <a:rPr lang="en-US" sz="2800" b="1" smtClean="0">
                <a:solidFill>
                  <a:srgbClr val="C00000"/>
                </a:solidFill>
              </a:rPr>
              <a:t>AC-motors are controlled (manipulated) by frequency converters.</a:t>
            </a:r>
            <a:endParaRPr lang="en-US" sz="2800">
              <a:solidFill>
                <a:srgbClr val="C00000"/>
              </a:solidFill>
            </a:endParaRPr>
          </a:p>
        </p:txBody>
      </p:sp>
      <p:sp>
        <p:nvSpPr>
          <p:cNvPr id="7" name="TekstSylinder 6"/>
          <p:cNvSpPr txBox="1"/>
          <p:nvPr/>
        </p:nvSpPr>
        <p:spPr>
          <a:xfrm>
            <a:off x="4067944" y="6453336"/>
            <a:ext cx="2832827" cy="253916"/>
          </a:xfrm>
          <a:prstGeom prst="rect">
            <a:avLst/>
          </a:prstGeom>
          <a:noFill/>
        </p:spPr>
        <p:txBody>
          <a:bodyPr wrap="none" rtlCol="0">
            <a:spAutoFit/>
          </a:bodyPr>
          <a:lstStyle/>
          <a:p>
            <a:pPr algn="ctr"/>
            <a:r>
              <a:rPr lang="nb-NO" sz="1050" smtClean="0"/>
              <a:t>[</a:t>
            </a:r>
            <a:r>
              <a:rPr lang="en-US" sz="1050" smtClean="0">
                <a:hlinkClick r:id="rId2"/>
              </a:rPr>
              <a:t>http://en.wikipedia.org/wiki/Electric_heating</a:t>
            </a:r>
            <a:r>
              <a:rPr lang="nb-NO" sz="1050" smtClean="0"/>
              <a:t>]</a:t>
            </a:r>
            <a:endParaRPr lang="en-US" sz="1050"/>
          </a:p>
        </p:txBody>
      </p:sp>
      <p:pic>
        <p:nvPicPr>
          <p:cNvPr id="108546" name="Picture 2" descr="http://upload.wikimedia.org/wikipedia/commons/thumb/e/e5/VFD_System.png/320px-VFD_System.png"/>
          <p:cNvPicPr>
            <a:picLocks noChangeAspect="1" noChangeArrowheads="1"/>
          </p:cNvPicPr>
          <p:nvPr/>
        </p:nvPicPr>
        <p:blipFill>
          <a:blip r:embed="rId3" cstate="print"/>
          <a:srcRect/>
          <a:stretch>
            <a:fillRect/>
          </a:stretch>
        </p:blipFill>
        <p:spPr bwMode="auto">
          <a:xfrm>
            <a:off x="1075515" y="2708920"/>
            <a:ext cx="6952869" cy="3628528"/>
          </a:xfrm>
          <a:prstGeom prst="rect">
            <a:avLst/>
          </a:prstGeom>
          <a:noFill/>
        </p:spPr>
      </p:pic>
      <p:sp>
        <p:nvSpPr>
          <p:cNvPr id="10" name="Tittel 11"/>
          <p:cNvSpPr txBox="1">
            <a:spLocks/>
          </p:cNvSpPr>
          <p:nvPr/>
        </p:nvSpPr>
        <p:spPr bwMode="auto">
          <a:xfrm>
            <a:off x="107504" y="332656"/>
            <a:ext cx="8784976" cy="7780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rgbClr val="009900"/>
                </a:solidFill>
                <a:effectLst/>
                <a:uLnTx/>
                <a:uFillTx/>
                <a:latin typeface="+mj-lt"/>
                <a:ea typeface="+mj-ea"/>
                <a:cs typeface="+mj-cs"/>
              </a:rPr>
              <a:t>AC-motors</a:t>
            </a:r>
            <a:r>
              <a:rPr lang="en-US" sz="2400" b="1" smtClean="0">
                <a:solidFill>
                  <a:srgbClr val="002060"/>
                </a:solidFill>
                <a:latin typeface="+mj-lt"/>
                <a:ea typeface="+mj-ea"/>
                <a:cs typeface="+mj-cs"/>
              </a:rPr>
              <a:t/>
            </a:r>
            <a:br>
              <a:rPr lang="en-US" sz="2400" b="1" smtClean="0">
                <a:solidFill>
                  <a:srgbClr val="002060"/>
                </a:solidFill>
                <a:latin typeface="+mj-lt"/>
                <a:ea typeface="+mj-ea"/>
                <a:cs typeface="+mj-cs"/>
              </a:rPr>
            </a:br>
            <a:r>
              <a:rPr kumimoji="0" lang="en-US" sz="2400" b="1" i="0" u="none" strike="noStrike" kern="1200" cap="none" spc="0" normalizeH="0" noProof="0" smtClean="0">
                <a:ln>
                  <a:noFill/>
                </a:ln>
                <a:solidFill>
                  <a:srgbClr val="002060"/>
                </a:solidFill>
                <a:effectLst/>
                <a:uLnTx/>
                <a:uFillTx/>
                <a:latin typeface="+mj-lt"/>
                <a:ea typeface="+mj-ea"/>
                <a:cs typeface="+mj-cs"/>
              </a:rPr>
              <a:t>(Fans; Pumps; Conveyors; Compressors.)</a:t>
            </a:r>
            <a:endParaRPr kumimoji="0" lang="en-US" sz="2400" b="0" i="0" u="none" strike="noStrike" kern="1200" cap="none" spc="0" normalizeH="0" baseline="0" noProof="0">
              <a:ln>
                <a:noFill/>
              </a:ln>
              <a:solidFill>
                <a:srgbClr val="002060"/>
              </a:solidFill>
              <a:effectLst/>
              <a:uLnTx/>
              <a:uFillTx/>
              <a:latin typeface="+mj-lt"/>
              <a:ea typeface="+mj-ea"/>
              <a:cs typeface="+mj-cs"/>
            </a:endParaRPr>
          </a:p>
        </p:txBody>
      </p:sp>
      <p:cxnSp>
        <p:nvCxnSpPr>
          <p:cNvPr id="14" name="Rett pil 13"/>
          <p:cNvCxnSpPr/>
          <p:nvPr/>
        </p:nvCxnSpPr>
        <p:spPr>
          <a:xfrm flipH="1">
            <a:off x="3707904" y="2276872"/>
            <a:ext cx="57606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7</a:t>
            </a:fld>
            <a:endParaRPr lang="nb-NO"/>
          </a:p>
        </p:txBody>
      </p:sp>
      <p:sp>
        <p:nvSpPr>
          <p:cNvPr id="11" name="Plassholder for bunntekst 10"/>
          <p:cNvSpPr>
            <a:spLocks noGrp="1"/>
          </p:cNvSpPr>
          <p:nvPr>
            <p:ph type="ftr" sz="quarter" idx="11"/>
          </p:nvPr>
        </p:nvSpPr>
        <p:spPr>
          <a:xfrm>
            <a:off x="611560"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C4A7CB34-94C8-47AF-B088-F507078AE746}" type="slidenum">
              <a:rPr lang="nb-NO"/>
              <a:pPr>
                <a:defRPr/>
              </a:pPr>
              <a:t>8</a:t>
            </a:fld>
            <a:endParaRPr lang="nb-NO"/>
          </a:p>
        </p:txBody>
      </p:sp>
      <p:pic>
        <p:nvPicPr>
          <p:cNvPr id="214021" name="Picture 2" descr="C:\techteach.no\publications\reguleringsteknikk\utv\manualer\siemens\frekvensomformer_acmoto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58825"/>
            <a:ext cx="5470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2" name="TekstSylinder 11"/>
          <p:cNvSpPr txBox="1">
            <a:spLocks noChangeArrowheads="1"/>
          </p:cNvSpPr>
          <p:nvPr/>
        </p:nvSpPr>
        <p:spPr bwMode="auto">
          <a:xfrm>
            <a:off x="1043384" y="44624"/>
            <a:ext cx="6985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2800" b="1" smtClean="0">
                <a:solidFill>
                  <a:srgbClr val="008000"/>
                </a:solidFill>
              </a:rPr>
              <a:t>Example: Motor control</a:t>
            </a:r>
            <a:endParaRPr lang="nb-NO" altLang="nb-NO" sz="2800" b="1">
              <a:solidFill>
                <a:srgbClr val="008000"/>
              </a:solidFill>
            </a:endParaRPr>
          </a:p>
        </p:txBody>
      </p:sp>
      <p:sp>
        <p:nvSpPr>
          <p:cNvPr id="7"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cxnSp>
        <p:nvCxnSpPr>
          <p:cNvPr id="3" name="Buet linje 2"/>
          <p:cNvCxnSpPr/>
          <p:nvPr/>
        </p:nvCxnSpPr>
        <p:spPr>
          <a:xfrm rot="10800000" flipV="1">
            <a:off x="3347864" y="1700807"/>
            <a:ext cx="2088232" cy="1368153"/>
          </a:xfrm>
          <a:prstGeom prst="curved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5364088" y="1484784"/>
            <a:ext cx="3672408" cy="2862322"/>
          </a:xfrm>
          <a:prstGeom prst="rect">
            <a:avLst/>
          </a:prstGeom>
          <a:noFill/>
        </p:spPr>
        <p:txBody>
          <a:bodyPr wrap="square" rtlCol="0">
            <a:spAutoFit/>
          </a:bodyPr>
          <a:lstStyle/>
          <a:p>
            <a:pPr algn="ctr"/>
            <a:r>
              <a:rPr lang="nb-NO" sz="2000" b="1" smtClean="0">
                <a:solidFill>
                  <a:schemeClr val="tx2"/>
                </a:solidFill>
              </a:rPr>
              <a:t>The purpose of a frequency converter is to convert the "fixed" alternating mains voltage (e.g. 230 V, 50 Hz) to an alternating voltage with variable amplitude and frequency appropriate to control the rotational speed of an AC-motor.</a:t>
            </a:r>
          </a:p>
        </p:txBody>
      </p:sp>
    </p:spTree>
    <p:extLst>
      <p:ext uri="{BB962C8B-B14F-4D97-AF65-F5344CB8AC3E}">
        <p14:creationId xmlns:p14="http://schemas.microsoft.com/office/powerpoint/2010/main" val="150550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179512" y="404664"/>
            <a:ext cx="8424936" cy="778098"/>
          </a:xfrm>
        </p:spPr>
        <p:txBody>
          <a:bodyPr>
            <a:noAutofit/>
          </a:bodyPr>
          <a:lstStyle/>
          <a:p>
            <a:r>
              <a:rPr lang="en-US" sz="4000" b="1" smtClean="0">
                <a:solidFill>
                  <a:srgbClr val="008000"/>
                </a:solidFill>
              </a:rPr>
              <a:t>Actuator: Heating element (resistor)</a:t>
            </a:r>
            <a:endParaRPr lang="en-US" sz="4000">
              <a:solidFill>
                <a:srgbClr val="008000"/>
              </a:solidFill>
            </a:endParaRPr>
          </a:p>
        </p:txBody>
      </p:sp>
      <p:sp>
        <p:nvSpPr>
          <p:cNvPr id="5" name="TekstSylinder 4"/>
          <p:cNvSpPr txBox="1"/>
          <p:nvPr/>
        </p:nvSpPr>
        <p:spPr>
          <a:xfrm>
            <a:off x="899592" y="5517232"/>
            <a:ext cx="6984776" cy="461665"/>
          </a:xfrm>
          <a:prstGeom prst="rect">
            <a:avLst/>
          </a:prstGeom>
          <a:noFill/>
        </p:spPr>
        <p:txBody>
          <a:bodyPr wrap="square" rtlCol="0">
            <a:spAutoFit/>
          </a:bodyPr>
          <a:lstStyle/>
          <a:p>
            <a:pPr algn="ctr"/>
            <a:r>
              <a:rPr lang="nb-NO" sz="2400" b="1" smtClean="0">
                <a:solidFill>
                  <a:schemeClr val="tx2"/>
                </a:solidFill>
              </a:rPr>
              <a:t>It can be manipulated using PWM... (next slide)</a:t>
            </a:r>
          </a:p>
        </p:txBody>
      </p:sp>
      <p:sp>
        <p:nvSpPr>
          <p:cNvPr id="7" name="TekstSylinder 6"/>
          <p:cNvSpPr txBox="1"/>
          <p:nvPr/>
        </p:nvSpPr>
        <p:spPr>
          <a:xfrm>
            <a:off x="4043429" y="6415444"/>
            <a:ext cx="2832827" cy="253916"/>
          </a:xfrm>
          <a:prstGeom prst="rect">
            <a:avLst/>
          </a:prstGeom>
          <a:noFill/>
        </p:spPr>
        <p:txBody>
          <a:bodyPr wrap="none" rtlCol="0">
            <a:spAutoFit/>
          </a:bodyPr>
          <a:lstStyle/>
          <a:p>
            <a:pPr algn="ctr"/>
            <a:r>
              <a:rPr lang="nb-NO" sz="1050" smtClean="0"/>
              <a:t>[</a:t>
            </a:r>
            <a:r>
              <a:rPr lang="en-US" sz="1050" smtClean="0">
                <a:hlinkClick r:id="rId2"/>
              </a:rPr>
              <a:t>http://en.wikipedia.org/wiki/Electric_heating</a:t>
            </a:r>
            <a:r>
              <a:rPr lang="nb-NO" sz="1050" smtClean="0"/>
              <a:t>]</a:t>
            </a:r>
            <a:endParaRPr lang="en-US" sz="1050"/>
          </a:p>
        </p:txBody>
      </p:sp>
      <p:sp>
        <p:nvSpPr>
          <p:cNvPr id="13"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9</a:t>
            </a:fld>
            <a:endParaRPr lang="nb-NO"/>
          </a:p>
        </p:txBody>
      </p:sp>
      <p:sp>
        <p:nvSpPr>
          <p:cNvPr id="11" name="Plassholder for bunntekst 10"/>
          <p:cNvSpPr>
            <a:spLocks noGrp="1"/>
          </p:cNvSpPr>
          <p:nvPr>
            <p:ph type="ftr" sz="quarter" idx="11"/>
          </p:nvPr>
        </p:nvSpPr>
        <p:spPr>
          <a:xfrm>
            <a:off x="611560" y="6356350"/>
            <a:ext cx="2895600" cy="365125"/>
          </a:xfrm>
        </p:spPr>
        <p:txBody>
          <a:bodyPr/>
          <a:lstStyle/>
          <a:p>
            <a:r>
              <a:rPr lang="en-US" smtClean="0"/>
              <a:t>PEF3006 Process Control. USN. F. Haugen. 2017</a:t>
            </a:r>
            <a:endParaRPr lang="nb-NO"/>
          </a:p>
        </p:txBody>
      </p:sp>
      <p:pic>
        <p:nvPicPr>
          <p:cNvPr id="8" name="Picture 2" descr="C:\techteach.no\publications\reguleringsteknikk\utv\manualer\kanthal\varmeelementer.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723" y="1196752"/>
            <a:ext cx="32464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22626</TotalTime>
  <Words>496</Words>
  <Application>Microsoft Office PowerPoint</Application>
  <PresentationFormat>Skjermfremvisning (4:3)</PresentationFormat>
  <Paragraphs>78</Paragraphs>
  <Slides>12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Arial</vt:lpstr>
      <vt:lpstr>Calibri</vt:lpstr>
      <vt:lpstr>Office-tema</vt:lpstr>
      <vt:lpstr>Actuators</vt:lpstr>
      <vt:lpstr>Where is the actuator in the control loop?</vt:lpstr>
      <vt:lpstr>Control valve</vt:lpstr>
      <vt:lpstr>PowerPoint-presentasjon</vt:lpstr>
      <vt:lpstr>Centrifugal pump:</vt:lpstr>
      <vt:lpstr>Peristaltic pump (displacement pump): </vt:lpstr>
      <vt:lpstr>AC-motors are controlled (manipulated) by frequency converters.</vt:lpstr>
      <vt:lpstr>PowerPoint-presentasjon</vt:lpstr>
      <vt:lpstr>Actuator: Heating element (resistor)</vt:lpstr>
      <vt:lpstr>Principle of pulse-width modulation (PWM) :</vt:lpstr>
      <vt:lpstr>Application of PWM for temperature control</vt:lpstr>
      <vt:lpstr>Simulator of PWM-controlled actuator in a PID control system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admin</dc:creator>
  <cp:lastModifiedBy>Finn Haugen</cp:lastModifiedBy>
  <cp:revision>1277</cp:revision>
  <dcterms:created xsi:type="dcterms:W3CDTF">2009-02-12T18:27:23Z</dcterms:created>
  <dcterms:modified xsi:type="dcterms:W3CDTF">2017-10-02T21:49:10Z</dcterms:modified>
</cp:coreProperties>
</file>