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60" r:id="rId2"/>
    <p:sldId id="468" r:id="rId3"/>
    <p:sldId id="461" r:id="rId4"/>
    <p:sldId id="465" r:id="rId5"/>
    <p:sldId id="467" r:id="rId6"/>
    <p:sldId id="469" r:id="rId7"/>
    <p:sldId id="470" r:id="rId8"/>
    <p:sldId id="464" r:id="rId9"/>
    <p:sldId id="463" r:id="rId10"/>
    <p:sldId id="471" r:id="rId11"/>
    <p:sldId id="462" r:id="rId12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794"/>
    <a:srgbClr val="B00000"/>
    <a:srgbClr val="1D8D17"/>
    <a:srgbClr val="009900"/>
    <a:srgbClr val="003399"/>
    <a:srgbClr val="AD5207"/>
    <a:srgbClr val="D16309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9424" autoAdjust="0"/>
  </p:normalViewPr>
  <p:slideViewPr>
    <p:cSldViewPr>
      <p:cViewPr varScale="1">
        <p:scale>
          <a:sx n="90" d="100"/>
          <a:sy n="90" d="100"/>
        </p:scale>
        <p:origin x="13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E67B24-E22E-407D-9CDC-B9B8C9E2F572}" type="datetimeFigureOut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US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AA6A3E-1545-4031-87EE-2EBE095A9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58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D8C02-DCFA-4C26-B4DD-832A3A0309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561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C929D-86DD-4E3E-BC7C-E6AF1AE236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729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633C-2CC4-4728-91DC-80F2CDEB0672}" type="datetime1">
              <a:rPr lang="nb-NO" smtClean="0"/>
              <a:t>02.10.2017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F2BF-3E65-4C79-A837-B1AEE6E59D2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C7CF-AE92-48A3-8A28-6A8AFBA49143}" type="datetime1">
              <a:rPr lang="nb-NO" smtClean="0"/>
              <a:t>02.10.2017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2191-E1F3-47FF-8E10-F13AADA16E5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5612-A729-48B8-A65A-E3928706A335}" type="datetime1">
              <a:rPr lang="nb-NO" smtClean="0"/>
              <a:t>02.10.2017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83033-B3FD-4C05-9307-84F7F15D10C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EB6B-61BB-4F27-B959-E15E017DD1EC}" type="datetime1">
              <a:rPr lang="nb-NO" smtClean="0"/>
              <a:t>02.10.2017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7C699-1889-451E-A1C7-BFCD0E7B7D6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0DFA-0B3A-4761-B87E-75991DD23223}" type="datetime1">
              <a:rPr lang="nb-NO" smtClean="0"/>
              <a:t>02.10.2017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BE76-ABDC-48C6-9DC9-0DECF7B9094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7F611-7619-4A1A-8239-5F27BDCE37CC}" type="datetime1">
              <a:rPr lang="nb-NO" smtClean="0"/>
              <a:t>02.10.2017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742A-AF3C-4F68-AC26-D03B797BBDA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F52F-F2C7-4A1C-89B8-01A0A0FF974E}" type="datetime1">
              <a:rPr lang="nb-NO" smtClean="0"/>
              <a:t>02.10.2017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FAA8-32DC-4144-9311-B8CF670E3B0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950F5-E865-4F56-8363-AF73D942B893}" type="datetime1">
              <a:rPr lang="nb-NO" smtClean="0"/>
              <a:t>02.10.2017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803A-ABA1-4496-939E-EA12CBFB3D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823E-F933-46EC-83D9-2292BCBC0DFC}" type="datetime1">
              <a:rPr lang="nb-NO" smtClean="0"/>
              <a:t>02.10.2017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8479-CF44-49D1-9BFF-3FBBBD5629C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18903-F708-478B-8642-5E7912C07201}" type="datetime1">
              <a:rPr lang="nb-NO" smtClean="0"/>
              <a:t>02.10.2017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BB92-1160-4150-9A4F-3D1D139994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2637-53EC-4158-ABD2-566C1542CB7E}" type="datetime1">
              <a:rPr lang="nb-NO" smtClean="0"/>
              <a:t>02.10.2017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65BE-B7AF-49FD-B870-252B7ABB2CD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8CEBD4-D469-4FC3-B0DD-A6802BC0C918}" type="datetime1">
              <a:rPr lang="nb-NO" smtClean="0"/>
              <a:t>02.10.2017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F51F68-9420-42F3-9C3D-5F74331D2E5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tel 1"/>
          <p:cNvSpPr>
            <a:spLocks noGrp="1"/>
          </p:cNvSpPr>
          <p:nvPr>
            <p:ph type="ctrTitle"/>
          </p:nvPr>
        </p:nvSpPr>
        <p:spPr>
          <a:xfrm>
            <a:off x="179388" y="2636912"/>
            <a:ext cx="8713787" cy="2087563"/>
          </a:xfrm>
        </p:spPr>
        <p:txBody>
          <a:bodyPr/>
          <a:lstStyle/>
          <a:p>
            <a:pPr eaLnBrk="1" hangingPunct="1"/>
            <a:r>
              <a:rPr lang="nb-NO" sz="6600" b="1" smtClean="0">
                <a:solidFill>
                  <a:srgbClr val="C00000"/>
                </a:solidFill>
              </a:rPr>
              <a:t>Controllers</a:t>
            </a:r>
            <a:endParaRPr lang="nb-NO" sz="6600" smtClean="0">
              <a:solidFill>
                <a:srgbClr val="C00000"/>
              </a:solidFill>
            </a:endParaRPr>
          </a:p>
        </p:txBody>
      </p:sp>
      <p:sp>
        <p:nvSpPr>
          <p:cNvPr id="2051" name="Undertittel 2"/>
          <p:cNvSpPr>
            <a:spLocks noGrp="1"/>
          </p:cNvSpPr>
          <p:nvPr>
            <p:ph type="subTitle" idx="1"/>
          </p:nvPr>
        </p:nvSpPr>
        <p:spPr>
          <a:xfrm>
            <a:off x="1331913" y="5373216"/>
            <a:ext cx="6400800" cy="782637"/>
          </a:xfrm>
        </p:spPr>
        <p:txBody>
          <a:bodyPr/>
          <a:lstStyle/>
          <a:p>
            <a:pPr eaLnBrk="1" hangingPunct="1"/>
            <a:r>
              <a:rPr lang="nb-NO" sz="2000" b="1" smtClean="0">
                <a:solidFill>
                  <a:schemeClr val="tx2"/>
                </a:solidFill>
              </a:rPr>
              <a:t>By Finn Haugen</a:t>
            </a:r>
          </a:p>
          <a:p>
            <a:pPr eaLnBrk="1" hangingPunct="1"/>
            <a:r>
              <a:rPr lang="nb-NO" sz="1400" b="1" smtClean="0">
                <a:solidFill>
                  <a:schemeClr val="tx2"/>
                </a:solidFill>
              </a:rPr>
              <a:t>(</a:t>
            </a:r>
            <a:r>
              <a:rPr lang="nb-NO" sz="1400" b="1" smtClean="0">
                <a:solidFill>
                  <a:schemeClr val="tx2"/>
                </a:solidFill>
              </a:rPr>
              <a:t>finn.haugen@usn.no</a:t>
            </a:r>
            <a:r>
              <a:rPr lang="nb-NO" sz="1400" b="1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052" name="Undertittel 2"/>
          <p:cNvSpPr txBox="1">
            <a:spLocks/>
          </p:cNvSpPr>
          <p:nvPr/>
        </p:nvSpPr>
        <p:spPr bwMode="auto">
          <a:xfrm>
            <a:off x="1331913" y="1125538"/>
            <a:ext cx="64008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b-NO" sz="2800" b="1">
                <a:solidFill>
                  <a:srgbClr val="009900"/>
                </a:solidFill>
                <a:latin typeface="Calibri" pitchFamily="34" charset="0"/>
              </a:rPr>
              <a:t>Course PEF3006 Process Control</a:t>
            </a:r>
            <a:br>
              <a:rPr lang="nb-NO" sz="2800" b="1">
                <a:solidFill>
                  <a:srgbClr val="009900"/>
                </a:solidFill>
                <a:latin typeface="Calibri" pitchFamily="34" charset="0"/>
              </a:rPr>
            </a:br>
            <a:r>
              <a:rPr lang="nb-NO" sz="2800" b="1">
                <a:solidFill>
                  <a:srgbClr val="009900"/>
                </a:solidFill>
                <a:latin typeface="Calibri" pitchFamily="34" charset="0"/>
              </a:rPr>
              <a:t>Fall </a:t>
            </a:r>
            <a:r>
              <a:rPr lang="nb-NO" sz="2800" b="1" smtClean="0">
                <a:solidFill>
                  <a:srgbClr val="009900"/>
                </a:solidFill>
                <a:latin typeface="Calibri" pitchFamily="34" charset="0"/>
              </a:rPr>
              <a:t>2017</a:t>
            </a:r>
            <a:endParaRPr lang="nb-NO" sz="2800" b="1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5F2BF-3E65-4C79-A837-B1AEE6E59D2D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3888"/>
            <a:ext cx="1781175" cy="381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Sylinder 6"/>
          <p:cNvSpPr txBox="1">
            <a:spLocks noChangeArrowheads="1"/>
          </p:cNvSpPr>
          <p:nvPr/>
        </p:nvSpPr>
        <p:spPr bwMode="auto">
          <a:xfrm>
            <a:off x="3275856" y="868437"/>
            <a:ext cx="2620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b="1" smtClean="0">
                <a:solidFill>
                  <a:srgbClr val="003399"/>
                </a:solidFill>
              </a:rPr>
              <a:t>(Allen-Bradley)</a:t>
            </a:r>
            <a:endParaRPr lang="nb-NO" b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171" name="Tittel 1"/>
          <p:cNvSpPr txBox="1">
            <a:spLocks/>
          </p:cNvSpPr>
          <p:nvPr/>
        </p:nvSpPr>
        <p:spPr bwMode="auto">
          <a:xfrm>
            <a:off x="107950" y="147042"/>
            <a:ext cx="878681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 sz="4000" b="1">
                <a:solidFill>
                  <a:srgbClr val="1D8D17"/>
                </a:solidFill>
                <a:latin typeface="Calibri" pitchFamily="34" charset="0"/>
              </a:rPr>
              <a:t> </a:t>
            </a:r>
            <a:r>
              <a:rPr lang="nb-NO" sz="4000" b="1" smtClean="0">
                <a:solidFill>
                  <a:srgbClr val="1D8D17"/>
                </a:solidFill>
                <a:latin typeface="Calibri" pitchFamily="34" charset="0"/>
              </a:rPr>
              <a:t>More modern family of PLCs</a:t>
            </a:r>
            <a:endParaRPr lang="nb-NO" sz="4000" b="1">
              <a:solidFill>
                <a:srgbClr val="1D8D17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B8479-CF44-49D1-9BFF-3FBBBD5629C7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pic>
        <p:nvPicPr>
          <p:cNvPr id="8" name="Picture 2" descr="C:\techteach.no\publications\reguleringsteknikk\utv\manualer\goodtech\allenbradley_pls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" y="1196752"/>
            <a:ext cx="8715251" cy="517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techteach.no\publications\kompendium_hit_pef3006_proc_contr\utv\grafikk\autanlegg_siemens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11325" y="-439737"/>
            <a:ext cx="58483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B8479-CF44-49D1-9BFF-3FBBBD5629C7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sp>
        <p:nvSpPr>
          <p:cNvPr id="8" name="Tittel 1"/>
          <p:cNvSpPr txBox="1">
            <a:spLocks/>
          </p:cNvSpPr>
          <p:nvPr/>
        </p:nvSpPr>
        <p:spPr bwMode="auto">
          <a:xfrm>
            <a:off x="1185118" y="-99020"/>
            <a:ext cx="6699250" cy="50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 sz="3600" b="1" smtClean="0">
                <a:solidFill>
                  <a:srgbClr val="1D8D17"/>
                </a:solidFill>
                <a:latin typeface="Calibri" pitchFamily="34" charset="0"/>
              </a:rPr>
              <a:t>SCADA system</a:t>
            </a:r>
          </a:p>
          <a:p>
            <a:pPr algn="ctr"/>
            <a:r>
              <a:rPr lang="nb-NO" sz="2400" b="1" smtClean="0">
                <a:solidFill>
                  <a:srgbClr val="245794"/>
                </a:solidFill>
                <a:latin typeface="Calibri" pitchFamily="34" charset="0"/>
              </a:rPr>
              <a:t>(Supervisory Control and Data Acquisition)</a:t>
            </a:r>
            <a:endParaRPr lang="nb-NO" sz="2400" b="1">
              <a:solidFill>
                <a:srgbClr val="245794"/>
              </a:solidFill>
              <a:latin typeface="Calibri" pitchFamily="34" charset="0"/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www-pors.hit.no\finnh\www\srilanka\2012\workshop\graphics\feedback_simple_ustab_eng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37751"/>
            <a:ext cx="5304674" cy="2075425"/>
          </a:xfrm>
          <a:prstGeom prst="rect">
            <a:avLst/>
          </a:prstGeom>
          <a:noFill/>
        </p:spPr>
      </p:pic>
      <p:sp>
        <p:nvSpPr>
          <p:cNvPr id="10" name="Ellipse 9"/>
          <p:cNvSpPr/>
          <p:nvPr/>
        </p:nvSpPr>
        <p:spPr>
          <a:xfrm>
            <a:off x="1403648" y="2780928"/>
            <a:ext cx="2736304" cy="2880320"/>
          </a:xfrm>
          <a:prstGeom prst="ellipse">
            <a:avLst/>
          </a:prstGeom>
          <a:noFill/>
          <a:ln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179388" y="836712"/>
            <a:ext cx="8713787" cy="1368152"/>
          </a:xfrm>
        </p:spPr>
        <p:txBody>
          <a:bodyPr/>
          <a:lstStyle/>
          <a:p>
            <a:pPr eaLnBrk="1" hangingPunct="1"/>
            <a:r>
              <a:rPr lang="nb-NO" sz="4000" b="1" smtClean="0">
                <a:solidFill>
                  <a:srgbClr val="1D8D17"/>
                </a:solidFill>
                <a:latin typeface="+mn-lt"/>
              </a:rPr>
              <a:t>Where is the controller in</a:t>
            </a:r>
            <a:br>
              <a:rPr lang="nb-NO" sz="4000" b="1" smtClean="0">
                <a:solidFill>
                  <a:srgbClr val="1D8D17"/>
                </a:solidFill>
                <a:latin typeface="+mn-lt"/>
              </a:rPr>
            </a:br>
            <a:r>
              <a:rPr lang="nb-NO" sz="4000" b="1" smtClean="0">
                <a:solidFill>
                  <a:srgbClr val="1D8D17"/>
                </a:solidFill>
                <a:latin typeface="+mn-lt"/>
              </a:rPr>
              <a:t>the control loop?</a:t>
            </a:r>
            <a:endParaRPr lang="nb-NO" sz="4000" smtClean="0">
              <a:solidFill>
                <a:srgbClr val="1D8D17"/>
              </a:solidFill>
              <a:latin typeface="+mn-lt"/>
            </a:endParaRPr>
          </a:p>
        </p:txBody>
      </p:sp>
      <p:sp>
        <p:nvSpPr>
          <p:cNvPr id="15" name="Plassholder for lysbilde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5F2BF-3E65-4C79-A837-B1AEE6E59D2D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sp>
        <p:nvSpPr>
          <p:cNvPr id="16" name="Plassholder for bunn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pic>
        <p:nvPicPr>
          <p:cNvPr id="17" name="Picture 3" descr="C:\techteach.no\logo\hitlogo_ly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44450"/>
            <a:ext cx="2057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Sylinder 7"/>
          <p:cNvSpPr txBox="1">
            <a:spLocks noChangeArrowheads="1"/>
          </p:cNvSpPr>
          <p:nvPr/>
        </p:nvSpPr>
        <p:spPr bwMode="auto">
          <a:xfrm>
            <a:off x="2627313" y="620688"/>
            <a:ext cx="3457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b="1">
                <a:solidFill>
                  <a:srgbClr val="003399"/>
                </a:solidFill>
                <a:latin typeface="Calibri" pitchFamily="34" charset="0"/>
              </a:rPr>
              <a:t>(ECA600, ABB)</a:t>
            </a:r>
          </a:p>
        </p:txBody>
      </p:sp>
      <p:sp>
        <p:nvSpPr>
          <p:cNvPr id="3075" name="Tittel 1"/>
          <p:cNvSpPr txBox="1">
            <a:spLocks/>
          </p:cNvSpPr>
          <p:nvPr/>
        </p:nvSpPr>
        <p:spPr bwMode="auto">
          <a:xfrm>
            <a:off x="-107950" y="-27384"/>
            <a:ext cx="878681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 sz="4000" b="1">
                <a:solidFill>
                  <a:srgbClr val="1D8D17"/>
                </a:solidFill>
                <a:latin typeface="Calibri" pitchFamily="34" charset="0"/>
              </a:rPr>
              <a:t> Process Controller</a:t>
            </a:r>
          </a:p>
        </p:txBody>
      </p:sp>
      <p:pic>
        <p:nvPicPr>
          <p:cNvPr id="3076" name="Picture 2" descr="C:\techteach.no\publications\komp_dynamics_and_control\visio\eca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969540"/>
            <a:ext cx="4249737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B8479-CF44-49D1-9BFF-3FBBBD5629C7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Sylinder 7"/>
          <p:cNvSpPr txBox="1">
            <a:spLocks noChangeArrowheads="1"/>
          </p:cNvSpPr>
          <p:nvPr/>
        </p:nvSpPr>
        <p:spPr bwMode="auto">
          <a:xfrm>
            <a:off x="684213" y="900113"/>
            <a:ext cx="3455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Backplane </a:t>
            </a:r>
            <a:r>
              <a:rPr lang="nb-NO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of</a:t>
            </a:r>
            <a:r>
              <a:rPr lang="nb-NO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nb-NO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ECA600</a:t>
            </a:r>
            <a:r>
              <a:rPr lang="nb-NO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4099" name="Tittel 1"/>
          <p:cNvSpPr txBox="1">
            <a:spLocks/>
          </p:cNvSpPr>
          <p:nvPr/>
        </p:nvSpPr>
        <p:spPr bwMode="auto">
          <a:xfrm>
            <a:off x="1476375" y="76200"/>
            <a:ext cx="655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 sz="4000" b="1">
                <a:solidFill>
                  <a:srgbClr val="1D8D17"/>
                </a:solidFill>
                <a:latin typeface="Calibri" pitchFamily="34" charset="0"/>
              </a:rPr>
              <a:t> Process Controller cont.</a:t>
            </a:r>
          </a:p>
        </p:txBody>
      </p:sp>
      <p:pic>
        <p:nvPicPr>
          <p:cNvPr id="4101" name="Picture 2" descr="C:\techteach.no\publications\komp_dynamics_and_control\graphics\ecabackplan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535832"/>
            <a:ext cx="5032375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kstSylinder 7"/>
          <p:cNvSpPr txBox="1">
            <a:spLocks noChangeArrowheads="1"/>
          </p:cNvSpPr>
          <p:nvPr/>
        </p:nvSpPr>
        <p:spPr bwMode="auto">
          <a:xfrm>
            <a:off x="5003800" y="1268413"/>
            <a:ext cx="4140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000" b="1">
                <a:solidFill>
                  <a:srgbClr val="B00000"/>
                </a:solidFill>
                <a:latin typeface="Calibri" pitchFamily="34" charset="0"/>
              </a:rPr>
              <a:t>AO = Analog Output</a:t>
            </a:r>
          </a:p>
          <a:p>
            <a:pPr algn="ctr"/>
            <a:r>
              <a:rPr lang="nb-NO" sz="2000" b="1">
                <a:solidFill>
                  <a:srgbClr val="B00000"/>
                </a:solidFill>
                <a:latin typeface="Calibri" pitchFamily="34" charset="0"/>
              </a:rPr>
              <a:t>(from controller) </a:t>
            </a:r>
          </a:p>
          <a:p>
            <a:pPr algn="ctr"/>
            <a:r>
              <a:rPr lang="nb-NO" sz="2000" b="1">
                <a:solidFill>
                  <a:srgbClr val="B00000"/>
                </a:solidFill>
                <a:latin typeface="Calibri" pitchFamily="34" charset="0"/>
              </a:rPr>
              <a:t>= Control signal</a:t>
            </a:r>
          </a:p>
          <a:p>
            <a:pPr algn="ctr"/>
            <a:r>
              <a:rPr lang="nb-NO" sz="2000" b="1">
                <a:solidFill>
                  <a:srgbClr val="B00000"/>
                </a:solidFill>
                <a:latin typeface="Calibri" pitchFamily="34" charset="0"/>
              </a:rPr>
              <a:t>to the actuator</a:t>
            </a:r>
          </a:p>
        </p:txBody>
      </p:sp>
      <p:sp>
        <p:nvSpPr>
          <p:cNvPr id="4103" name="TekstSylinder 7"/>
          <p:cNvSpPr txBox="1">
            <a:spLocks noChangeArrowheads="1"/>
          </p:cNvSpPr>
          <p:nvPr/>
        </p:nvSpPr>
        <p:spPr bwMode="auto">
          <a:xfrm>
            <a:off x="5219700" y="4265613"/>
            <a:ext cx="3600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000" b="1">
                <a:solidFill>
                  <a:srgbClr val="003399"/>
                </a:solidFill>
                <a:latin typeface="Calibri" pitchFamily="34" charset="0"/>
              </a:rPr>
              <a:t>AI = Analog Input</a:t>
            </a:r>
          </a:p>
          <a:p>
            <a:pPr algn="ctr"/>
            <a:r>
              <a:rPr lang="nb-NO" sz="2000" b="1">
                <a:solidFill>
                  <a:srgbClr val="003399"/>
                </a:solidFill>
                <a:latin typeface="Calibri" pitchFamily="34" charset="0"/>
              </a:rPr>
              <a:t>(to controller)</a:t>
            </a:r>
          </a:p>
          <a:p>
            <a:pPr algn="ctr"/>
            <a:r>
              <a:rPr lang="nb-NO" sz="2000" b="1">
                <a:solidFill>
                  <a:srgbClr val="003399"/>
                </a:solidFill>
                <a:latin typeface="Calibri" pitchFamily="34" charset="0"/>
              </a:rPr>
              <a:t>= Measurement signal</a:t>
            </a:r>
          </a:p>
          <a:p>
            <a:pPr algn="ctr"/>
            <a:r>
              <a:rPr lang="nb-NO" sz="2000" b="1">
                <a:solidFill>
                  <a:srgbClr val="003399"/>
                </a:solidFill>
                <a:latin typeface="Calibri" pitchFamily="34" charset="0"/>
              </a:rPr>
              <a:t>from the sensor</a:t>
            </a:r>
          </a:p>
        </p:txBody>
      </p:sp>
      <p:sp>
        <p:nvSpPr>
          <p:cNvPr id="4104" name="TekstSylinder 7"/>
          <p:cNvSpPr txBox="1">
            <a:spLocks noChangeArrowheads="1"/>
          </p:cNvSpPr>
          <p:nvPr/>
        </p:nvSpPr>
        <p:spPr bwMode="auto">
          <a:xfrm>
            <a:off x="5003800" y="2708275"/>
            <a:ext cx="414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000" b="1">
                <a:solidFill>
                  <a:srgbClr val="B00000"/>
                </a:solidFill>
                <a:latin typeface="Calibri" pitchFamily="34" charset="0"/>
              </a:rPr>
              <a:t>AO signal ranges:</a:t>
            </a:r>
          </a:p>
          <a:p>
            <a:pPr algn="ctr"/>
            <a:r>
              <a:rPr lang="nb-NO" sz="2000" b="1">
                <a:solidFill>
                  <a:srgbClr val="B00000"/>
                </a:solidFill>
                <a:latin typeface="Calibri" pitchFamily="34" charset="0"/>
              </a:rPr>
              <a:t>4 – 20 mA (most popular)</a:t>
            </a:r>
          </a:p>
          <a:p>
            <a:pPr algn="ctr"/>
            <a:r>
              <a:rPr lang="nb-NO" sz="2000" b="1">
                <a:solidFill>
                  <a:srgbClr val="B00000"/>
                </a:solidFill>
                <a:latin typeface="Calibri" pitchFamily="34" charset="0"/>
              </a:rPr>
              <a:t>or 0 – 5 V or 0 – 10 V</a:t>
            </a:r>
          </a:p>
        </p:txBody>
      </p:sp>
      <p:sp>
        <p:nvSpPr>
          <p:cNvPr id="4105" name="TekstSylinder 8"/>
          <p:cNvSpPr txBox="1">
            <a:spLocks noChangeArrowheads="1"/>
          </p:cNvSpPr>
          <p:nvPr/>
        </p:nvSpPr>
        <p:spPr bwMode="auto">
          <a:xfrm>
            <a:off x="5219700" y="5726113"/>
            <a:ext cx="3673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000" b="1">
                <a:solidFill>
                  <a:srgbClr val="003399"/>
                </a:solidFill>
                <a:latin typeface="Calibri" pitchFamily="34" charset="0"/>
              </a:rPr>
              <a:t>AI signal ranges:</a:t>
            </a:r>
          </a:p>
          <a:p>
            <a:pPr algn="ctr"/>
            <a:r>
              <a:rPr lang="nb-NO" sz="2000" b="1">
                <a:solidFill>
                  <a:srgbClr val="003399"/>
                </a:solidFill>
                <a:latin typeface="Calibri" pitchFamily="34" charset="0"/>
              </a:rPr>
              <a:t>4 – 20 mA (most popular)</a:t>
            </a:r>
          </a:p>
          <a:p>
            <a:pPr algn="ctr"/>
            <a:r>
              <a:rPr lang="nb-NO" sz="2000" b="1">
                <a:solidFill>
                  <a:srgbClr val="003399"/>
                </a:solidFill>
                <a:latin typeface="Calibri" pitchFamily="34" charset="0"/>
              </a:rPr>
              <a:t>or 0 – 5 V or 0 – 10 V</a:t>
            </a:r>
          </a:p>
        </p:txBody>
      </p:sp>
      <p:cxnSp>
        <p:nvCxnSpPr>
          <p:cNvPr id="11" name="Rett pil 10"/>
          <p:cNvCxnSpPr/>
          <p:nvPr/>
        </p:nvCxnSpPr>
        <p:spPr>
          <a:xfrm flipH="1">
            <a:off x="4211638" y="1484313"/>
            <a:ext cx="1512887" cy="1728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/>
          <p:cNvCxnSpPr/>
          <p:nvPr/>
        </p:nvCxnSpPr>
        <p:spPr>
          <a:xfrm flipH="1" flipV="1">
            <a:off x="1258888" y="2276475"/>
            <a:ext cx="4752975" cy="2160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Sylinder 7"/>
          <p:cNvSpPr txBox="1">
            <a:spLocks noChangeArrowheads="1"/>
          </p:cNvSpPr>
          <p:nvPr/>
        </p:nvSpPr>
        <p:spPr bwMode="auto">
          <a:xfrm>
            <a:off x="900113" y="6457950"/>
            <a:ext cx="3455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Digital </a:t>
            </a:r>
            <a:r>
              <a:rPr lang="nb-NO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communication</a:t>
            </a:r>
            <a:endParaRPr lang="nb-NO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6" name="Rett pil 15"/>
          <p:cNvCxnSpPr/>
          <p:nvPr/>
        </p:nvCxnSpPr>
        <p:spPr>
          <a:xfrm flipH="1" flipV="1">
            <a:off x="1116013" y="6308725"/>
            <a:ext cx="21590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/>
          <p:nvPr/>
        </p:nvCxnSpPr>
        <p:spPr>
          <a:xfrm flipV="1">
            <a:off x="3924300" y="6381750"/>
            <a:ext cx="21590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lysbilde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B8479-CF44-49D1-9BFF-3FBBBD5629C7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kstSylinder 5"/>
          <p:cNvSpPr txBox="1">
            <a:spLocks noChangeArrowheads="1"/>
          </p:cNvSpPr>
          <p:nvPr/>
        </p:nvSpPr>
        <p:spPr bwMode="auto">
          <a:xfrm>
            <a:off x="1547813" y="1557338"/>
            <a:ext cx="586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b="1">
                <a:solidFill>
                  <a:srgbClr val="003399"/>
                </a:solidFill>
                <a:latin typeface="Calibri" pitchFamily="34" charset="0"/>
              </a:rPr>
              <a:t>(Compact FieldPoint, National Instruments)</a:t>
            </a:r>
          </a:p>
        </p:txBody>
      </p:sp>
      <p:sp>
        <p:nvSpPr>
          <p:cNvPr id="5123" name="Tittel 1"/>
          <p:cNvSpPr txBox="1">
            <a:spLocks/>
          </p:cNvSpPr>
          <p:nvPr/>
        </p:nvSpPr>
        <p:spPr bwMode="auto">
          <a:xfrm>
            <a:off x="1366838" y="360363"/>
            <a:ext cx="68056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 sz="4000" b="1">
                <a:solidFill>
                  <a:srgbClr val="1D8D17"/>
                </a:solidFill>
                <a:latin typeface="Calibri" pitchFamily="34" charset="0"/>
              </a:rPr>
              <a:t> Process controller cont.</a:t>
            </a:r>
          </a:p>
        </p:txBody>
      </p:sp>
      <p:pic>
        <p:nvPicPr>
          <p:cNvPr id="5125" name="Picture 2" descr="C:\techteach.no\publications\kompendium_hit_pef3006_proc_contr\utv\visio\ecaspek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1506538"/>
            <a:ext cx="63785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kstSylinder 7"/>
          <p:cNvSpPr txBox="1">
            <a:spLocks noChangeArrowheads="1"/>
          </p:cNvSpPr>
          <p:nvPr/>
        </p:nvSpPr>
        <p:spPr bwMode="auto">
          <a:xfrm>
            <a:off x="2698750" y="981075"/>
            <a:ext cx="4176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000" b="1">
                <a:solidFill>
                  <a:srgbClr val="003399"/>
                </a:solidFill>
                <a:latin typeface="Calibri" pitchFamily="34" charset="0"/>
              </a:rPr>
              <a:t>From User’s Manual</a:t>
            </a:r>
          </a:p>
        </p:txBody>
      </p:sp>
      <p:sp>
        <p:nvSpPr>
          <p:cNvPr id="7" name="Rektangel 6"/>
          <p:cNvSpPr/>
          <p:nvPr/>
        </p:nvSpPr>
        <p:spPr>
          <a:xfrm>
            <a:off x="1547813" y="1557338"/>
            <a:ext cx="2736850" cy="1511300"/>
          </a:xfrm>
          <a:prstGeom prst="rect">
            <a:avLst/>
          </a:prstGeom>
          <a:solidFill>
            <a:schemeClr val="accent6">
              <a:alpha val="18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1547813" y="3068638"/>
            <a:ext cx="2736850" cy="431800"/>
          </a:xfrm>
          <a:prstGeom prst="rect">
            <a:avLst/>
          </a:prstGeom>
          <a:solidFill>
            <a:srgbClr val="009900">
              <a:alpha val="18000"/>
            </a:srgb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1547813" y="5013325"/>
            <a:ext cx="2736850" cy="360363"/>
          </a:xfrm>
          <a:prstGeom prst="rect">
            <a:avLst/>
          </a:prstGeom>
          <a:solidFill>
            <a:srgbClr val="245794">
              <a:alpha val="18000"/>
            </a:srgb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Rett pil 9"/>
          <p:cNvCxnSpPr/>
          <p:nvPr/>
        </p:nvCxnSpPr>
        <p:spPr>
          <a:xfrm flipV="1">
            <a:off x="900113" y="2565400"/>
            <a:ext cx="503237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>
            <a:off x="1042988" y="3284538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>
            <a:off x="900113" y="3716338"/>
            <a:ext cx="503237" cy="1225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7"/>
          <p:cNvSpPr txBox="1">
            <a:spLocks noChangeArrowheads="1"/>
          </p:cNvSpPr>
          <p:nvPr/>
        </p:nvSpPr>
        <p:spPr bwMode="auto">
          <a:xfrm>
            <a:off x="-107950" y="2936875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Basic</a:t>
            </a:r>
          </a:p>
          <a:p>
            <a:pPr algn="ctr">
              <a:defRPr/>
            </a:pPr>
            <a:r>
              <a:rPr lang="nb-NO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features</a:t>
            </a:r>
          </a:p>
        </p:txBody>
      </p:sp>
      <p:sp>
        <p:nvSpPr>
          <p:cNvPr id="15" name="Plassholder for lysbilde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B8479-CF44-49D1-9BFF-3FBBBD5629C7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tel 1"/>
          <p:cNvSpPr txBox="1">
            <a:spLocks/>
          </p:cNvSpPr>
          <p:nvPr/>
        </p:nvSpPr>
        <p:spPr bwMode="auto">
          <a:xfrm>
            <a:off x="1366838" y="116632"/>
            <a:ext cx="68056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 sz="4000" b="1" smtClean="0">
                <a:solidFill>
                  <a:srgbClr val="1D8D17"/>
                </a:solidFill>
                <a:latin typeface="Calibri" pitchFamily="34" charset="0"/>
              </a:rPr>
              <a:t>Another example:</a:t>
            </a:r>
            <a:endParaRPr lang="nb-NO" sz="4000" b="1">
              <a:solidFill>
                <a:srgbClr val="1D8D17"/>
              </a:solidFill>
              <a:latin typeface="Calibri" pitchFamily="34" charset="0"/>
            </a:endParaRPr>
          </a:p>
        </p:txBody>
      </p:sp>
      <p:sp>
        <p:nvSpPr>
          <p:cNvPr id="5126" name="TekstSylinder 7"/>
          <p:cNvSpPr txBox="1">
            <a:spLocks noChangeArrowheads="1"/>
          </p:cNvSpPr>
          <p:nvPr/>
        </p:nvSpPr>
        <p:spPr bwMode="auto">
          <a:xfrm>
            <a:off x="2698750" y="737344"/>
            <a:ext cx="4176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400" b="1" smtClean="0">
                <a:solidFill>
                  <a:srgbClr val="003399"/>
                </a:solidFill>
                <a:latin typeface="Calibri" pitchFamily="34" charset="0"/>
              </a:rPr>
              <a:t>ABB CM50</a:t>
            </a:r>
            <a:endParaRPr lang="nb-NO" sz="2400" b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" name="Plassholder for lysbilde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B8479-CF44-49D1-9BFF-3FBBBD5629C7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pic>
        <p:nvPicPr>
          <p:cNvPr id="16" name="Picture 2" descr="C:\techteach.no\publications\reguleringsteknikk\utv\manualer\abb\cm50_frontpanel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91" y="1316038"/>
            <a:ext cx="3959225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3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tel 1"/>
          <p:cNvSpPr txBox="1">
            <a:spLocks/>
          </p:cNvSpPr>
          <p:nvPr/>
        </p:nvSpPr>
        <p:spPr bwMode="auto">
          <a:xfrm>
            <a:off x="106363" y="44624"/>
            <a:ext cx="8786812" cy="6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sz="3200" b="1" smtClean="0">
                <a:solidFill>
                  <a:srgbClr val="245794"/>
                </a:solidFill>
              </a:rPr>
              <a:t>CM50 comes with several templates of</a:t>
            </a:r>
            <a:br>
              <a:rPr lang="nb-NO" sz="3200" b="1" smtClean="0">
                <a:solidFill>
                  <a:srgbClr val="245794"/>
                </a:solidFill>
              </a:rPr>
            </a:br>
            <a:r>
              <a:rPr lang="nb-NO" sz="3200" b="1" smtClean="0">
                <a:solidFill>
                  <a:srgbClr val="245794"/>
                </a:solidFill>
              </a:rPr>
              <a:t>control structures.</a:t>
            </a:r>
            <a:endParaRPr lang="nb-NO" sz="4000" b="1">
              <a:solidFill>
                <a:srgbClr val="1D8D17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45800-7CA2-479F-A0CA-D4B67F031A01}" type="slidenum">
              <a:rPr lang="nb-NO"/>
              <a:pPr>
                <a:defRPr/>
              </a:pPr>
              <a:t>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1756048" y="6520259"/>
            <a:ext cx="5192216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  <p:pic>
        <p:nvPicPr>
          <p:cNvPr id="2050" name="Picture 2" descr="C:\techteach.no\publications\reguleringsteknikk\utv\manualer\abb\applic_boiler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2" y="2067495"/>
            <a:ext cx="9110516" cy="3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tel 1"/>
          <p:cNvSpPr txBox="1">
            <a:spLocks/>
          </p:cNvSpPr>
          <p:nvPr/>
        </p:nvSpPr>
        <p:spPr bwMode="auto">
          <a:xfrm>
            <a:off x="91919" y="5660504"/>
            <a:ext cx="8786812" cy="6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sz="3200" b="1" smtClean="0">
                <a:solidFill>
                  <a:srgbClr val="B00000"/>
                </a:solidFill>
              </a:rPr>
              <a:t>Which control structures are above?</a:t>
            </a:r>
            <a:endParaRPr lang="nb-NO" sz="4000" b="1">
              <a:solidFill>
                <a:srgbClr val="B00000"/>
              </a:solidFill>
            </a:endParaRPr>
          </a:p>
        </p:txBody>
      </p:sp>
      <p:sp>
        <p:nvSpPr>
          <p:cNvPr id="11" name="Tittel 1"/>
          <p:cNvSpPr txBox="1">
            <a:spLocks/>
          </p:cNvSpPr>
          <p:nvPr/>
        </p:nvSpPr>
        <p:spPr bwMode="auto">
          <a:xfrm>
            <a:off x="109297" y="1051992"/>
            <a:ext cx="8786812" cy="6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sz="3200" b="1" smtClean="0">
                <a:solidFill>
                  <a:srgbClr val="1D8D17"/>
                </a:solidFill>
              </a:rPr>
              <a:t>Example:</a:t>
            </a:r>
            <a:endParaRPr lang="nb-NO" sz="3200" b="1">
              <a:solidFill>
                <a:srgbClr val="1D8D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www-pors.hit.no\finnh\www\videos\topics\feedback_control\compactfieldpoint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71824"/>
            <a:ext cx="59277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kstSylinder 5"/>
          <p:cNvSpPr txBox="1">
            <a:spLocks noChangeArrowheads="1"/>
          </p:cNvSpPr>
          <p:nvPr/>
        </p:nvSpPr>
        <p:spPr bwMode="auto">
          <a:xfrm>
            <a:off x="1547813" y="1268587"/>
            <a:ext cx="586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b="1">
                <a:solidFill>
                  <a:srgbClr val="003399"/>
                </a:solidFill>
                <a:latin typeface="Calibri" pitchFamily="34" charset="0"/>
              </a:rPr>
              <a:t>(Compact FieldPoint, National Instruments)</a:t>
            </a:r>
          </a:p>
        </p:txBody>
      </p:sp>
      <p:sp>
        <p:nvSpPr>
          <p:cNvPr id="6148" name="Tittel 1"/>
          <p:cNvSpPr txBox="1">
            <a:spLocks/>
          </p:cNvSpPr>
          <p:nvPr/>
        </p:nvSpPr>
        <p:spPr bwMode="auto">
          <a:xfrm>
            <a:off x="214313" y="44624"/>
            <a:ext cx="878681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 sz="4000" b="1">
                <a:solidFill>
                  <a:srgbClr val="1D8D17"/>
                </a:solidFill>
                <a:latin typeface="Calibri" pitchFamily="34" charset="0"/>
              </a:rPr>
              <a:t> Programmable</a:t>
            </a:r>
          </a:p>
          <a:p>
            <a:pPr algn="ctr"/>
            <a:r>
              <a:rPr lang="nb-NO" sz="4000" b="1">
                <a:solidFill>
                  <a:srgbClr val="1D8D17"/>
                </a:solidFill>
                <a:latin typeface="Calibri" pitchFamily="34" charset="0"/>
              </a:rPr>
              <a:t>Automation Controller (PAC)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B8479-CF44-49D1-9BFF-3FBBBD5629C7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Sylinder 6"/>
          <p:cNvSpPr txBox="1">
            <a:spLocks noChangeArrowheads="1"/>
          </p:cNvSpPr>
          <p:nvPr/>
        </p:nvSpPr>
        <p:spPr bwMode="auto">
          <a:xfrm>
            <a:off x="2700338" y="1053381"/>
            <a:ext cx="2620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b="1">
                <a:solidFill>
                  <a:srgbClr val="003399"/>
                </a:solidFill>
                <a:latin typeface="Calibri" pitchFamily="34" charset="0"/>
              </a:rPr>
              <a:t>(FX2N, Mitsubishi)</a:t>
            </a:r>
          </a:p>
        </p:txBody>
      </p:sp>
      <p:sp>
        <p:nvSpPr>
          <p:cNvPr id="7171" name="Tittel 1"/>
          <p:cNvSpPr txBox="1">
            <a:spLocks/>
          </p:cNvSpPr>
          <p:nvPr/>
        </p:nvSpPr>
        <p:spPr bwMode="auto">
          <a:xfrm>
            <a:off x="107950" y="332656"/>
            <a:ext cx="878681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 sz="4000" b="1">
                <a:solidFill>
                  <a:srgbClr val="1D8D17"/>
                </a:solidFill>
                <a:latin typeface="Calibri" pitchFamily="34" charset="0"/>
              </a:rPr>
              <a:t> Programmable Logical Controller (PLC)</a:t>
            </a:r>
          </a:p>
        </p:txBody>
      </p:sp>
      <p:pic>
        <p:nvPicPr>
          <p:cNvPr id="7173" name="Picture 3" descr="C:\techteach.no\publications\komp_dynamics_and_control\graphics\plc_fx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93106"/>
            <a:ext cx="54054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B8479-CF44-49D1-9BFF-3FBBBD5629C7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PEF3006 Process Control. USN. F. Haugen. 2017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23335</TotalTime>
  <Words>321</Words>
  <Application>Microsoft Office PowerPoint</Application>
  <PresentationFormat>Skjermfremvisning (4:3)</PresentationFormat>
  <Paragraphs>67</Paragraphs>
  <Slides>11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Office-tema</vt:lpstr>
      <vt:lpstr>Controllers</vt:lpstr>
      <vt:lpstr>Where is the controller in the control loop?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admin</dc:creator>
  <cp:lastModifiedBy>Finn Haugen</cp:lastModifiedBy>
  <cp:revision>1284</cp:revision>
  <dcterms:created xsi:type="dcterms:W3CDTF">2009-02-12T18:27:23Z</dcterms:created>
  <dcterms:modified xsi:type="dcterms:W3CDTF">2017-10-02T21:28:09Z</dcterms:modified>
</cp:coreProperties>
</file>