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0" r:id="rId2"/>
    <p:sldId id="488" r:id="rId3"/>
    <p:sldId id="490" r:id="rId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C12"/>
    <a:srgbClr val="1D8D17"/>
    <a:srgbClr val="B00000"/>
    <a:srgbClr val="009900"/>
    <a:srgbClr val="AD5207"/>
    <a:srgbClr val="D16309"/>
    <a:srgbClr val="003399"/>
    <a:srgbClr val="F600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20689B-6642-4218-8B9C-1127666E60D3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190CEF-02AE-43C2-B467-CC3EF2F7B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6AF06C-733A-4DB6-93C8-0CC5DBB3B3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834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90CEF-02AE-43C2-B467-CC3EF2F7B5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F5EA-7C57-4A47-941C-DB44E1753C52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B4B3-0E62-485D-B0B3-269D79D922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A876-685E-4C6C-8DFA-B7B0263DDC63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F44A-666C-4C8B-B77E-78AB321240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B70D-6C0A-49C0-911D-DF7CF2C3B861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003E-F089-4278-8C39-74782B74AD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D0C7-130B-42DD-AF5C-06F57E537BB6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ACAF3-FAEF-4AE9-8AB0-AF9DF70B4B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931D-C587-4B63-8CFB-10E560D0DB5C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5A9B-CE27-418B-BDC0-C307EBEFF25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944A-3193-4D58-9F3B-607AFFEB7A66}" type="datetime1">
              <a:rPr lang="nb-NO" smtClean="0"/>
              <a:t>30.10.2017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5CB2-4F4D-4196-B0FE-E0BFBE3B4E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8F39-BD12-468E-A2BB-16840BC6A4E6}" type="datetime1">
              <a:rPr lang="nb-NO" smtClean="0"/>
              <a:t>30.10.2017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2B56-317A-4E84-8AE8-9697B7350D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8168-DF8F-47CE-92D1-40AC93676F4C}" type="datetime1">
              <a:rPr lang="nb-NO" smtClean="0"/>
              <a:t>30.10.2017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1543-79F0-4E15-B872-39206AFBEF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EFEE-740E-4939-AA9B-1DABF0C8C945}" type="datetime1">
              <a:rPr lang="nb-NO" smtClean="0"/>
              <a:t>30.10.2017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52E6-FC0D-4D43-8800-ACA27EDCBB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EDEF-827F-49E0-A821-9DEEAABEC054}" type="datetime1">
              <a:rPr lang="nb-NO" smtClean="0"/>
              <a:t>30.10.2017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5346-C5B4-4CBA-91B4-7CA78B9E5B4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FEFF-2D5F-46B7-8CD1-F1D87E9A1617}" type="datetime1">
              <a:rPr lang="nb-NO" smtClean="0"/>
              <a:t>30.10.2017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41A9-F3A9-411C-A9E1-E6E30C16D7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D7CD75-6D1D-43FA-B179-C46546A8AD8F}" type="datetime1">
              <a:rPr lang="nb-NO" smtClean="0"/>
              <a:t>30.10.2017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3250D-CB6B-4728-8D72-A0662FA47E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How a control system may become</a:t>
            </a:r>
            <a:br>
              <a:rPr lang="nb-NO" sz="6600" b="1" smtClean="0">
                <a:solidFill>
                  <a:srgbClr val="C00000"/>
                </a:solidFill>
              </a:rPr>
            </a:br>
            <a:r>
              <a:rPr lang="nb-NO" sz="6600" b="1" smtClean="0">
                <a:solidFill>
                  <a:srgbClr val="C00000"/>
                </a:solidFill>
              </a:rPr>
              <a:t>unstable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D8D17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D8D17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D8D17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D8D17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6B4B3-0E62-485D-B0B3-269D79D9227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1331913" y="116632"/>
            <a:ext cx="6192837" cy="7794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9900"/>
                </a:solidFill>
              </a:rPr>
              <a:t>Control loop:</a:t>
            </a:r>
            <a:endParaRPr lang="en-US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pPr>
              <a:defRPr/>
            </a:pPr>
            <a:fld id="{C7EA73AA-A80F-4CF5-87CC-1D5D324C92D0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1042988" y="4369395"/>
            <a:ext cx="74168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latin typeface="+mn-lt"/>
              </a:rPr>
              <a:t>Typical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causes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of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reduced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stability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>
                <a:latin typeface="+mn-lt"/>
              </a:rPr>
              <a:t>or </a:t>
            </a:r>
            <a:r>
              <a:rPr lang="nb-NO" sz="2400" b="1" dirty="0" err="1">
                <a:latin typeface="+mn-lt"/>
              </a:rPr>
              <a:t>even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instability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of</a:t>
            </a:r>
            <a:r>
              <a:rPr lang="nb-NO" sz="2400" b="1" dirty="0">
                <a:latin typeface="+mn-lt"/>
              </a:rPr>
              <a:t> a </a:t>
            </a:r>
            <a:r>
              <a:rPr lang="nb-NO" sz="2400" b="1" dirty="0" err="1">
                <a:latin typeface="+mn-lt"/>
              </a:rPr>
              <a:t>control</a:t>
            </a:r>
            <a:r>
              <a:rPr lang="nb-NO" sz="2400" b="1" dirty="0">
                <a:latin typeface="+mn-lt"/>
              </a:rPr>
              <a:t> loop: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gain</a:t>
            </a:r>
            <a:endParaRPr lang="nb-NO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dead-time</a:t>
            </a:r>
            <a:endParaRPr lang="nb-NO" sz="24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time-constants</a:t>
            </a:r>
            <a:endParaRPr lang="nb-NO" sz="24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Frihåndsform 6"/>
          <p:cNvSpPr/>
          <p:nvPr/>
        </p:nvSpPr>
        <p:spPr>
          <a:xfrm>
            <a:off x="6516216" y="4077072"/>
            <a:ext cx="1208315" cy="326571"/>
          </a:xfrm>
          <a:custGeom>
            <a:avLst/>
            <a:gdLst>
              <a:gd name="connsiteX0" fmla="*/ 0 w 1208315"/>
              <a:gd name="connsiteY0" fmla="*/ 163285 h 326571"/>
              <a:gd name="connsiteX1" fmla="*/ 10886 w 1208315"/>
              <a:gd name="connsiteY1" fmla="*/ 130628 h 326571"/>
              <a:gd name="connsiteX2" fmla="*/ 32658 w 1208315"/>
              <a:gd name="connsiteY2" fmla="*/ 108857 h 326571"/>
              <a:gd name="connsiteX3" fmla="*/ 54429 w 1208315"/>
              <a:gd name="connsiteY3" fmla="*/ 43543 h 326571"/>
              <a:gd name="connsiteX4" fmla="*/ 97972 w 1208315"/>
              <a:gd name="connsiteY4" fmla="*/ 0 h 326571"/>
              <a:gd name="connsiteX5" fmla="*/ 185058 w 1208315"/>
              <a:gd name="connsiteY5" fmla="*/ 10885 h 326571"/>
              <a:gd name="connsiteX6" fmla="*/ 206829 w 1208315"/>
              <a:gd name="connsiteY6" fmla="*/ 32657 h 326571"/>
              <a:gd name="connsiteX7" fmla="*/ 250372 w 1208315"/>
              <a:gd name="connsiteY7" fmla="*/ 87085 h 326571"/>
              <a:gd name="connsiteX8" fmla="*/ 261258 w 1208315"/>
              <a:gd name="connsiteY8" fmla="*/ 130628 h 326571"/>
              <a:gd name="connsiteX9" fmla="*/ 283029 w 1208315"/>
              <a:gd name="connsiteY9" fmla="*/ 195943 h 326571"/>
              <a:gd name="connsiteX10" fmla="*/ 304800 w 1208315"/>
              <a:gd name="connsiteY10" fmla="*/ 261257 h 326571"/>
              <a:gd name="connsiteX11" fmla="*/ 315686 w 1208315"/>
              <a:gd name="connsiteY11" fmla="*/ 293914 h 326571"/>
              <a:gd name="connsiteX12" fmla="*/ 348343 w 1208315"/>
              <a:gd name="connsiteY12" fmla="*/ 304800 h 326571"/>
              <a:gd name="connsiteX13" fmla="*/ 413658 w 1208315"/>
              <a:gd name="connsiteY13" fmla="*/ 283028 h 326571"/>
              <a:gd name="connsiteX14" fmla="*/ 468086 w 1208315"/>
              <a:gd name="connsiteY14" fmla="*/ 239485 h 326571"/>
              <a:gd name="connsiteX15" fmla="*/ 511629 w 1208315"/>
              <a:gd name="connsiteY15" fmla="*/ 108857 h 326571"/>
              <a:gd name="connsiteX16" fmla="*/ 522515 w 1208315"/>
              <a:gd name="connsiteY16" fmla="*/ 76200 h 326571"/>
              <a:gd name="connsiteX17" fmla="*/ 533400 w 1208315"/>
              <a:gd name="connsiteY17" fmla="*/ 43543 h 326571"/>
              <a:gd name="connsiteX18" fmla="*/ 587829 w 1208315"/>
              <a:gd name="connsiteY18" fmla="*/ 0 h 326571"/>
              <a:gd name="connsiteX19" fmla="*/ 674915 w 1208315"/>
              <a:gd name="connsiteY19" fmla="*/ 54428 h 326571"/>
              <a:gd name="connsiteX20" fmla="*/ 696686 w 1208315"/>
              <a:gd name="connsiteY20" fmla="*/ 76200 h 326571"/>
              <a:gd name="connsiteX21" fmla="*/ 740229 w 1208315"/>
              <a:gd name="connsiteY21" fmla="*/ 206828 h 326571"/>
              <a:gd name="connsiteX22" fmla="*/ 751115 w 1208315"/>
              <a:gd name="connsiteY22" fmla="*/ 239485 h 326571"/>
              <a:gd name="connsiteX23" fmla="*/ 794658 w 1208315"/>
              <a:gd name="connsiteY23" fmla="*/ 283028 h 326571"/>
              <a:gd name="connsiteX24" fmla="*/ 849086 w 1208315"/>
              <a:gd name="connsiteY24" fmla="*/ 326571 h 326571"/>
              <a:gd name="connsiteX25" fmla="*/ 914400 w 1208315"/>
              <a:gd name="connsiteY25" fmla="*/ 283028 h 326571"/>
              <a:gd name="connsiteX26" fmla="*/ 936172 w 1208315"/>
              <a:gd name="connsiteY26" fmla="*/ 217714 h 326571"/>
              <a:gd name="connsiteX27" fmla="*/ 947058 w 1208315"/>
              <a:gd name="connsiteY27" fmla="*/ 185057 h 326571"/>
              <a:gd name="connsiteX28" fmla="*/ 957943 w 1208315"/>
              <a:gd name="connsiteY28" fmla="*/ 141514 h 326571"/>
              <a:gd name="connsiteX29" fmla="*/ 979715 w 1208315"/>
              <a:gd name="connsiteY29" fmla="*/ 119743 h 326571"/>
              <a:gd name="connsiteX30" fmla="*/ 990600 w 1208315"/>
              <a:gd name="connsiteY30" fmla="*/ 87085 h 326571"/>
              <a:gd name="connsiteX31" fmla="*/ 1001486 w 1208315"/>
              <a:gd name="connsiteY31" fmla="*/ 43543 h 326571"/>
              <a:gd name="connsiteX32" fmla="*/ 1055915 w 1208315"/>
              <a:gd name="connsiteY32" fmla="*/ 0 h 326571"/>
              <a:gd name="connsiteX33" fmla="*/ 1132115 w 1208315"/>
              <a:gd name="connsiteY33" fmla="*/ 10885 h 326571"/>
              <a:gd name="connsiteX34" fmla="*/ 1175658 w 1208315"/>
              <a:gd name="connsiteY34" fmla="*/ 54428 h 326571"/>
              <a:gd name="connsiteX35" fmla="*/ 1197429 w 1208315"/>
              <a:gd name="connsiteY35" fmla="*/ 76200 h 326571"/>
              <a:gd name="connsiteX36" fmla="*/ 1208315 w 1208315"/>
              <a:gd name="connsiteY36" fmla="*/ 108857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08315" h="326571">
                <a:moveTo>
                  <a:pt x="0" y="163285"/>
                </a:moveTo>
                <a:cubicBezTo>
                  <a:pt x="3629" y="152399"/>
                  <a:pt x="4982" y="140467"/>
                  <a:pt x="10886" y="130628"/>
                </a:cubicBezTo>
                <a:cubicBezTo>
                  <a:pt x="16167" y="121827"/>
                  <a:pt x="28068" y="118037"/>
                  <a:pt x="32658" y="108857"/>
                </a:cubicBezTo>
                <a:cubicBezTo>
                  <a:pt x="42921" y="88331"/>
                  <a:pt x="38202" y="59770"/>
                  <a:pt x="54429" y="43543"/>
                </a:cubicBezTo>
                <a:lnTo>
                  <a:pt x="97972" y="0"/>
                </a:lnTo>
                <a:cubicBezTo>
                  <a:pt x="127001" y="3628"/>
                  <a:pt x="157037" y="2479"/>
                  <a:pt x="185058" y="10885"/>
                </a:cubicBezTo>
                <a:cubicBezTo>
                  <a:pt x="194888" y="13834"/>
                  <a:pt x="200418" y="24643"/>
                  <a:pt x="206829" y="32657"/>
                </a:cubicBezTo>
                <a:cubicBezTo>
                  <a:pt x="261747" y="101306"/>
                  <a:pt x="197812" y="34527"/>
                  <a:pt x="250372" y="87085"/>
                </a:cubicBezTo>
                <a:cubicBezTo>
                  <a:pt x="254001" y="101599"/>
                  <a:pt x="256959" y="116298"/>
                  <a:pt x="261258" y="130628"/>
                </a:cubicBezTo>
                <a:cubicBezTo>
                  <a:pt x="267852" y="152609"/>
                  <a:pt x="275772" y="174171"/>
                  <a:pt x="283029" y="195943"/>
                </a:cubicBezTo>
                <a:lnTo>
                  <a:pt x="304800" y="261257"/>
                </a:lnTo>
                <a:cubicBezTo>
                  <a:pt x="308429" y="272143"/>
                  <a:pt x="304800" y="290285"/>
                  <a:pt x="315686" y="293914"/>
                </a:cubicBezTo>
                <a:lnTo>
                  <a:pt x="348343" y="304800"/>
                </a:lnTo>
                <a:cubicBezTo>
                  <a:pt x="370115" y="297543"/>
                  <a:pt x="392687" y="292349"/>
                  <a:pt x="413658" y="283028"/>
                </a:cubicBezTo>
                <a:cubicBezTo>
                  <a:pt x="438378" y="272041"/>
                  <a:pt x="449990" y="257582"/>
                  <a:pt x="468086" y="239485"/>
                </a:cubicBezTo>
                <a:lnTo>
                  <a:pt x="511629" y="108857"/>
                </a:lnTo>
                <a:lnTo>
                  <a:pt x="522515" y="76200"/>
                </a:lnTo>
                <a:cubicBezTo>
                  <a:pt x="526143" y="65314"/>
                  <a:pt x="525286" y="51657"/>
                  <a:pt x="533400" y="43543"/>
                </a:cubicBezTo>
                <a:cubicBezTo>
                  <a:pt x="564423" y="12520"/>
                  <a:pt x="546632" y="27464"/>
                  <a:pt x="587829" y="0"/>
                </a:cubicBezTo>
                <a:cubicBezTo>
                  <a:pt x="651285" y="15863"/>
                  <a:pt x="620794" y="306"/>
                  <a:pt x="674915" y="54428"/>
                </a:cubicBezTo>
                <a:lnTo>
                  <a:pt x="696686" y="76200"/>
                </a:lnTo>
                <a:lnTo>
                  <a:pt x="740229" y="206828"/>
                </a:lnTo>
                <a:cubicBezTo>
                  <a:pt x="743858" y="217714"/>
                  <a:pt x="743001" y="231371"/>
                  <a:pt x="751115" y="239485"/>
                </a:cubicBezTo>
                <a:cubicBezTo>
                  <a:pt x="765629" y="253999"/>
                  <a:pt x="783272" y="265949"/>
                  <a:pt x="794658" y="283028"/>
                </a:cubicBezTo>
                <a:cubicBezTo>
                  <a:pt x="822794" y="325232"/>
                  <a:pt x="804018" y="311548"/>
                  <a:pt x="849086" y="326571"/>
                </a:cubicBezTo>
                <a:cubicBezTo>
                  <a:pt x="866767" y="317731"/>
                  <a:pt x="903317" y="305194"/>
                  <a:pt x="914400" y="283028"/>
                </a:cubicBezTo>
                <a:cubicBezTo>
                  <a:pt x="924663" y="262502"/>
                  <a:pt x="928915" y="239485"/>
                  <a:pt x="936172" y="217714"/>
                </a:cubicBezTo>
                <a:cubicBezTo>
                  <a:pt x="939801" y="206828"/>
                  <a:pt x="944275" y="196189"/>
                  <a:pt x="947058" y="185057"/>
                </a:cubicBezTo>
                <a:cubicBezTo>
                  <a:pt x="950686" y="170543"/>
                  <a:pt x="951252" y="154895"/>
                  <a:pt x="957943" y="141514"/>
                </a:cubicBezTo>
                <a:cubicBezTo>
                  <a:pt x="962533" y="132334"/>
                  <a:pt x="972458" y="127000"/>
                  <a:pt x="979715" y="119743"/>
                </a:cubicBezTo>
                <a:cubicBezTo>
                  <a:pt x="983343" y="108857"/>
                  <a:pt x="987448" y="98118"/>
                  <a:pt x="990600" y="87085"/>
                </a:cubicBezTo>
                <a:cubicBezTo>
                  <a:pt x="994710" y="72700"/>
                  <a:pt x="994795" y="56924"/>
                  <a:pt x="1001486" y="43543"/>
                </a:cubicBezTo>
                <a:cubicBezTo>
                  <a:pt x="1009242" y="28031"/>
                  <a:pt x="1044377" y="7692"/>
                  <a:pt x="1055915" y="0"/>
                </a:cubicBezTo>
                <a:cubicBezTo>
                  <a:pt x="1081315" y="3628"/>
                  <a:pt x="1108757" y="268"/>
                  <a:pt x="1132115" y="10885"/>
                </a:cubicBezTo>
                <a:cubicBezTo>
                  <a:pt x="1150802" y="19379"/>
                  <a:pt x="1161144" y="39914"/>
                  <a:pt x="1175658" y="54428"/>
                </a:cubicBezTo>
                <a:lnTo>
                  <a:pt x="1197429" y="76200"/>
                </a:lnTo>
                <a:lnTo>
                  <a:pt x="1208315" y="1088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40962" name="Picture 2" descr="C:\www-pors.hit.no\finnh\www\srilanka\2012\workshop\graphics\feedback_simple_ustab_eng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5099"/>
            <a:ext cx="7550114" cy="2953941"/>
          </a:xfrm>
          <a:prstGeom prst="rect">
            <a:avLst/>
          </a:prstGeom>
          <a:noFill/>
        </p:spPr>
      </p:pic>
      <p:sp>
        <p:nvSpPr>
          <p:cNvPr id="14" name="Plassholder for bunn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5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Sylinder 4"/>
          <p:cNvSpPr txBox="1">
            <a:spLocks noChangeArrowheads="1"/>
          </p:cNvSpPr>
          <p:nvPr/>
        </p:nvSpPr>
        <p:spPr bwMode="auto">
          <a:xfrm>
            <a:off x="0" y="-27384"/>
            <a:ext cx="903649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Let’s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impose various parameter changes on this simulator:</a:t>
            </a:r>
            <a:endParaRPr lang="nb-NO" sz="2000" b="1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400" b="1">
                <a:latin typeface="Calibri" pitchFamily="34" charset="0"/>
                <a:hlinkClick r:id="rId2"/>
              </a:rPr>
              <a:t>Level control of wood-chip </a:t>
            </a:r>
            <a:r>
              <a:rPr lang="nb-NO" sz="2400" b="1" smtClean="0">
                <a:latin typeface="Calibri" pitchFamily="34" charset="0"/>
                <a:hlinkClick r:id="rId2"/>
              </a:rPr>
              <a:t>tank</a:t>
            </a:r>
            <a:endParaRPr lang="nb-NO" sz="2400" b="1" smtClean="0">
              <a:latin typeface="Calibri" pitchFamily="34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BAFC1-3DF4-40DB-8617-BB1D0DEDAF66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5365" name="TekstSylinder 7"/>
          <p:cNvSpPr txBox="1">
            <a:spLocks noChangeArrowheads="1"/>
          </p:cNvSpPr>
          <p:nvPr/>
        </p:nvSpPr>
        <p:spPr bwMode="auto">
          <a:xfrm>
            <a:off x="323850" y="2759437"/>
            <a:ext cx="8496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 </a:t>
            </a: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Increase of loop gain: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Controller: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Controller gain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(observe the effect of increase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Integral time (decrease)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Actuator: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Feed screw gain (increase)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Process: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Cross sectional area (decrease)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Sensor: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Sensor gain (increase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nb-NO" sz="2000" b="1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 Increase of time-delay: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Process:</a:t>
            </a: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Transportation time (increase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nb-NO" sz="2000" b="1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 Increase of time-constant: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Measurement filter: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Time-constant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in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filter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(increase)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PEF3006 Process Control. USN. F. Haugen. 2017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631088" y="-27384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0" y="124146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And we will use Skogestad's </a:t>
            </a:r>
            <a:r>
              <a:rPr lang="nb-NO" sz="2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PI tuning formula to readjust</a:t>
            </a:r>
          </a:p>
          <a:p>
            <a:pPr marL="0" lvl="1" algn="ctr"/>
            <a:r>
              <a:rPr lang="nb-NO" sz="2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the PI settings to cope with stability </a:t>
            </a:r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problems!</a:t>
            </a:r>
          </a:p>
          <a:p>
            <a:pPr marL="0" lvl="1" algn="ctr"/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Recall the PI formulas:</a:t>
            </a:r>
            <a:b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B00000"/>
                </a:solidFill>
                <a:latin typeface="Calibri" pitchFamily="34" charset="0"/>
              </a:rPr>
              <a:t>Kp = 1/(2*Ki*tau), Ti = 4*tau</a:t>
            </a:r>
            <a:endParaRPr lang="nb-NO" sz="2000" b="1">
              <a:solidFill>
                <a:srgbClr val="B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22788</TotalTime>
  <Words>205</Words>
  <Application>Microsoft Office PowerPoint</Application>
  <PresentationFormat>Skjermfremvisning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How a control system may become unstable</vt:lpstr>
      <vt:lpstr>Control loop: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1289</cp:revision>
  <dcterms:created xsi:type="dcterms:W3CDTF">2009-02-12T18:27:23Z</dcterms:created>
  <dcterms:modified xsi:type="dcterms:W3CDTF">2017-10-30T07:06:44Z</dcterms:modified>
</cp:coreProperties>
</file>