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60" r:id="rId2"/>
    <p:sldId id="461" r:id="rId3"/>
    <p:sldId id="462" r:id="rId4"/>
    <p:sldId id="463" r:id="rId5"/>
    <p:sldId id="464" r:id="rId6"/>
    <p:sldId id="465" r:id="rId7"/>
    <p:sldId id="484" r:id="rId8"/>
    <p:sldId id="485" r:id="rId9"/>
    <p:sldId id="488" r:id="rId10"/>
    <p:sldId id="475" r:id="rId11"/>
    <p:sldId id="471" r:id="rId12"/>
    <p:sldId id="473" r:id="rId13"/>
    <p:sldId id="487" r:id="rId14"/>
    <p:sldId id="482" r:id="rId15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8D17"/>
    <a:srgbClr val="009900"/>
    <a:srgbClr val="245794"/>
    <a:srgbClr val="003399"/>
    <a:srgbClr val="B00000"/>
    <a:srgbClr val="AD5207"/>
    <a:srgbClr val="D16309"/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90" d="100"/>
          <a:sy n="90" d="100"/>
        </p:scale>
        <p:origin x="132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E67B24-E22E-407D-9CDC-B9B8C9E2F572}" type="datetimeFigureOut">
              <a:rPr lang="en-US"/>
              <a:pPr>
                <a:defRPr/>
              </a:pPr>
              <a:t>10/16/2017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AA6A3E-1545-4031-87EE-2EBE095A9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98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D8C02-DCFA-4C26-B4DD-832A3A0309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44028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0356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A6DFE-F86B-4AD7-BBE1-60208F7537E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39156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728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A04CAC-0C5C-44AB-88A5-AA80B648F1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68469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3475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3476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48B213-E754-40DE-B245-CB976A92DC3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9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3C88E-E221-4BD9-AEBA-FA2F138B9086}" type="datetime1">
              <a:rPr lang="nb-NO" smtClean="0"/>
              <a:t>16.10.2017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F2BF-3E65-4C79-A837-B1AEE6E59D2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B0292-B507-415E-B008-1BEFB1A997B3}" type="datetime1">
              <a:rPr lang="nb-NO" smtClean="0"/>
              <a:t>16.10.2017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2191-E1F3-47FF-8E10-F13AADA16E5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76B99-9D17-4D71-BF13-0A8B75C28879}" type="datetime1">
              <a:rPr lang="nb-NO" smtClean="0"/>
              <a:t>16.10.2017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3033-B3FD-4C05-9307-84F7F15D10C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F7A5D-D0F5-4B76-B11F-E9FC37227C65}" type="datetime1">
              <a:rPr lang="nb-NO" smtClean="0"/>
              <a:t>16.10.2017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7C699-1889-451E-A1C7-BFCD0E7B7D6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37D70-516B-4001-8557-DBF183F4C206}" type="datetime1">
              <a:rPr lang="nb-NO" smtClean="0"/>
              <a:t>16.10.2017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BE76-ABDC-48C6-9DC9-0DECF7B9094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296CC-17D9-43E0-8D37-05CE7196CA90}" type="datetime1">
              <a:rPr lang="nb-NO" smtClean="0"/>
              <a:t>16.10.2017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742A-AF3C-4F68-AC26-D03B797BBDA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C274C-61A7-43DD-B729-CC86630C0710}" type="datetime1">
              <a:rPr lang="nb-NO" smtClean="0"/>
              <a:t>16.10.2017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FAA8-32DC-4144-9311-B8CF670E3B0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EDCDB-FA1B-466D-8918-01B5328755A3}" type="datetime1">
              <a:rPr lang="nb-NO" smtClean="0"/>
              <a:t>16.10.2017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1803A-ABA1-4496-939E-EA12CBFB3D7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4758F-FF27-4B59-AB52-4C255D9885C1}" type="datetime1">
              <a:rPr lang="nb-NO" smtClean="0"/>
              <a:t>16.10.2017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8479-CF44-49D1-9BFF-3FBBBD5629C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8AB5D-51A7-494E-BD46-699D04FEFD3F}" type="datetime1">
              <a:rPr lang="nb-NO" smtClean="0"/>
              <a:t>16.10.2017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BB92-1160-4150-9A4F-3D1D1399948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0FBFB-8329-4000-9C81-26CC461D9286}" type="datetime1">
              <a:rPr lang="nb-NO" smtClean="0"/>
              <a:t>16.10.2017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65BE-B7AF-49FD-B870-252B7ABB2CD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A061A8-9EF4-4BC6-8B58-4B5AAED8878D}" type="datetime1">
              <a:rPr lang="nb-NO" smtClean="0"/>
              <a:t>16.10.2017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F51F68-9420-42F3-9C3D-5F74331D2E5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techteach.no/simview/temp_control_pid_onoff/app/temp_control_pid_onoff.ex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techteach.no/simview/levelcontrol_chiptank/app/levelcontrol_chiptank.exe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techteach.no/simview/temp_control_pid_onoff/app/temp_control_pid_onoff.ex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564904"/>
            <a:ext cx="8713787" cy="2087563"/>
          </a:xfrm>
        </p:spPr>
        <p:txBody>
          <a:bodyPr/>
          <a:lstStyle/>
          <a:p>
            <a:pPr eaLnBrk="1" hangingPunct="1"/>
            <a:r>
              <a:rPr lang="nb-NO" sz="8000" b="1" smtClean="0">
                <a:solidFill>
                  <a:srgbClr val="C00000"/>
                </a:solidFill>
              </a:rPr>
              <a:t>Tuning of</a:t>
            </a:r>
            <a:br>
              <a:rPr lang="nb-NO" sz="8000" b="1" smtClean="0">
                <a:solidFill>
                  <a:srgbClr val="C00000"/>
                </a:solidFill>
              </a:rPr>
            </a:br>
            <a:r>
              <a:rPr lang="nb-NO" sz="8000" b="1" smtClean="0">
                <a:solidFill>
                  <a:srgbClr val="C00000"/>
                </a:solidFill>
              </a:rPr>
              <a:t>PID controllers</a:t>
            </a:r>
            <a:endParaRPr lang="nb-NO" sz="8000" smtClean="0">
              <a:solidFill>
                <a:srgbClr val="C00000"/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373216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By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(finn.haugen@usn.no)</a:t>
            </a:r>
          </a:p>
        </p:txBody>
      </p:sp>
      <p:sp>
        <p:nvSpPr>
          <p:cNvPr id="2052" name="Undertittel 2"/>
          <p:cNvSpPr txBox="1">
            <a:spLocks/>
          </p:cNvSpPr>
          <p:nvPr/>
        </p:nvSpPr>
        <p:spPr bwMode="auto">
          <a:xfrm>
            <a:off x="1331913" y="1125538"/>
            <a:ext cx="64008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>
                <a:solidFill>
                  <a:srgbClr val="009900"/>
                </a:solidFill>
                <a:latin typeface="Calibri" pitchFamily="34" charset="0"/>
              </a:rPr>
              <a:t>Course PEF3006 Process Control</a:t>
            </a:r>
            <a:br>
              <a:rPr lang="nb-NO" sz="2800" b="1">
                <a:solidFill>
                  <a:srgbClr val="009900"/>
                </a:solidFill>
                <a:latin typeface="Calibri" pitchFamily="34" charset="0"/>
              </a:rPr>
            </a:br>
            <a:r>
              <a:rPr lang="nb-NO" sz="2800" b="1">
                <a:solidFill>
                  <a:srgbClr val="009900"/>
                </a:solidFill>
                <a:latin typeface="Calibri" pitchFamily="34" charset="0"/>
              </a:rPr>
              <a:t>Fall </a:t>
            </a:r>
            <a:r>
              <a:rPr lang="nb-NO" sz="2800" b="1" smtClean="0">
                <a:solidFill>
                  <a:srgbClr val="009900"/>
                </a:solidFill>
                <a:latin typeface="Calibri" pitchFamily="34" charset="0"/>
              </a:rPr>
              <a:t>2017</a:t>
            </a:r>
            <a:endParaRPr lang="nb-NO" sz="2800" b="1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5F2BF-3E65-4C79-A837-B1AEE6E59D2D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2908176" y="6356350"/>
            <a:ext cx="32480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23888"/>
            <a:ext cx="1781175" cy="381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ktangel 10"/>
          <p:cNvSpPr>
            <a:spLocks noChangeArrowheads="1"/>
          </p:cNvSpPr>
          <p:nvPr/>
        </p:nvSpPr>
        <p:spPr bwMode="auto">
          <a:xfrm>
            <a:off x="179388" y="44624"/>
            <a:ext cx="87852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nb-NO" sz="3200" b="1" dirty="0" err="1">
                <a:solidFill>
                  <a:srgbClr val="B00000"/>
                </a:solidFill>
                <a:latin typeface="Calibri" pitchFamily="34" charset="0"/>
              </a:rPr>
              <a:t>Skogestad’s</a:t>
            </a:r>
            <a:r>
              <a:rPr lang="nb-NO" sz="3200" b="1" dirty="0">
                <a:solidFill>
                  <a:srgbClr val="B00000"/>
                </a:solidFill>
                <a:latin typeface="Calibri" pitchFamily="34" charset="0"/>
              </a:rPr>
              <a:t> </a:t>
            </a:r>
            <a:r>
              <a:rPr lang="nb-NO" sz="3200" b="1" dirty="0" err="1">
                <a:solidFill>
                  <a:srgbClr val="B00000"/>
                </a:solidFill>
                <a:latin typeface="Calibri" pitchFamily="34" charset="0"/>
              </a:rPr>
              <a:t>PI-tuning</a:t>
            </a:r>
            <a:r>
              <a:rPr lang="nb-NO" sz="3200" b="1" dirty="0">
                <a:solidFill>
                  <a:srgbClr val="B00000"/>
                </a:solidFill>
                <a:latin typeface="Calibri" pitchFamily="34" charset="0"/>
              </a:rPr>
              <a:t> for a </a:t>
            </a:r>
          </a:p>
          <a:p>
            <a:pPr algn="ctr">
              <a:defRPr/>
            </a:pPr>
            <a:r>
              <a:rPr lang="nb-NO" sz="3200" b="1" dirty="0">
                <a:solidFill>
                  <a:srgbClr val="B00000"/>
                </a:solidFill>
                <a:latin typeface="Calibri" pitchFamily="34" charset="0"/>
              </a:rPr>
              <a:t>”</a:t>
            </a:r>
            <a:r>
              <a:rPr lang="nb-NO" sz="3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integrator </a:t>
            </a:r>
            <a:r>
              <a:rPr lang="nb-NO" sz="32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with</a:t>
            </a:r>
            <a:r>
              <a:rPr lang="nb-NO" sz="3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nb-NO" sz="32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time-delay</a:t>
            </a:r>
            <a:r>
              <a:rPr lang="nb-NO" sz="3200" b="1" dirty="0">
                <a:solidFill>
                  <a:srgbClr val="B00000"/>
                </a:solidFill>
                <a:latin typeface="Calibri" pitchFamily="34" charset="0"/>
              </a:rPr>
              <a:t>” </a:t>
            </a:r>
            <a:r>
              <a:rPr lang="nb-NO" sz="3200" b="1" dirty="0" err="1">
                <a:solidFill>
                  <a:srgbClr val="B00000"/>
                </a:solidFill>
                <a:latin typeface="Calibri" pitchFamily="34" charset="0"/>
              </a:rPr>
              <a:t>process</a:t>
            </a:r>
            <a:endParaRPr lang="nb-NO" sz="3200" dirty="0">
              <a:solidFill>
                <a:srgbClr val="B00000"/>
              </a:solidFill>
              <a:latin typeface="Calibri" pitchFamily="34" charset="0"/>
            </a:endParaRPr>
          </a:p>
        </p:txBody>
      </p:sp>
      <p:sp>
        <p:nvSpPr>
          <p:cNvPr id="58372" name="Rektangel 9"/>
          <p:cNvSpPr>
            <a:spLocks noChangeArrowheads="1"/>
          </p:cNvSpPr>
          <p:nvPr/>
        </p:nvSpPr>
        <p:spPr bwMode="auto">
          <a:xfrm>
            <a:off x="684213" y="1197149"/>
            <a:ext cx="7704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2000" b="1">
                <a:solidFill>
                  <a:srgbClr val="1D8D17"/>
                </a:solidFill>
                <a:latin typeface="Calibri" pitchFamily="34" charset="0"/>
              </a:rPr>
              <a:t>Find model parameters K and tau from process step response</a:t>
            </a:r>
          </a:p>
          <a:p>
            <a:pPr algn="ctr"/>
            <a:r>
              <a:rPr lang="nb-NO" sz="2000" b="1">
                <a:solidFill>
                  <a:srgbClr val="1D8D17"/>
                </a:solidFill>
                <a:latin typeface="Calibri" pitchFamily="34" charset="0"/>
              </a:rPr>
              <a:t>(or from a mathematical process model, if you have one):</a:t>
            </a:r>
            <a:endParaRPr lang="nb-NO" sz="2000">
              <a:solidFill>
                <a:srgbClr val="1D8D17"/>
              </a:solidFill>
              <a:latin typeface="Calibri" pitchFamily="34" charset="0"/>
            </a:endParaRPr>
          </a:p>
        </p:txBody>
      </p:sp>
      <p:sp>
        <p:nvSpPr>
          <p:cNvPr id="58375" name="Rektangel 14"/>
          <p:cNvSpPr>
            <a:spLocks noChangeArrowheads="1"/>
          </p:cNvSpPr>
          <p:nvPr/>
        </p:nvSpPr>
        <p:spPr bwMode="auto">
          <a:xfrm>
            <a:off x="3276600" y="4365799"/>
            <a:ext cx="2519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2000" b="1">
                <a:solidFill>
                  <a:srgbClr val="003399"/>
                </a:solidFill>
                <a:latin typeface="Calibri" pitchFamily="34" charset="0"/>
              </a:rPr>
              <a:t>PI controller settings:</a:t>
            </a:r>
            <a:endParaRPr lang="nb-NO" sz="2000">
              <a:solidFill>
                <a:srgbClr val="003399"/>
              </a:solidFill>
              <a:latin typeface="Calibri" pitchFamily="34" charset="0"/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34925" y="5600874"/>
            <a:ext cx="900112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Skogestad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uses 4 in stead of 2 in the T</a:t>
            </a:r>
            <a:r>
              <a:rPr lang="en-US" sz="105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formula, but you get faster disturbance compensation with 2.</a:t>
            </a:r>
          </a:p>
        </p:txBody>
      </p:sp>
      <p:pic>
        <p:nvPicPr>
          <p:cNvPr id="58377" name="Picture 3" descr="C:\techteach.no\publications\komp_dynamics_and_control\visio\skoge_integrator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3225" y="1844849"/>
            <a:ext cx="5781675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ktangel 12"/>
          <p:cNvSpPr/>
          <p:nvPr/>
        </p:nvSpPr>
        <p:spPr>
          <a:xfrm>
            <a:off x="1475656" y="4725144"/>
            <a:ext cx="5979244" cy="863600"/>
          </a:xfrm>
          <a:prstGeom prst="rect">
            <a:avLst/>
          </a:prstGeom>
          <a:solidFill>
            <a:srgbClr val="C0000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lipse 16"/>
          <p:cNvSpPr/>
          <p:nvPr/>
        </p:nvSpPr>
        <p:spPr>
          <a:xfrm>
            <a:off x="7019925" y="2779887"/>
            <a:ext cx="215900" cy="215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Ellipse 17"/>
          <p:cNvSpPr/>
          <p:nvPr/>
        </p:nvSpPr>
        <p:spPr>
          <a:xfrm>
            <a:off x="5219700" y="3500612"/>
            <a:ext cx="215900" cy="215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8381" name="Rektangel 18"/>
          <p:cNvSpPr>
            <a:spLocks noChangeArrowheads="1"/>
          </p:cNvSpPr>
          <p:nvPr/>
        </p:nvSpPr>
        <p:spPr bwMode="auto">
          <a:xfrm>
            <a:off x="107950" y="5858049"/>
            <a:ext cx="8820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nb-NO" sz="1400" b="1">
                <a:solidFill>
                  <a:srgbClr val="1D8D17"/>
                </a:solidFill>
              </a:rPr>
              <a:t>If you do not know how to specify Tc, Skogestad suggests Tc = tau.</a:t>
            </a:r>
          </a:p>
          <a:p>
            <a:pPr marL="514350" indent="-514350" algn="ctr"/>
            <a:r>
              <a:rPr lang="nb-NO" sz="1400" b="1">
                <a:solidFill>
                  <a:srgbClr val="1D8D17"/>
                </a:solidFill>
              </a:rPr>
              <a:t>But </a:t>
            </a:r>
            <a:r>
              <a:rPr lang="en-US" sz="1400" b="1">
                <a:solidFill>
                  <a:srgbClr val="1D8D17"/>
                </a:solidFill>
              </a:rPr>
              <a:t>if the process has negligible tau, you can not set Tc = tau. Then you must select Tc by yourself.</a:t>
            </a:r>
          </a:p>
        </p:txBody>
      </p:sp>
      <p:pic>
        <p:nvPicPr>
          <p:cNvPr id="5838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3933999"/>
            <a:ext cx="1223963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ktangel 21"/>
          <p:cNvSpPr/>
          <p:nvPr/>
        </p:nvSpPr>
        <p:spPr>
          <a:xfrm>
            <a:off x="2592388" y="4149899"/>
            <a:ext cx="2484437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(If time-delay is disregarded)</a:t>
            </a:r>
          </a:p>
        </p:txBody>
      </p:sp>
      <p:sp>
        <p:nvSpPr>
          <p:cNvPr id="23" name="Plassholder for bunntekst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24" name="Plassholder for lysbildenummer 15"/>
          <p:cNvSpPr>
            <a:spLocks noGrp="1"/>
          </p:cNvSpPr>
          <p:nvPr>
            <p:ph type="sldNum" sz="quarter" idx="12"/>
          </p:nvPr>
        </p:nvSpPr>
        <p:spPr>
          <a:xfrm>
            <a:off x="8532440" y="116632"/>
            <a:ext cx="477416" cy="365125"/>
          </a:xfrm>
        </p:spPr>
        <p:txBody>
          <a:bodyPr/>
          <a:lstStyle/>
          <a:p>
            <a:fld id="{4F86B3D0-3855-4BBA-9F30-80722252D4AE}" type="slidenum">
              <a:rPr lang="nb-NO" smtClean="0"/>
              <a:pPr/>
              <a:t>10</a:t>
            </a:fld>
            <a:endParaRPr lang="nb-NO"/>
          </a:p>
        </p:txBody>
      </p:sp>
      <p:sp>
        <p:nvSpPr>
          <p:cNvPr id="19" name="Rektangel 13"/>
          <p:cNvSpPr>
            <a:spLocks noChangeArrowheads="1"/>
          </p:cNvSpPr>
          <p:nvPr/>
        </p:nvSpPr>
        <p:spPr bwMode="auto">
          <a:xfrm>
            <a:off x="1402928" y="4797152"/>
            <a:ext cx="6121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nb-NO" sz="2000" b="1">
                <a:solidFill>
                  <a:srgbClr val="F60000"/>
                </a:solidFill>
              </a:rPr>
              <a:t>K</a:t>
            </a:r>
            <a:r>
              <a:rPr lang="nb-NO" b="1">
                <a:solidFill>
                  <a:srgbClr val="F60000"/>
                </a:solidFill>
              </a:rPr>
              <a:t>p</a:t>
            </a:r>
            <a:r>
              <a:rPr lang="nb-NO" sz="2000" b="1">
                <a:solidFill>
                  <a:srgbClr val="F60000"/>
                </a:solidFill>
              </a:rPr>
              <a:t> = </a:t>
            </a:r>
            <a:r>
              <a:rPr lang="nb-NO" sz="2000" b="1">
                <a:solidFill>
                  <a:srgbClr val="008000"/>
                </a:solidFill>
              </a:rPr>
              <a:t>1/[</a:t>
            </a:r>
            <a:r>
              <a:rPr lang="nb-NO" sz="2000" b="1" smtClean="0">
                <a:solidFill>
                  <a:srgbClr val="008000"/>
                </a:solidFill>
              </a:rPr>
              <a:t>K</a:t>
            </a:r>
            <a:r>
              <a:rPr lang="nb-NO" sz="1600" b="1" smtClean="0">
                <a:solidFill>
                  <a:srgbClr val="008000"/>
                </a:solidFill>
              </a:rPr>
              <a:t>i</a:t>
            </a:r>
            <a:r>
              <a:rPr lang="nb-NO" sz="2000" b="1" smtClean="0">
                <a:solidFill>
                  <a:srgbClr val="008000"/>
                </a:solidFill>
              </a:rPr>
              <a:t>*(</a:t>
            </a:r>
            <a:r>
              <a:rPr lang="nb-NO" sz="2000" b="1">
                <a:solidFill>
                  <a:srgbClr val="008000"/>
                </a:solidFill>
              </a:rPr>
              <a:t>Tc + tau)]</a:t>
            </a:r>
            <a:r>
              <a:rPr lang="nb-NO" sz="2000" b="1">
                <a:solidFill>
                  <a:srgbClr val="F60000"/>
                </a:solidFill>
              </a:rPr>
              <a:t> = </a:t>
            </a:r>
            <a:r>
              <a:rPr lang="nb-NO" sz="2000" b="1" smtClean="0">
                <a:solidFill>
                  <a:srgbClr val="F60000"/>
                </a:solidFill>
              </a:rPr>
              <a:t>1/(2*K</a:t>
            </a:r>
            <a:r>
              <a:rPr lang="nb-NO" sz="1600" b="1" smtClean="0">
                <a:solidFill>
                  <a:srgbClr val="F60000"/>
                </a:solidFill>
              </a:rPr>
              <a:t>i</a:t>
            </a:r>
            <a:r>
              <a:rPr lang="nb-NO" sz="2000" b="1" smtClean="0">
                <a:solidFill>
                  <a:srgbClr val="F60000"/>
                </a:solidFill>
              </a:rPr>
              <a:t>*tau) </a:t>
            </a:r>
            <a:r>
              <a:rPr lang="nb-NO" sz="2000" b="1" smtClean="0">
                <a:solidFill>
                  <a:schemeClr val="accent1">
                    <a:lumMod val="75000"/>
                  </a:schemeClr>
                </a:solidFill>
              </a:rPr>
              <a:t>if Tc = tau.</a:t>
            </a:r>
            <a:endParaRPr lang="nb-NO" sz="20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Rektangel 15"/>
          <p:cNvSpPr>
            <a:spLocks noChangeArrowheads="1"/>
          </p:cNvSpPr>
          <p:nvPr/>
        </p:nvSpPr>
        <p:spPr bwMode="auto">
          <a:xfrm>
            <a:off x="1116013" y="5205140"/>
            <a:ext cx="6696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nb-NO" sz="2000" b="1">
                <a:solidFill>
                  <a:srgbClr val="F60000"/>
                </a:solidFill>
              </a:rPr>
              <a:t>Ti = </a:t>
            </a:r>
            <a:r>
              <a:rPr lang="nb-NO" sz="2000" b="1">
                <a:solidFill>
                  <a:srgbClr val="008000"/>
                </a:solidFill>
              </a:rPr>
              <a:t>2(Tc + tau)</a:t>
            </a:r>
            <a:r>
              <a:rPr lang="nb-NO" sz="2000" b="1">
                <a:solidFill>
                  <a:srgbClr val="F60000"/>
                </a:solidFill>
              </a:rPr>
              <a:t> </a:t>
            </a:r>
            <a:r>
              <a:rPr lang="nb-NO" sz="2000" b="1" smtClean="0">
                <a:solidFill>
                  <a:srgbClr val="F60000"/>
                </a:solidFill>
              </a:rPr>
              <a:t>= 4*tau </a:t>
            </a:r>
            <a:r>
              <a:rPr lang="nb-NO" sz="2000" b="1" smtClean="0">
                <a:solidFill>
                  <a:schemeClr val="accent1">
                    <a:lumMod val="75000"/>
                  </a:schemeClr>
                </a:solidFill>
              </a:rPr>
              <a:t>if </a:t>
            </a:r>
            <a:r>
              <a:rPr lang="nb-NO" sz="2000" b="1">
                <a:solidFill>
                  <a:schemeClr val="accent1">
                    <a:lumMod val="75000"/>
                  </a:schemeClr>
                </a:solidFill>
              </a:rPr>
              <a:t>Tc = tau.</a:t>
            </a:r>
            <a:endParaRPr lang="nb-NO" sz="200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A4AA8A-9909-4949-A2FD-2C2C77C60AB8}" type="slidenum">
              <a:rPr lang="nb-NO"/>
              <a:pPr>
                <a:defRPr/>
              </a:pPr>
              <a:t>11</a:t>
            </a:fld>
            <a:endParaRPr lang="nb-NO"/>
          </a:p>
        </p:txBody>
      </p:sp>
      <p:sp>
        <p:nvSpPr>
          <p:cNvPr id="6" name="Tittel 1"/>
          <p:cNvSpPr txBox="1">
            <a:spLocks/>
          </p:cNvSpPr>
          <p:nvPr/>
        </p:nvSpPr>
        <p:spPr>
          <a:xfrm>
            <a:off x="178693" y="2349549"/>
            <a:ext cx="8713787" cy="20875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5400" b="1" smtClean="0">
                <a:solidFill>
                  <a:srgbClr val="1D8D17"/>
                </a:solidFill>
                <a:latin typeface="+mj-lt"/>
                <a:ea typeface="+mj-ea"/>
                <a:cs typeface="+mj-cs"/>
              </a:rPr>
              <a:t>Skogestad's method</a:t>
            </a:r>
            <a:endParaRPr kumimoji="0" lang="nb-NO" sz="5400" b="0" i="0" u="none" strike="noStrike" kern="1200" cap="none" spc="0" normalizeH="0" baseline="0" noProof="0" smtClean="0">
              <a:ln>
                <a:noFill/>
              </a:ln>
              <a:solidFill>
                <a:srgbClr val="1D8D1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9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4463" y="2532177"/>
            <a:ext cx="6037262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4" name="Rektangel 8"/>
          <p:cNvSpPr>
            <a:spLocks noChangeArrowheads="1"/>
          </p:cNvSpPr>
          <p:nvPr/>
        </p:nvSpPr>
        <p:spPr bwMode="auto">
          <a:xfrm>
            <a:off x="683568" y="1556792"/>
            <a:ext cx="78343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B00000"/>
                </a:solidFill>
                <a:latin typeface="Calibri" pitchFamily="34" charset="0"/>
              </a:rPr>
              <a:t>You must specify the </a:t>
            </a:r>
            <a:r>
              <a:rPr lang="nb-NO" sz="2400" b="1">
                <a:solidFill>
                  <a:srgbClr val="B00000"/>
                </a:solidFill>
                <a:latin typeface="Calibri" pitchFamily="34" charset="0"/>
              </a:rPr>
              <a:t>time-constant Tc of the </a:t>
            </a:r>
            <a:r>
              <a:rPr lang="nb-NO" sz="2400" b="1" i="1">
                <a:solidFill>
                  <a:srgbClr val="B00000"/>
                </a:solidFill>
                <a:latin typeface="Calibri" pitchFamily="34" charset="0"/>
              </a:rPr>
              <a:t>closed-loop</a:t>
            </a:r>
            <a:r>
              <a:rPr lang="nb-NO" sz="2400" b="1">
                <a:solidFill>
                  <a:srgbClr val="B00000"/>
                </a:solidFill>
                <a:latin typeface="Calibri" pitchFamily="34" charset="0"/>
              </a:rPr>
              <a:t> system (illustrated below with setpoint step response):</a:t>
            </a:r>
            <a:endParaRPr lang="nb-NO" sz="2400">
              <a:solidFill>
                <a:srgbClr val="B00000"/>
              </a:solidFill>
              <a:latin typeface="Calibri" pitchFamily="34" charset="0"/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0" y="4404013"/>
            <a:ext cx="14747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tau is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process</a:t>
            </a:r>
            <a:endParaRPr lang="nb-NO" sz="20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time-delay</a:t>
            </a:r>
            <a:endParaRPr lang="nb-NO" sz="2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107950" y="171797"/>
            <a:ext cx="8856663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Skogestad’s</a:t>
            </a:r>
            <a:r>
              <a:rPr lang="nb-NO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method</a:t>
            </a:r>
            <a:r>
              <a:rPr lang="nb-NO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is a </a:t>
            </a:r>
            <a:r>
              <a:rPr lang="nb-NO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model-based</a:t>
            </a:r>
            <a:r>
              <a:rPr lang="nb-NO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method</a:t>
            </a:r>
            <a:r>
              <a:rPr lang="nb-NO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, </a:t>
            </a:r>
            <a:r>
              <a:rPr lang="nb-NO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but</a:t>
            </a:r>
            <a:r>
              <a:rPr lang="nb-NO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the</a:t>
            </a:r>
            <a:r>
              <a:rPr lang="nb-NO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model</a:t>
            </a:r>
            <a:r>
              <a:rPr lang="nb-NO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parameters </a:t>
            </a:r>
            <a:r>
              <a:rPr lang="nb-NO" sz="2800" b="1" err="1">
                <a:solidFill>
                  <a:schemeClr val="tx2">
                    <a:lumMod val="75000"/>
                  </a:schemeClr>
                </a:solidFill>
                <a:latin typeface="+mn-lt"/>
              </a:rPr>
              <a:t>may</a:t>
            </a:r>
            <a:r>
              <a:rPr lang="nb-NO" sz="2800" b="1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800" b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stem from 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800" b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simple step-response </a:t>
            </a:r>
            <a:r>
              <a:rPr lang="nb-NO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test </a:t>
            </a:r>
            <a:r>
              <a:rPr lang="nb-NO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on</a:t>
            </a:r>
            <a:r>
              <a:rPr lang="nb-NO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the</a:t>
            </a:r>
            <a:r>
              <a:rPr lang="nb-NO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process</a:t>
            </a:r>
            <a:r>
              <a:rPr lang="nb-NO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.</a:t>
            </a:r>
            <a:endParaRPr lang="nb-NO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1" name="Rett pil 10"/>
          <p:cNvCxnSpPr/>
          <p:nvPr/>
        </p:nvCxnSpPr>
        <p:spPr>
          <a:xfrm>
            <a:off x="1331640" y="5268109"/>
            <a:ext cx="1224235" cy="21523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 12"/>
          <p:cNvCxnSpPr/>
          <p:nvPr/>
        </p:nvCxnSpPr>
        <p:spPr>
          <a:xfrm flipH="1">
            <a:off x="3132139" y="1883733"/>
            <a:ext cx="2519981" cy="345673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lassholder for bunntekst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21" name="Plassholder for lysbildenummer 15"/>
          <p:cNvSpPr>
            <a:spLocks noGrp="1"/>
          </p:cNvSpPr>
          <p:nvPr>
            <p:ph type="sldNum" sz="quarter" idx="12"/>
          </p:nvPr>
        </p:nvSpPr>
        <p:spPr>
          <a:xfrm>
            <a:off x="8532440" y="116632"/>
            <a:ext cx="477416" cy="365125"/>
          </a:xfrm>
        </p:spPr>
        <p:txBody>
          <a:bodyPr/>
          <a:lstStyle/>
          <a:p>
            <a:fld id="{4F86B3D0-3855-4BBA-9F30-80722252D4AE}" type="slidenum">
              <a:rPr lang="nb-NO" smtClean="0"/>
              <a:pPr/>
              <a:t>12</a:t>
            </a:fld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1763688" y="6520259"/>
            <a:ext cx="5400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PEF3006 Process Control. USN. F. Haugen. 2017</a:t>
            </a:r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425E1-2507-4C67-B57F-13B3150B531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4624"/>
            <a:ext cx="7293196" cy="651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46562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A4AA8A-9909-4949-A2FD-2C2C77C60AB8}" type="slidenum">
              <a:rPr lang="nb-NO"/>
              <a:pPr>
                <a:defRPr/>
              </a:pPr>
              <a:t>14</a:t>
            </a:fld>
            <a:endParaRPr lang="nb-NO"/>
          </a:p>
        </p:txBody>
      </p:sp>
      <p:sp>
        <p:nvSpPr>
          <p:cNvPr id="6" name="Rektangel 16"/>
          <p:cNvSpPr>
            <a:spLocks noChangeArrowheads="1"/>
          </p:cNvSpPr>
          <p:nvPr/>
        </p:nvSpPr>
        <p:spPr bwMode="auto">
          <a:xfrm>
            <a:off x="251520" y="2780928"/>
            <a:ext cx="8758336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4000" b="1">
                <a:solidFill>
                  <a:srgbClr val="009900"/>
                </a:solidFill>
                <a:latin typeface="Calibri" pitchFamily="34" charset="0"/>
              </a:rPr>
              <a:t>Let’s </a:t>
            </a:r>
            <a:r>
              <a:rPr lang="nb-NO" sz="4000" b="1" smtClean="0">
                <a:solidFill>
                  <a:srgbClr val="009900"/>
                </a:solidFill>
                <a:latin typeface="Calibri" pitchFamily="34" charset="0"/>
              </a:rPr>
              <a:t>try</a:t>
            </a:r>
          </a:p>
          <a:p>
            <a:pPr algn="ctr"/>
            <a:r>
              <a:rPr lang="nb-NO" sz="3600" b="1" smtClean="0">
                <a:hlinkClick r:id="rId2"/>
              </a:rPr>
              <a:t>Temperature control of liquid tank</a:t>
            </a:r>
            <a:endParaRPr lang="nb-NO" sz="3600" b="1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10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A4AA8A-9909-4949-A2FD-2C2C77C60AB8}" type="slidenum">
              <a:rPr lang="nb-NO"/>
              <a:pPr>
                <a:defRPr/>
              </a:pPr>
              <a:t>2</a:t>
            </a:fld>
            <a:endParaRPr lang="nb-NO"/>
          </a:p>
        </p:txBody>
      </p:sp>
      <p:sp>
        <p:nvSpPr>
          <p:cNvPr id="6" name="Tittel 1"/>
          <p:cNvSpPr txBox="1">
            <a:spLocks/>
          </p:cNvSpPr>
          <p:nvPr/>
        </p:nvSpPr>
        <p:spPr>
          <a:xfrm>
            <a:off x="179388" y="1988840"/>
            <a:ext cx="8713787" cy="20875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6000" b="1" smtClean="0">
                <a:solidFill>
                  <a:srgbClr val="1D8D17"/>
                </a:solidFill>
                <a:latin typeface="+mj-lt"/>
                <a:ea typeface="+mj-ea"/>
                <a:cs typeface="+mj-cs"/>
              </a:rPr>
              <a:t>Ziegler-Nichols'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6000" b="1" smtClean="0">
                <a:solidFill>
                  <a:srgbClr val="1D8D17"/>
                </a:solidFill>
                <a:latin typeface="+mj-lt"/>
                <a:ea typeface="+mj-ea"/>
                <a:cs typeface="+mj-cs"/>
              </a:rPr>
              <a:t>closed loop method</a:t>
            </a:r>
            <a:endParaRPr kumimoji="0" lang="nb-NO" sz="6000" b="0" i="0" u="none" strike="noStrike" kern="1200" cap="none" spc="0" normalizeH="0" baseline="0" noProof="0" smtClean="0">
              <a:ln>
                <a:noFill/>
              </a:ln>
              <a:solidFill>
                <a:srgbClr val="1D8D1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Plassholder for bunn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12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E9A1E2-66E2-4FB1-B2B5-CDFA38B023B2}" type="slidenum">
              <a:rPr lang="nb-NO"/>
              <a:pPr>
                <a:defRPr/>
              </a:pPr>
              <a:t>3</a:t>
            </a:fld>
            <a:endParaRPr lang="nb-NO"/>
          </a:p>
        </p:txBody>
      </p:sp>
      <p:sp>
        <p:nvSpPr>
          <p:cNvPr id="47109" name="TekstSylinder 9"/>
          <p:cNvSpPr txBox="1">
            <a:spLocks noChangeArrowheads="1"/>
          </p:cNvSpPr>
          <p:nvPr/>
        </p:nvSpPr>
        <p:spPr bwMode="auto">
          <a:xfrm>
            <a:off x="1403648" y="59140"/>
            <a:ext cx="642294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B00000"/>
                </a:solidFill>
                <a:latin typeface="Calibri" pitchFamily="34" charset="0"/>
              </a:rPr>
              <a:t>Aim of tuning:</a:t>
            </a:r>
          </a:p>
          <a:p>
            <a:pPr algn="ctr"/>
            <a:r>
              <a:rPr lang="en-US" sz="2400" b="1">
                <a:solidFill>
                  <a:srgbClr val="1D8D17"/>
                </a:solidFill>
                <a:latin typeface="Calibri" pitchFamily="34" charset="0"/>
              </a:rPr>
              <a:t>As fast control as </a:t>
            </a:r>
            <a:r>
              <a:rPr lang="en-US" sz="2400" b="1" smtClean="0">
                <a:solidFill>
                  <a:srgbClr val="1D8D17"/>
                </a:solidFill>
                <a:latin typeface="Calibri" pitchFamily="34" charset="0"/>
              </a:rPr>
              <a:t>possible,</a:t>
            </a:r>
          </a:p>
          <a:p>
            <a:pPr algn="ctr"/>
            <a:r>
              <a:rPr lang="en-US" sz="2400" b="1" smtClean="0">
                <a:solidFill>
                  <a:srgbClr val="B00000"/>
                </a:solidFill>
                <a:latin typeface="Calibri" pitchFamily="34" charset="0"/>
              </a:rPr>
              <a:t>but with</a:t>
            </a:r>
            <a:endParaRPr lang="en-US" sz="2400" b="1">
              <a:solidFill>
                <a:srgbClr val="B00000"/>
              </a:solidFill>
              <a:latin typeface="Calibri" pitchFamily="34" charset="0"/>
            </a:endParaRPr>
          </a:p>
          <a:p>
            <a:pPr algn="ctr"/>
            <a:r>
              <a:rPr lang="en-US" sz="2400" b="1">
                <a:solidFill>
                  <a:srgbClr val="1D8D17"/>
                </a:solidFill>
                <a:latin typeface="Calibri" pitchFamily="34" charset="0"/>
              </a:rPr>
              <a:t>acceptable </a:t>
            </a:r>
            <a:r>
              <a:rPr lang="en-US" sz="2400" b="1" smtClean="0">
                <a:solidFill>
                  <a:srgbClr val="1D8D17"/>
                </a:solidFill>
                <a:latin typeface="Calibri" pitchFamily="34" charset="0"/>
              </a:rPr>
              <a:t>stability, i.e. ¼ </a:t>
            </a:r>
            <a:r>
              <a:rPr lang="en-US" sz="2400" b="1">
                <a:solidFill>
                  <a:srgbClr val="1D8D17"/>
                </a:solidFill>
                <a:latin typeface="Calibri" pitchFamily="34" charset="0"/>
              </a:rPr>
              <a:t>decay </a:t>
            </a:r>
            <a:r>
              <a:rPr lang="en-US" sz="2400" b="1" smtClean="0">
                <a:solidFill>
                  <a:srgbClr val="1D8D17"/>
                </a:solidFill>
                <a:latin typeface="Calibri" pitchFamily="34" charset="0"/>
              </a:rPr>
              <a:t>ratio</a:t>
            </a:r>
            <a:endParaRPr lang="nb-NO" sz="2400" b="1">
              <a:solidFill>
                <a:srgbClr val="B00000"/>
              </a:solidFill>
              <a:latin typeface="Calibri" pitchFamily="34" charset="0"/>
            </a:endParaRPr>
          </a:p>
        </p:txBody>
      </p:sp>
      <p:pic>
        <p:nvPicPr>
          <p:cNvPr id="47110" name="Picture 2" descr="C:\techteach.no\publications\kompendium_hit_pef3006_proc_contr\utv\visio\decayratio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35288" y="1807245"/>
            <a:ext cx="5073650" cy="370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kstSylinder 13"/>
          <p:cNvSpPr txBox="1"/>
          <p:nvPr/>
        </p:nvSpPr>
        <p:spPr>
          <a:xfrm>
            <a:off x="900113" y="2205707"/>
            <a:ext cx="20462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Disturbance step:</a:t>
            </a:r>
            <a:endParaRPr lang="nb-NO" sz="20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5" name="TekstSylinder 14"/>
          <p:cNvSpPr txBox="1"/>
          <p:nvPr/>
        </p:nvSpPr>
        <p:spPr>
          <a:xfrm>
            <a:off x="619125" y="4005932"/>
            <a:ext cx="26066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Response in controlled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process output:</a:t>
            </a:r>
            <a:endParaRPr lang="nb-NO" sz="20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6" name="TekstSylinder 15"/>
          <p:cNvSpPr txBox="1"/>
          <p:nvPr/>
        </p:nvSpPr>
        <p:spPr>
          <a:xfrm>
            <a:off x="5148263" y="3790032"/>
            <a:ext cx="146843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A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2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/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A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1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= 1/4</a:t>
            </a:r>
            <a:endParaRPr lang="nb-NO" sz="20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7" name="Plassholder for bunn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18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0647AD-3DCE-4F76-9636-ECCCCB00D8E3}" type="slidenum">
              <a:rPr lang="nb-NO"/>
              <a:pPr>
                <a:defRPr/>
              </a:pPr>
              <a:t>4</a:t>
            </a:fld>
            <a:endParaRPr lang="nb-NO"/>
          </a:p>
        </p:txBody>
      </p:sp>
      <p:sp>
        <p:nvSpPr>
          <p:cNvPr id="48132" name="TekstSylinder 8"/>
          <p:cNvSpPr txBox="1">
            <a:spLocks noChangeArrowheads="1"/>
          </p:cNvSpPr>
          <p:nvPr/>
        </p:nvSpPr>
        <p:spPr bwMode="auto">
          <a:xfrm>
            <a:off x="900113" y="404664"/>
            <a:ext cx="725963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B00000"/>
                </a:solidFill>
                <a:latin typeface="Calibri" pitchFamily="34" charset="0"/>
              </a:rPr>
              <a:t>Experimental setup in </a:t>
            </a:r>
            <a:r>
              <a:rPr lang="nb-NO" sz="2800" b="1">
                <a:solidFill>
                  <a:srgbClr val="B00000"/>
                </a:solidFill>
                <a:latin typeface="Calibri" pitchFamily="34" charset="0"/>
              </a:rPr>
              <a:t>Ziegler-Nichols’ method</a:t>
            </a:r>
            <a:r>
              <a:rPr lang="en-US" sz="2800" b="1">
                <a:solidFill>
                  <a:srgbClr val="B00000"/>
                </a:solidFill>
                <a:latin typeface="Calibri" pitchFamily="34" charset="0"/>
              </a:rPr>
              <a:t>:</a:t>
            </a:r>
            <a:endParaRPr lang="nb-NO" sz="2800" b="1">
              <a:solidFill>
                <a:srgbClr val="B00000"/>
              </a:solidFill>
              <a:latin typeface="Calibri" pitchFamily="34" charset="0"/>
            </a:endParaRPr>
          </a:p>
        </p:txBody>
      </p:sp>
      <p:pic>
        <p:nvPicPr>
          <p:cNvPr id="41986" name="Picture 2" descr="C:\www-pors.hit.no\finnh\www\srilanka\2012\workshop\graphics\zn_sving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891" y="1196752"/>
            <a:ext cx="8257589" cy="4392488"/>
          </a:xfrm>
          <a:prstGeom prst="rect">
            <a:avLst/>
          </a:prstGeom>
          <a:noFill/>
        </p:spPr>
      </p:pic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10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Sylinder 7"/>
          <p:cNvSpPr txBox="1"/>
          <p:nvPr/>
        </p:nvSpPr>
        <p:spPr>
          <a:xfrm>
            <a:off x="611188" y="696069"/>
            <a:ext cx="8043862" cy="39703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>
                <a:solidFill>
                  <a:schemeClr val="tx2"/>
                </a:solidFill>
                <a:latin typeface="+mn-lt"/>
              </a:rPr>
              <a:t>With controller in manual mode: Bring the process to the specified</a:t>
            </a:r>
            <a:br>
              <a:rPr lang="en-US" b="1" dirty="0">
                <a:solidFill>
                  <a:schemeClr val="tx2"/>
                </a:solidFill>
                <a:latin typeface="+mn-lt"/>
              </a:rPr>
            </a:br>
            <a:r>
              <a:rPr lang="en-US" b="1" dirty="0">
                <a:solidFill>
                  <a:schemeClr val="tx2"/>
                </a:solidFill>
                <a:latin typeface="+mn-lt"/>
              </a:rPr>
              <a:t>operating point by manually adjusting the control variable</a:t>
            </a:r>
            <a:br>
              <a:rPr lang="en-US" b="1" dirty="0">
                <a:solidFill>
                  <a:schemeClr val="tx2"/>
                </a:solidFill>
                <a:latin typeface="+mn-lt"/>
              </a:rPr>
            </a:br>
            <a:r>
              <a:rPr lang="en-US" b="1" dirty="0">
                <a:solidFill>
                  <a:schemeClr val="tx2"/>
                </a:solidFill>
                <a:latin typeface="+mn-lt"/>
              </a:rPr>
              <a:t>until the process variable is approx. equal to </a:t>
            </a:r>
            <a:r>
              <a:rPr lang="en-US" b="1" dirty="0" err="1">
                <a:solidFill>
                  <a:schemeClr val="tx2"/>
                </a:solidFill>
                <a:latin typeface="+mn-lt"/>
              </a:rPr>
              <a:t>setpoint</a:t>
            </a:r>
            <a:r>
              <a:rPr lang="en-US" b="1" dirty="0">
                <a:solidFill>
                  <a:schemeClr val="tx2"/>
                </a:solidFill>
                <a:latin typeface="+mn-lt"/>
              </a:rPr>
              <a:t>.</a:t>
            </a:r>
            <a:br>
              <a:rPr lang="en-US" b="1" dirty="0">
                <a:solidFill>
                  <a:schemeClr val="tx2"/>
                </a:solidFill>
                <a:latin typeface="+mn-lt"/>
              </a:rPr>
            </a:br>
            <a:endParaRPr lang="en-US" b="1" dirty="0">
              <a:solidFill>
                <a:schemeClr val="tx2"/>
              </a:solidFill>
              <a:latin typeface="+mn-lt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Turn PID controller into P controller with gain </a:t>
            </a:r>
            <a:r>
              <a:rPr lang="en-US" b="1" i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K</a:t>
            </a:r>
            <a:r>
              <a:rPr lang="en-US" sz="1400" b="1" i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p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= 0. (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T</a:t>
            </a:r>
            <a:r>
              <a:rPr lang="en-US" sz="1400" b="1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= very large. 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T</a:t>
            </a:r>
            <a:r>
              <a:rPr lang="en-US" sz="1400" b="1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d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= 0.)</a:t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endParaRPr lang="en-US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nb-NO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Set</a:t>
            </a:r>
            <a:r>
              <a:rPr lang="nb-NO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nb-NO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the</a:t>
            </a:r>
            <a:r>
              <a:rPr lang="nb-NO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nb-NO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controller</a:t>
            </a:r>
            <a:r>
              <a:rPr lang="nb-NO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to </a:t>
            </a:r>
            <a:r>
              <a:rPr lang="nb-NO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automatic</a:t>
            </a:r>
            <a:r>
              <a:rPr lang="nb-NO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mode.</a:t>
            </a:r>
            <a:br>
              <a:rPr lang="nb-NO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</a:br>
            <a:endParaRPr lang="nb-NO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Increase gain </a:t>
            </a:r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K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p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(you may start with </a:t>
            </a:r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K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p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= 1) until there are steady oscillations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 the loop due to a small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setpoint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step.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This controller gain value is the ultimate gain, </a:t>
            </a:r>
            <a:r>
              <a:rPr lang="en-US" b="1" i="1" dirty="0" err="1">
                <a:solidFill>
                  <a:srgbClr val="FF0000"/>
                </a:solidFill>
                <a:latin typeface="+mn-lt"/>
              </a:rPr>
              <a:t>K</a:t>
            </a:r>
            <a:r>
              <a:rPr lang="en-US" sz="1400" b="1" i="1" dirty="0" err="1">
                <a:solidFill>
                  <a:srgbClr val="FF0000"/>
                </a:solidFill>
                <a:latin typeface="+mn-lt"/>
              </a:rPr>
              <a:t>pu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.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nb-NO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Read</a:t>
            </a:r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off </a:t>
            </a:r>
            <a:r>
              <a:rPr lang="nb-NO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the</a:t>
            </a:r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nb-NO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period</a:t>
            </a:r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, </a:t>
            </a:r>
            <a:r>
              <a:rPr lang="nb-NO" b="1" i="1" dirty="0">
                <a:solidFill>
                  <a:srgbClr val="FF0000"/>
                </a:solidFill>
                <a:latin typeface="+mn-lt"/>
              </a:rPr>
              <a:t>P</a:t>
            </a:r>
            <a:r>
              <a:rPr lang="nb-NO" sz="1400" b="1" i="1" dirty="0">
                <a:solidFill>
                  <a:srgbClr val="FF0000"/>
                </a:solidFill>
                <a:latin typeface="+mn-lt"/>
              </a:rPr>
              <a:t>u</a:t>
            </a:r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, </a:t>
            </a:r>
            <a:r>
              <a:rPr lang="nb-NO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of</a:t>
            </a:r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nb-NO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the</a:t>
            </a:r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nb-NO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oscillations</a:t>
            </a:r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.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/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>
                <a:solidFill>
                  <a:srgbClr val="D96709"/>
                </a:solidFill>
                <a:latin typeface="+mn-lt"/>
              </a:rPr>
              <a:t>Calculate controller parameters from the Z-N formulas:</a:t>
            </a:r>
          </a:p>
        </p:txBody>
      </p:sp>
      <p:sp>
        <p:nvSpPr>
          <p:cNvPr id="49155" name="TekstSylinder 15"/>
          <p:cNvSpPr txBox="1">
            <a:spLocks noChangeArrowheads="1"/>
          </p:cNvSpPr>
          <p:nvPr/>
        </p:nvSpPr>
        <p:spPr bwMode="auto">
          <a:xfrm>
            <a:off x="1042988" y="116632"/>
            <a:ext cx="6918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800" b="1">
                <a:solidFill>
                  <a:srgbClr val="B00000"/>
                </a:solidFill>
                <a:latin typeface="Calibri" pitchFamily="34" charset="0"/>
              </a:rPr>
              <a:t>Tuning procedure of Ziegler-Nichols’ method: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780C8-6E75-46A0-A1FA-06D03D1F824E}" type="slidenum">
              <a:rPr lang="nb-NO"/>
              <a:pPr>
                <a:defRPr/>
              </a:pPr>
              <a:t>5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97450"/>
            <a:ext cx="492760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ktangel 14"/>
          <p:cNvSpPr/>
          <p:nvPr/>
        </p:nvSpPr>
        <p:spPr>
          <a:xfrm>
            <a:off x="5135563" y="4687678"/>
            <a:ext cx="39009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Recommends "Relaxed ZN PI-tuning" (cf. article by FH og B. Lie in </a:t>
            </a:r>
            <a:r>
              <a:rPr lang="nb-NO" b="1" i="1" smtClean="0">
                <a:solidFill>
                  <a:schemeClr val="accent1">
                    <a:lumMod val="75000"/>
                  </a:schemeClr>
                </a:solidFill>
              </a:rPr>
              <a:t>Modeling, Identification and Control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):</a:t>
            </a:r>
          </a:p>
          <a:p>
            <a:pPr algn="ctr"/>
            <a:r>
              <a:rPr lang="nb-NO" b="1" smtClean="0"/>
              <a:t>Kp = 0,32*Kpu og Ti = Pu.</a:t>
            </a:r>
            <a:endParaRPr lang="nb-NO" b="1"/>
          </a:p>
        </p:txBody>
      </p:sp>
      <p:sp>
        <p:nvSpPr>
          <p:cNvPr id="16" name="Rektangel 15"/>
          <p:cNvSpPr/>
          <p:nvPr/>
        </p:nvSpPr>
        <p:spPr>
          <a:xfrm>
            <a:off x="179512" y="5517381"/>
            <a:ext cx="4824536" cy="287585"/>
          </a:xfrm>
          <a:prstGeom prst="rect">
            <a:avLst/>
          </a:prstGeom>
          <a:solidFill>
            <a:srgbClr val="C000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Rektangel 16"/>
          <p:cNvSpPr/>
          <p:nvPr/>
        </p:nvSpPr>
        <p:spPr>
          <a:xfrm>
            <a:off x="5423595" y="5804966"/>
            <a:ext cx="3324869" cy="287585"/>
          </a:xfrm>
          <a:prstGeom prst="rect">
            <a:avLst/>
          </a:prstGeom>
          <a:solidFill>
            <a:srgbClr val="0080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8" name="Rett pil 17"/>
          <p:cNvCxnSpPr/>
          <p:nvPr/>
        </p:nvCxnSpPr>
        <p:spPr>
          <a:xfrm>
            <a:off x="5035104" y="5661173"/>
            <a:ext cx="328984" cy="2875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kstSylinder 12"/>
          <p:cNvSpPr txBox="1">
            <a:spLocks noChangeArrowheads="1"/>
          </p:cNvSpPr>
          <p:nvPr/>
        </p:nvSpPr>
        <p:spPr bwMode="auto">
          <a:xfrm>
            <a:off x="395288" y="2353523"/>
            <a:ext cx="814387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nb-NO" sz="3200" b="1">
                <a:solidFill>
                  <a:srgbClr val="B00000"/>
                </a:solidFill>
                <a:latin typeface="Calibri" pitchFamily="34" charset="0"/>
              </a:rPr>
              <a:t>Let’s try Z-N tuning of a PI </a:t>
            </a:r>
            <a:r>
              <a:rPr lang="nb-NO" sz="3200" b="1" smtClean="0">
                <a:solidFill>
                  <a:srgbClr val="B00000"/>
                </a:solidFill>
                <a:latin typeface="Calibri" pitchFamily="34" charset="0"/>
              </a:rPr>
              <a:t>controller on this simulator:</a:t>
            </a:r>
            <a:endParaRPr lang="nb-NO" sz="3200" b="1">
              <a:solidFill>
                <a:srgbClr val="B00000"/>
              </a:solidFill>
              <a:latin typeface="Calibri" pitchFamily="34" charset="0"/>
            </a:endParaRPr>
          </a:p>
          <a:p>
            <a:pPr marL="0" lvl="1" algn="ctr"/>
            <a:endParaRPr lang="nb-NO" b="1" smtClean="0">
              <a:solidFill>
                <a:srgbClr val="245794"/>
              </a:solidFill>
              <a:latin typeface="Calibri" pitchFamily="34" charset="0"/>
            </a:endParaRPr>
          </a:p>
          <a:p>
            <a:pPr algn="ctr"/>
            <a:r>
              <a:rPr lang="nb-NO" sz="2800" b="1" smtClean="0">
                <a:latin typeface="Calibri" pitchFamily="34" charset="0"/>
                <a:hlinkClick r:id="rId2"/>
              </a:rPr>
              <a:t> Level control of wood-chip tank</a:t>
            </a:r>
            <a:endParaRPr lang="nb-NO" sz="2800" b="1" smtClean="0">
              <a:latin typeface="Calibri" pitchFamily="34" charset="0"/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A22BD-11A6-403D-A38A-E603600DEECF}" type="slidenum">
              <a:rPr lang="nb-NO"/>
              <a:pPr>
                <a:defRPr/>
              </a:pPr>
              <a:t>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9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A4AA8A-9909-4949-A2FD-2C2C77C60AB8}" type="slidenum">
              <a:rPr lang="nb-NO"/>
              <a:pPr>
                <a:defRPr/>
              </a:pPr>
              <a:t>7</a:t>
            </a:fld>
            <a:endParaRPr lang="nb-NO"/>
          </a:p>
        </p:txBody>
      </p:sp>
      <p:sp>
        <p:nvSpPr>
          <p:cNvPr id="6" name="Tittel 1"/>
          <p:cNvSpPr txBox="1">
            <a:spLocks/>
          </p:cNvSpPr>
          <p:nvPr/>
        </p:nvSpPr>
        <p:spPr>
          <a:xfrm>
            <a:off x="178693" y="2349549"/>
            <a:ext cx="8713787" cy="93543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54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Auto-tuning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5400" b="1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(automatic PID tuning)</a:t>
            </a:r>
            <a:endParaRPr kumimoji="0" lang="nb-NO" sz="5400" b="0" i="0" u="none" strike="noStrike" kern="1200" cap="none" spc="0" normalizeH="0" baseline="0" noProof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9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66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7" name="Picture 2" descr="C:\techteach.no\publications\komp_dynamics_and_control\visio\aastromblokkdiagram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9961"/>
            <a:ext cx="7850188" cy="395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tel 11"/>
          <p:cNvSpPr txBox="1">
            <a:spLocks/>
          </p:cNvSpPr>
          <p:nvPr/>
        </p:nvSpPr>
        <p:spPr>
          <a:xfrm>
            <a:off x="504825" y="395635"/>
            <a:ext cx="8170863" cy="1152525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rgbClr val="B00000"/>
                </a:solidFill>
                <a:latin typeface="+mj-lt"/>
                <a:ea typeface="+mj-ea"/>
                <a:cs typeface="+mj-cs"/>
              </a:rPr>
              <a:t>Example of auto-tuner: </a:t>
            </a:r>
            <a:r>
              <a:rPr lang="en-US" sz="2000" b="1">
                <a:solidFill>
                  <a:srgbClr val="B00000"/>
                </a:solidFill>
                <a:latin typeface="+mj-lt"/>
                <a:ea typeface="+mj-ea"/>
                <a:cs typeface="+mj-cs"/>
              </a:rPr>
              <a:t>The </a:t>
            </a:r>
            <a:r>
              <a:rPr lang="en-US" sz="2000" b="1" smtClean="0">
                <a:solidFill>
                  <a:srgbClr val="B00000"/>
                </a:solidFill>
                <a:latin typeface="+mj-lt"/>
                <a:ea typeface="+mj-ea"/>
                <a:cs typeface="+mj-cs"/>
              </a:rPr>
              <a:t>Relay </a:t>
            </a:r>
            <a:r>
              <a:rPr lang="en-US" sz="2000" b="1" dirty="0">
                <a:solidFill>
                  <a:srgbClr val="B00000"/>
                </a:solidFill>
                <a:latin typeface="+mj-lt"/>
                <a:ea typeface="+mj-ea"/>
                <a:cs typeface="+mj-cs"/>
              </a:rPr>
              <a:t>or On/Off tuner (by </a:t>
            </a:r>
            <a:r>
              <a:rPr lang="en-US" sz="2000" b="1" dirty="0" err="1">
                <a:solidFill>
                  <a:srgbClr val="B00000"/>
                </a:solidFill>
                <a:latin typeface="+mj-lt"/>
                <a:ea typeface="+mj-ea"/>
                <a:cs typeface="+mj-cs"/>
              </a:rPr>
              <a:t>Åström</a:t>
            </a:r>
            <a:r>
              <a:rPr lang="en-US" sz="2000" b="1" dirty="0">
                <a:solidFill>
                  <a:srgbClr val="B00000"/>
                </a:solidFill>
                <a:latin typeface="+mj-lt"/>
                <a:ea typeface="+mj-ea"/>
                <a:cs typeface="+mj-cs"/>
              </a:rPr>
              <a:t> and </a:t>
            </a:r>
            <a:r>
              <a:rPr lang="en-US" sz="2000" b="1" dirty="0" err="1">
                <a:solidFill>
                  <a:srgbClr val="B00000"/>
                </a:solidFill>
                <a:latin typeface="+mj-lt"/>
                <a:ea typeface="+mj-ea"/>
                <a:cs typeface="+mj-cs"/>
              </a:rPr>
              <a:t>Hägglund</a:t>
            </a:r>
            <a:r>
              <a:rPr lang="en-US" sz="2000" b="1" dirty="0">
                <a:solidFill>
                  <a:srgbClr val="B00000"/>
                </a:solidFill>
                <a:latin typeface="+mj-lt"/>
                <a:ea typeface="+mj-ea"/>
                <a:cs typeface="+mj-cs"/>
              </a:rPr>
              <a:t>). Sustained oscillations come </a:t>
            </a:r>
            <a:r>
              <a:rPr lang="en-US" sz="2000" b="1" dirty="0">
                <a:solidFill>
                  <a:srgbClr val="B00000"/>
                </a:solidFill>
                <a:latin typeface="+mn-lt"/>
              </a:rPr>
              <a:t>automatically </a:t>
            </a:r>
            <a:r>
              <a:rPr lang="en-US" sz="2000" b="1" dirty="0">
                <a:solidFill>
                  <a:srgbClr val="B00000"/>
                </a:solidFill>
                <a:latin typeface="+mj-lt"/>
                <a:ea typeface="+mj-ea"/>
                <a:cs typeface="+mj-cs"/>
              </a:rPr>
              <a:t>in control loop. From the amplitude and the period of these oscillations proper </a:t>
            </a:r>
            <a:r>
              <a:rPr lang="en-US" sz="2000" b="1" dirty="0" err="1">
                <a:solidFill>
                  <a:srgbClr val="B00000"/>
                </a:solidFill>
                <a:latin typeface="+mj-lt"/>
                <a:ea typeface="+mj-ea"/>
                <a:cs typeface="+mj-cs"/>
              </a:rPr>
              <a:t>PID</a:t>
            </a:r>
            <a:r>
              <a:rPr lang="en-US" sz="2000" b="1" dirty="0">
                <a:solidFill>
                  <a:srgbClr val="B00000"/>
                </a:solidFill>
                <a:latin typeface="+mj-lt"/>
                <a:ea typeface="+mj-ea"/>
                <a:cs typeface="+mj-cs"/>
              </a:rPr>
              <a:t> controller parameters are calculated by an algorithm in the </a:t>
            </a:r>
            <a:r>
              <a:rPr lang="en-US" sz="2000" b="1">
                <a:solidFill>
                  <a:srgbClr val="B00000"/>
                </a:solidFill>
                <a:latin typeface="+mj-lt"/>
                <a:ea typeface="+mj-ea"/>
                <a:cs typeface="+mj-cs"/>
              </a:rPr>
              <a:t>controller</a:t>
            </a:r>
            <a:r>
              <a:rPr lang="en-US" sz="2000" b="1" smtClean="0">
                <a:solidFill>
                  <a:srgbClr val="B00000"/>
                </a:solidFill>
                <a:latin typeface="+mj-lt"/>
                <a:ea typeface="+mj-ea"/>
                <a:cs typeface="+mj-cs"/>
              </a:rPr>
              <a:t>.</a:t>
            </a:r>
            <a:endParaRPr lang="en-US" sz="2000" dirty="0">
              <a:solidFill>
                <a:srgbClr val="003399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4" name="Rett linje 13"/>
          <p:cNvCxnSpPr/>
          <p:nvPr/>
        </p:nvCxnSpPr>
        <p:spPr>
          <a:xfrm rot="5400000">
            <a:off x="5111750" y="5616923"/>
            <a:ext cx="504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/>
          <p:cNvCxnSpPr/>
          <p:nvPr/>
        </p:nvCxnSpPr>
        <p:spPr>
          <a:xfrm rot="5400000">
            <a:off x="4751387" y="5616923"/>
            <a:ext cx="504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tt pil 17"/>
          <p:cNvCxnSpPr/>
          <p:nvPr/>
        </p:nvCxnSpPr>
        <p:spPr>
          <a:xfrm>
            <a:off x="5003800" y="5723285"/>
            <a:ext cx="360363" cy="158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ktangel 18"/>
          <p:cNvSpPr/>
          <p:nvPr/>
        </p:nvSpPr>
        <p:spPr>
          <a:xfrm>
            <a:off x="3636640" y="5508972"/>
            <a:ext cx="1295400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dirty="0" err="1">
                <a:solidFill>
                  <a:srgbClr val="1D8D17"/>
                </a:solidFill>
                <a:latin typeface="+mn-lt"/>
              </a:rPr>
              <a:t>Period</a:t>
            </a:r>
            <a:r>
              <a:rPr lang="nb-NO" b="1" dirty="0">
                <a:solidFill>
                  <a:srgbClr val="1D8D17"/>
                </a:solidFill>
                <a:latin typeface="+mn-lt"/>
              </a:rPr>
              <a:t> </a:t>
            </a:r>
            <a:r>
              <a:rPr lang="nb-NO" b="1" i="1" dirty="0">
                <a:solidFill>
                  <a:srgbClr val="1D8D17"/>
                </a:solidFill>
                <a:latin typeface="+mn-lt"/>
              </a:rPr>
              <a:t>P</a:t>
            </a:r>
            <a:r>
              <a:rPr lang="nb-NO" sz="1400" b="1" i="1" dirty="0">
                <a:solidFill>
                  <a:srgbClr val="1D8D17"/>
                </a:solidFill>
                <a:latin typeface="+mn-lt"/>
              </a:rPr>
              <a:t>u</a:t>
            </a:r>
            <a:endParaRPr lang="nb-NO" i="1" dirty="0">
              <a:solidFill>
                <a:srgbClr val="1D8D17"/>
              </a:solidFill>
              <a:latin typeface="+mn-lt"/>
            </a:endParaRPr>
          </a:p>
        </p:txBody>
      </p:sp>
      <p:sp>
        <p:nvSpPr>
          <p:cNvPr id="20" name="Rektangel 19"/>
          <p:cNvSpPr/>
          <p:nvPr/>
        </p:nvSpPr>
        <p:spPr>
          <a:xfrm>
            <a:off x="2987353" y="5139085"/>
            <a:ext cx="180022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dirty="0">
                <a:solidFill>
                  <a:srgbClr val="1D8D17"/>
                </a:solidFill>
                <a:latin typeface="+mn-lt"/>
              </a:rPr>
              <a:t>Amplitude </a:t>
            </a:r>
            <a:r>
              <a:rPr lang="nb-NO" b="1" i="1" dirty="0">
                <a:solidFill>
                  <a:srgbClr val="1D8D17"/>
                </a:solidFill>
                <a:latin typeface="+mn-lt"/>
              </a:rPr>
              <a:t>Y</a:t>
            </a:r>
            <a:endParaRPr lang="nb-NO" i="1" dirty="0">
              <a:solidFill>
                <a:srgbClr val="1D8D17"/>
              </a:solidFill>
              <a:latin typeface="+mn-lt"/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4211960" y="3933056"/>
            <a:ext cx="1512937" cy="369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dirty="0">
                <a:solidFill>
                  <a:srgbClr val="1D8D17"/>
                </a:solidFill>
                <a:latin typeface="+mn-lt"/>
              </a:rPr>
              <a:t>Amplitude </a:t>
            </a:r>
            <a:r>
              <a:rPr lang="nb-NO" b="1" i="1">
                <a:solidFill>
                  <a:srgbClr val="1D8D17"/>
                </a:solidFill>
                <a:latin typeface="+mn-lt"/>
              </a:rPr>
              <a:t>A </a:t>
            </a:r>
            <a:endParaRPr lang="nb-NO" i="1" dirty="0">
              <a:solidFill>
                <a:srgbClr val="1D8D17"/>
              </a:solidFill>
              <a:latin typeface="+mn-lt"/>
            </a:endParaRPr>
          </a:p>
        </p:txBody>
      </p:sp>
      <p:sp>
        <p:nvSpPr>
          <p:cNvPr id="64526" name="Rektangel 21"/>
          <p:cNvSpPr>
            <a:spLocks noChangeArrowheads="1"/>
          </p:cNvSpPr>
          <p:nvPr/>
        </p:nvSpPr>
        <p:spPr bwMode="auto">
          <a:xfrm>
            <a:off x="6588224" y="5661248"/>
            <a:ext cx="205172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b="1">
                <a:solidFill>
                  <a:srgbClr val="FF0000"/>
                </a:solidFill>
                <a:latin typeface="Calibri" pitchFamily="34" charset="0"/>
              </a:rPr>
              <a:t>In Ziegler-Nichols’:</a:t>
            </a:r>
          </a:p>
          <a:p>
            <a:r>
              <a:rPr lang="nb-NO" b="1" i="1">
                <a:solidFill>
                  <a:srgbClr val="FF0000"/>
                </a:solidFill>
                <a:latin typeface="Calibri" pitchFamily="34" charset="0"/>
              </a:rPr>
              <a:t>Use P</a:t>
            </a:r>
            <a:r>
              <a:rPr lang="nb-NO" sz="1600" b="1" i="1">
                <a:solidFill>
                  <a:srgbClr val="FF0000"/>
                </a:solidFill>
                <a:latin typeface="Calibri" pitchFamily="34" charset="0"/>
              </a:rPr>
              <a:t>u</a:t>
            </a:r>
            <a:r>
              <a:rPr lang="nb-NO" b="1" i="1">
                <a:solidFill>
                  <a:srgbClr val="FF0000"/>
                </a:solidFill>
                <a:latin typeface="Calibri" pitchFamily="34" charset="0"/>
              </a:rPr>
              <a:t> and</a:t>
            </a:r>
            <a:br>
              <a:rPr lang="nb-NO" b="1" i="1">
                <a:solidFill>
                  <a:srgbClr val="FF0000"/>
                </a:solidFill>
                <a:latin typeface="Calibri" pitchFamily="34" charset="0"/>
              </a:rPr>
            </a:br>
            <a:r>
              <a:rPr lang="nb-NO" b="1" i="1">
                <a:solidFill>
                  <a:srgbClr val="FF0000"/>
                </a:solidFill>
                <a:latin typeface="Calibri" pitchFamily="34" charset="0"/>
              </a:rPr>
              <a:t>K</a:t>
            </a:r>
            <a:r>
              <a:rPr lang="nb-NO" sz="1400" b="1" i="1">
                <a:solidFill>
                  <a:srgbClr val="FF0000"/>
                </a:solidFill>
                <a:latin typeface="Calibri" pitchFamily="34" charset="0"/>
              </a:rPr>
              <a:t>pu</a:t>
            </a:r>
            <a:r>
              <a:rPr lang="nb-NO" b="1" i="1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nb-NO" b="1" i="1" smtClean="0">
                <a:solidFill>
                  <a:srgbClr val="FF0000"/>
                </a:solidFill>
                <a:latin typeface="Calibri" pitchFamily="34" charset="0"/>
              </a:rPr>
              <a:t>= 4*A</a:t>
            </a:r>
            <a:r>
              <a:rPr lang="nb-NO" b="1" i="1">
                <a:solidFill>
                  <a:srgbClr val="FF0000"/>
                </a:solidFill>
                <a:latin typeface="Calibri" pitchFamily="34" charset="0"/>
              </a:rPr>
              <a:t>/(pi*Y).</a:t>
            </a:r>
            <a:endParaRPr lang="nb-NO" i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" name="Plassholder for bunntekst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25" name="Plassholder for lysbildenummer 15"/>
          <p:cNvSpPr>
            <a:spLocks noGrp="1"/>
          </p:cNvSpPr>
          <p:nvPr>
            <p:ph type="sldNum" sz="quarter" idx="12"/>
          </p:nvPr>
        </p:nvSpPr>
        <p:spPr>
          <a:xfrm>
            <a:off x="8532440" y="116632"/>
            <a:ext cx="477416" cy="365125"/>
          </a:xfrm>
        </p:spPr>
        <p:txBody>
          <a:bodyPr/>
          <a:lstStyle/>
          <a:p>
            <a:fld id="{4F86B3D0-3855-4BBA-9F30-80722252D4AE}" type="slidenum">
              <a:rPr lang="nb-NO" smtClean="0"/>
              <a:pPr/>
              <a:t>8</a:t>
            </a:fld>
            <a:endParaRPr lang="nb-NO"/>
          </a:p>
        </p:txBody>
      </p:sp>
      <p:cxnSp>
        <p:nvCxnSpPr>
          <p:cNvPr id="17" name="Rett linje 16"/>
          <p:cNvCxnSpPr/>
          <p:nvPr/>
        </p:nvCxnSpPr>
        <p:spPr>
          <a:xfrm flipH="1">
            <a:off x="4716016" y="5373216"/>
            <a:ext cx="1080120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pil 22"/>
          <p:cNvCxnSpPr/>
          <p:nvPr/>
        </p:nvCxnSpPr>
        <p:spPr>
          <a:xfrm flipV="1">
            <a:off x="4788024" y="5157192"/>
            <a:ext cx="0" cy="2160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linje 26"/>
          <p:cNvCxnSpPr/>
          <p:nvPr/>
        </p:nvCxnSpPr>
        <p:spPr>
          <a:xfrm flipH="1">
            <a:off x="4716016" y="5157192"/>
            <a:ext cx="216024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linje 28"/>
          <p:cNvCxnSpPr/>
          <p:nvPr/>
        </p:nvCxnSpPr>
        <p:spPr>
          <a:xfrm flipH="1">
            <a:off x="3203848" y="4221088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pil 31"/>
          <p:cNvCxnSpPr/>
          <p:nvPr/>
        </p:nvCxnSpPr>
        <p:spPr>
          <a:xfrm flipV="1">
            <a:off x="4211960" y="4077072"/>
            <a:ext cx="0" cy="1440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ktangel 21"/>
          <p:cNvSpPr/>
          <p:nvPr/>
        </p:nvSpPr>
        <p:spPr>
          <a:xfrm>
            <a:off x="6516216" y="5661248"/>
            <a:ext cx="2088232" cy="936104"/>
          </a:xfrm>
          <a:prstGeom prst="rect">
            <a:avLst/>
          </a:prstGeom>
          <a:solidFill>
            <a:srgbClr val="C0000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8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kstSylinder 12"/>
          <p:cNvSpPr txBox="1">
            <a:spLocks noChangeArrowheads="1"/>
          </p:cNvSpPr>
          <p:nvPr/>
        </p:nvSpPr>
        <p:spPr bwMode="auto">
          <a:xfrm>
            <a:off x="395288" y="2353523"/>
            <a:ext cx="814387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nb-NO" sz="3200" b="1" smtClean="0">
                <a:solidFill>
                  <a:srgbClr val="B00000"/>
                </a:solidFill>
                <a:latin typeface="Calibri" pitchFamily="34" charset="0"/>
              </a:rPr>
              <a:t>Example:</a:t>
            </a:r>
          </a:p>
          <a:p>
            <a:pPr marL="0" lvl="1" algn="ctr"/>
            <a:r>
              <a:rPr lang="nb-NO" sz="3200" b="1" smtClean="0">
                <a:solidFill>
                  <a:srgbClr val="B00000"/>
                </a:solidFill>
                <a:latin typeface="Calibri" pitchFamily="34" charset="0"/>
              </a:rPr>
              <a:t>Relay-tuning of </a:t>
            </a:r>
            <a:r>
              <a:rPr lang="nb-NO" sz="3200" b="1">
                <a:solidFill>
                  <a:srgbClr val="B00000"/>
                </a:solidFill>
                <a:latin typeface="Calibri" pitchFamily="34" charset="0"/>
              </a:rPr>
              <a:t>a PI </a:t>
            </a:r>
            <a:r>
              <a:rPr lang="nb-NO" sz="3200" b="1" smtClean="0">
                <a:solidFill>
                  <a:srgbClr val="B00000"/>
                </a:solidFill>
                <a:latin typeface="Calibri" pitchFamily="34" charset="0"/>
              </a:rPr>
              <a:t>temperature controller:</a:t>
            </a:r>
            <a:endParaRPr lang="nb-NO" sz="3200" b="1">
              <a:solidFill>
                <a:srgbClr val="B00000"/>
              </a:solidFill>
              <a:latin typeface="Calibri" pitchFamily="34" charset="0"/>
            </a:endParaRPr>
          </a:p>
          <a:p>
            <a:pPr marL="0" lvl="1" algn="ctr"/>
            <a:endParaRPr lang="nb-NO" b="1" smtClean="0">
              <a:solidFill>
                <a:srgbClr val="245794"/>
              </a:solidFill>
              <a:latin typeface="Calibri" pitchFamily="34" charset="0"/>
            </a:endParaRPr>
          </a:p>
          <a:p>
            <a:pPr algn="ctr"/>
            <a:r>
              <a:rPr lang="nb-NO" sz="2800" b="1" smtClean="0">
                <a:latin typeface="Calibri" pitchFamily="34" charset="0"/>
              </a:rPr>
              <a:t> </a:t>
            </a:r>
            <a:r>
              <a:rPr lang="en-US" sz="2800" b="1">
                <a:hlinkClick r:id="rId2"/>
              </a:rPr>
              <a:t>Temperature Control of </a:t>
            </a:r>
            <a:r>
              <a:rPr lang="en-US" sz="2800" b="1">
                <a:hlinkClick r:id="rId2"/>
              </a:rPr>
              <a:t>Liquid </a:t>
            </a:r>
            <a:r>
              <a:rPr lang="en-US" sz="2800" b="1" smtClean="0">
                <a:hlinkClick r:id="rId2"/>
              </a:rPr>
              <a:t>Tank</a:t>
            </a:r>
            <a:endParaRPr lang="en-US" sz="2800" b="1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A22BD-11A6-403D-A38A-E603600DEECF}" type="slidenum">
              <a:rPr lang="nb-NO"/>
              <a:pPr>
                <a:defRPr/>
              </a:pPr>
              <a:t>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9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430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23547</TotalTime>
  <Words>574</Words>
  <Application>Microsoft Office PowerPoint</Application>
  <PresentationFormat>Skjermfremvisning (4:3)</PresentationFormat>
  <Paragraphs>99</Paragraphs>
  <Slides>14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Office-tema</vt:lpstr>
      <vt:lpstr>Tuning of PID controllers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1327</cp:revision>
  <dcterms:created xsi:type="dcterms:W3CDTF">2009-02-12T18:27:23Z</dcterms:created>
  <dcterms:modified xsi:type="dcterms:W3CDTF">2017-10-16T07:17:30Z</dcterms:modified>
</cp:coreProperties>
</file>