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8" r:id="rId4"/>
    <p:sldId id="273" r:id="rId5"/>
    <p:sldId id="272" r:id="rId6"/>
    <p:sldId id="264" r:id="rId7"/>
    <p:sldId id="271" r:id="rId8"/>
    <p:sldId id="27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90F"/>
    <a:srgbClr val="820000"/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343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700-D8C2-4718-84C9-F698EB53AF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5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700-D8C2-4718-84C9-F698EB53AF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0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700-D8C2-4718-84C9-F698EB53AF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4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B39B7-126F-4721-B46B-3D87F5424F4D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BAC6-7D5A-401D-B99F-6C3143AADBF4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1EF8-7D46-4942-8D16-0B7C021F9ED2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E91E-D6EC-46C7-AE5D-24056149A22C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5D8E-80A2-4E5E-B66A-3E7AB008FA52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69BB-24E1-414E-8C02-3DA796E4F9A0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DE39B-6DDF-4959-ABC6-7FFA7C88AFA3}" type="datetime1">
              <a:rPr lang="en-US" smtClean="0"/>
              <a:t>11/20/2017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FCD1-C7FF-4D5B-9484-26BB646C81E1}" type="datetime1">
              <a:rPr lang="en-US" smtClean="0"/>
              <a:t>11/20/2017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E16D-AF68-4616-A169-8EDE92FF4886}" type="datetime1">
              <a:rPr lang="en-US" smtClean="0"/>
              <a:t>11/20/2017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1489-4D09-4B5C-8E08-B62F753F6863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0C51-5BB8-4668-B7A5-20F36A346A67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3D1D29-2BD7-4ED4-86C7-230AEE54CA2E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2.hit.no/tf/fag/ia3112/2015/advanced_control/Advanced_Dynamics_Control_Textbook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ndawi.com/journals/jcse/2014/572621/" TargetMode="External"/><Relationship Id="rId2" Type="http://schemas.openxmlformats.org/officeDocument/2006/relationships/hyperlink" Target="http://www.hindawi.com/journals/jcse/2014/572621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kalmanfilte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348880"/>
            <a:ext cx="8713787" cy="2087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State estimation</a:t>
            </a:r>
            <a:br>
              <a:rPr lang="nb-NO" sz="6600" b="1" smtClean="0">
                <a:solidFill>
                  <a:srgbClr val="C00000"/>
                </a:solidFill>
              </a:rPr>
            </a:br>
            <a:r>
              <a:rPr lang="nb-NO" sz="6600" b="1" smtClean="0">
                <a:solidFill>
                  <a:srgbClr val="C00000"/>
                </a:solidFill>
              </a:rPr>
              <a:t>(Kalman filter)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517232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  <p:sp>
        <p:nvSpPr>
          <p:cNvPr id="10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3590F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3590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059832" y="-27384"/>
            <a:ext cx="54726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rgbClr val="820000"/>
                </a:solidFill>
                <a:latin typeface="+mn-lt"/>
              </a:rPr>
              <a:t>A prosess with a state estimator:</a:t>
            </a:r>
            <a:endParaRPr lang="nb-NO" sz="2800" b="1">
              <a:solidFill>
                <a:srgbClr val="820000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029" y="404664"/>
            <a:ext cx="6467475" cy="5886450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61331" y="2492896"/>
            <a:ext cx="30628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3590F"/>
                </a:solidFill>
              </a:rPr>
              <a:t>A state estimator (or observer) is</a:t>
            </a:r>
            <a:endParaRPr lang="en-US" b="1">
              <a:solidFill>
                <a:srgbClr val="13590F"/>
              </a:solidFill>
            </a:endParaRPr>
          </a:p>
          <a:p>
            <a:r>
              <a:rPr lang="en-US" b="1" smtClean="0">
                <a:solidFill>
                  <a:srgbClr val="13590F"/>
                </a:solidFill>
              </a:rPr>
              <a:t>in principle </a:t>
            </a:r>
            <a:r>
              <a:rPr lang="en-US" b="1">
                <a:solidFill>
                  <a:srgbClr val="13590F"/>
                </a:solidFill>
              </a:rPr>
              <a:t>a real-time process simulator that runs on </a:t>
            </a:r>
            <a:r>
              <a:rPr lang="en-US" b="1">
                <a:solidFill>
                  <a:srgbClr val="13590F"/>
                </a:solidFill>
              </a:rPr>
              <a:t>a </a:t>
            </a:r>
            <a:r>
              <a:rPr lang="en-US" b="1" smtClean="0">
                <a:solidFill>
                  <a:srgbClr val="13590F"/>
                </a:solidFill>
              </a:rPr>
              <a:t>computer, </a:t>
            </a:r>
            <a:r>
              <a:rPr lang="en-US" b="1">
                <a:solidFill>
                  <a:srgbClr val="13590F"/>
                </a:solidFill>
              </a:rPr>
              <a:t>in parallel with the </a:t>
            </a:r>
            <a:r>
              <a:rPr lang="en-US" b="1">
                <a:solidFill>
                  <a:srgbClr val="13590F"/>
                </a:solidFill>
              </a:rPr>
              <a:t>physical </a:t>
            </a:r>
            <a:r>
              <a:rPr lang="en-US" b="1" smtClean="0">
                <a:solidFill>
                  <a:srgbClr val="13590F"/>
                </a:solidFill>
              </a:rPr>
              <a:t>process. The </a:t>
            </a:r>
            <a:r>
              <a:rPr lang="en-US" b="1">
                <a:solidFill>
                  <a:srgbClr val="13590F"/>
                </a:solidFill>
              </a:rPr>
              <a:t>states of </a:t>
            </a:r>
            <a:r>
              <a:rPr lang="en-US" b="1">
                <a:solidFill>
                  <a:srgbClr val="13590F"/>
                </a:solidFill>
              </a:rPr>
              <a:t>the </a:t>
            </a:r>
            <a:r>
              <a:rPr lang="en-US" b="1" smtClean="0">
                <a:solidFill>
                  <a:srgbClr val="13590F"/>
                </a:solidFill>
              </a:rPr>
              <a:t>simulator (estimator) are updated by the error or deviation between of the real measurement and the simulated (predicted) measurement.</a:t>
            </a:r>
            <a:endParaRPr lang="en-US" b="1">
              <a:solidFill>
                <a:srgbClr val="13590F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275856" y="3039343"/>
            <a:ext cx="135565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b="1" smtClean="0">
                <a:solidFill>
                  <a:schemeClr val="tx2"/>
                </a:solidFill>
              </a:rPr>
              <a:t>State</a:t>
            </a:r>
            <a:r>
              <a:rPr lang="nb-NO" sz="1200" b="1">
                <a:solidFill>
                  <a:schemeClr val="tx2"/>
                </a:solidFill>
              </a:rPr>
              <a:t> </a:t>
            </a:r>
            <a:r>
              <a:rPr lang="nb-NO" sz="1200" b="1" smtClean="0">
                <a:solidFill>
                  <a:schemeClr val="tx2"/>
                </a:solidFill>
              </a:rPr>
              <a:t>estimator</a:t>
            </a:r>
          </a:p>
          <a:p>
            <a:r>
              <a:rPr lang="nb-NO" sz="1200" b="1" smtClean="0">
                <a:solidFill>
                  <a:schemeClr val="tx2"/>
                </a:solidFill>
              </a:rPr>
              <a:t>or observer</a:t>
            </a:r>
            <a:endParaRPr lang="nb-NO" sz="1200" b="1">
              <a:solidFill>
                <a:schemeClr val="tx2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3268481" y="1492042"/>
            <a:ext cx="108749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b="1" smtClean="0">
                <a:solidFill>
                  <a:schemeClr val="tx2"/>
                </a:solidFill>
              </a:rPr>
              <a:t>Real</a:t>
            </a:r>
            <a:r>
              <a:rPr lang="nb-NO" sz="1200" b="1" smtClean="0">
                <a:solidFill>
                  <a:schemeClr val="tx2"/>
                </a:solidFill>
              </a:rPr>
              <a:t/>
            </a:r>
            <a:br>
              <a:rPr lang="nb-NO" sz="1200" b="1" smtClean="0">
                <a:solidFill>
                  <a:schemeClr val="tx2"/>
                </a:solidFill>
              </a:rPr>
            </a:br>
            <a:r>
              <a:rPr lang="nb-NO" sz="1200" b="1" smtClean="0">
                <a:solidFill>
                  <a:schemeClr val="tx2"/>
                </a:solidFill>
              </a:rPr>
              <a:t>process</a:t>
            </a:r>
            <a:endParaRPr lang="nb-NO" sz="1200" b="1">
              <a:solidFill>
                <a:schemeClr val="tx2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0833" y="6254031"/>
            <a:ext cx="3039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600" b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Literature </a:t>
            </a:r>
            <a:r>
              <a:rPr lang="nb-NO" sz="1600" b="1">
                <a:solidFill>
                  <a:schemeClr val="accent1">
                    <a:lumMod val="75000"/>
                  </a:schemeClr>
                </a:solidFill>
                <a:hlinkClick r:id="rId4"/>
              </a:rPr>
              <a:t>for </a:t>
            </a:r>
            <a:r>
              <a:rPr lang="nb-NO" sz="1600" b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further reading</a:t>
            </a:r>
            <a:r>
              <a:rPr lang="nb-NO" sz="1600" b="1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nb-NO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1371540"/>
            <a:ext cx="85689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820000"/>
                </a:solidFill>
                <a:latin typeface="+mn-lt"/>
              </a:rPr>
              <a:t>Example:</a:t>
            </a:r>
            <a:r>
              <a:rPr lang="en-US" sz="2400" b="1" smtClean="0">
                <a:solidFill>
                  <a:srgbClr val="820000"/>
                </a:solidFill>
                <a:latin typeface="+mn-lt"/>
              </a:rPr>
              <a:t/>
            </a:r>
            <a:br>
              <a:rPr lang="en-US" sz="2400" b="1" smtClean="0">
                <a:solidFill>
                  <a:srgbClr val="820000"/>
                </a:solidFill>
                <a:latin typeface="+mn-lt"/>
              </a:rPr>
            </a:br>
            <a:r>
              <a:rPr lang="nb-NO" sz="2400" b="1" smtClean="0">
                <a:solidFill>
                  <a:srgbClr val="820000"/>
                </a:solidFill>
              </a:rPr>
              <a:t>Kalman-filter </a:t>
            </a:r>
            <a:r>
              <a:rPr lang="nb-NO" sz="2400" b="1">
                <a:solidFill>
                  <a:srgbClr val="820000"/>
                </a:solidFill>
              </a:rPr>
              <a:t>for </a:t>
            </a:r>
            <a:r>
              <a:rPr lang="nb-NO" sz="2400" b="1" smtClean="0">
                <a:solidFill>
                  <a:srgbClr val="820000"/>
                </a:solidFill>
              </a:rPr>
              <a:t>estimation of the states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smtClean="0">
                <a:solidFill>
                  <a:srgbClr val="820000"/>
                </a:solidFill>
              </a:rPr>
              <a:t>a biogas reactor</a:t>
            </a:r>
            <a:r>
              <a:rPr lang="en-US" sz="2400" b="1" smtClean="0">
                <a:solidFill>
                  <a:srgbClr val="008000"/>
                </a:solidFill>
                <a:latin typeface="+mn-lt"/>
              </a:rPr>
              <a:t/>
            </a:r>
            <a:br>
              <a:rPr lang="en-US" sz="2400" b="1" smtClean="0">
                <a:solidFill>
                  <a:srgbClr val="008000"/>
                </a:solidFill>
                <a:latin typeface="+mn-lt"/>
              </a:rPr>
            </a:br>
            <a:r>
              <a:rPr lang="en-US" sz="2400" b="1" smtClean="0">
                <a:solidFill>
                  <a:srgbClr val="008000"/>
                </a:solidFill>
                <a:latin typeface="+mn-lt"/>
              </a:rPr>
              <a:t/>
            </a:r>
            <a:br>
              <a:rPr lang="en-US" sz="2400" b="1" smtClean="0">
                <a:solidFill>
                  <a:srgbClr val="008000"/>
                </a:solidFill>
                <a:latin typeface="+mn-lt"/>
              </a:rPr>
            </a:br>
            <a:r>
              <a:rPr lang="en-US" sz="2400" b="1" smtClean="0">
                <a:solidFill>
                  <a:srgbClr val="13590F"/>
                </a:solidFill>
                <a:latin typeface="+mn-lt"/>
              </a:rPr>
              <a:t>Article:</a:t>
            </a:r>
            <a:endParaRPr lang="en-US" sz="2400" b="1" smtClean="0">
              <a:solidFill>
                <a:srgbClr val="13590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2"/>
              </a:rPr>
              <a:t>State </a:t>
            </a: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2"/>
              </a:rPr>
              <a:t>Estimation and Model-Based Control of a Pilot Anaerobic Digestion </a:t>
            </a:r>
            <a:r>
              <a:rPr 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2"/>
              </a:rPr>
              <a:t>Reactor</a:t>
            </a:r>
            <a:endParaRPr lang="en-US" sz="2400" b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3"/>
              </a:rPr>
              <a:t>(https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3"/>
              </a:rPr>
              <a:t>://www.hindawi.com/journals/jcse/2014/572621</a:t>
            </a: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3"/>
              </a:rPr>
              <a:t>/</a:t>
            </a: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en-US" sz="2400" b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nb-NO" sz="2400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25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home.hit.no\phd\disputas\graphics\foss_so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617792" cy="57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1691680" y="11663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13590F"/>
                </a:solidFill>
              </a:rPr>
              <a:t>Foss Farm (Skien, Norway)</a:t>
            </a:r>
            <a:endParaRPr lang="en-US" sz="2800" dirty="0">
              <a:solidFill>
                <a:srgbClr val="13590F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01C-A0AA-499C-A8BA-A60C96D89B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02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home.hit.no\phd\disputas\graphics\Foss_Biolab_14_March_2014_horizontal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1" y="404664"/>
            <a:ext cx="9097649" cy="550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448251"/>
            <a:ext cx="3896072" cy="365125"/>
          </a:xfrm>
        </p:spPr>
        <p:txBody>
          <a:bodyPr/>
          <a:lstStyle/>
          <a:p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01C-A0AA-499C-A8BA-A60C96D89B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Ellipse 14"/>
          <p:cNvSpPr/>
          <p:nvPr/>
        </p:nvSpPr>
        <p:spPr>
          <a:xfrm>
            <a:off x="2915816" y="1412776"/>
            <a:ext cx="1800200" cy="388843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275164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solidFill>
                  <a:srgbClr val="13590F"/>
                </a:solidFill>
                <a:latin typeface="+mn-lt"/>
              </a:rPr>
              <a:t>The process (biogas reactor):</a:t>
            </a:r>
            <a:endParaRPr lang="nb-NO" sz="3200" b="1">
              <a:solidFill>
                <a:srgbClr val="13590F"/>
              </a:solidFill>
              <a:latin typeface="+mn-lt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817320"/>
            <a:ext cx="5819775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630387"/>
            <a:ext cx="8892479" cy="524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251520" y="-27384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13590F"/>
                </a:solidFill>
              </a:rPr>
              <a:t>AD model used: «</a:t>
            </a:r>
            <a:r>
              <a:rPr lang="nb-NO" sz="2800" b="1">
                <a:solidFill>
                  <a:srgbClr val="13590F"/>
                </a:solidFill>
              </a:rPr>
              <a:t>M</a:t>
            </a:r>
            <a:r>
              <a:rPr lang="nb-NO" sz="2800" b="1" smtClean="0">
                <a:solidFill>
                  <a:srgbClr val="13590F"/>
                </a:solidFill>
              </a:rPr>
              <a:t>odified Hill model»</a:t>
            </a:r>
            <a:endParaRPr lang="en-US" sz="2800" dirty="0">
              <a:solidFill>
                <a:srgbClr val="13590F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95736" y="1193336"/>
            <a:ext cx="779519" cy="576064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1187624" y="2201448"/>
            <a:ext cx="707511" cy="504056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2699792" y="3137552"/>
            <a:ext cx="864096" cy="579480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2483768" y="4145664"/>
            <a:ext cx="936104" cy="579480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3591608" y="5369800"/>
            <a:ext cx="998647" cy="579480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kstSylinder 13"/>
          <p:cNvSpPr txBox="1"/>
          <p:nvPr/>
        </p:nvSpPr>
        <p:spPr>
          <a:xfrm>
            <a:off x="4590255" y="490862"/>
            <a:ext cx="317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bg1">
                    <a:lumMod val="65000"/>
                  </a:schemeClr>
                </a:solidFill>
              </a:rPr>
              <a:t>(Hill, 1983, Haugen et al., 2013)</a:t>
            </a:r>
            <a:endParaRPr lang="nb-NO" b="1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660232" y="6366329"/>
            <a:ext cx="2133600" cy="365125"/>
          </a:xfrm>
        </p:spPr>
        <p:txBody>
          <a:bodyPr/>
          <a:lstStyle/>
          <a:p>
            <a:fld id="{10F9901C-A0AA-499C-A8BA-A60C96D89B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909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home.hit.no\phd\disputas\graphics\plot_ukf_timeseries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2646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/>
        </p:nvSpPr>
        <p:spPr>
          <a:xfrm>
            <a:off x="1763688" y="107921"/>
            <a:ext cx="4798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b="1" smtClean="0">
                <a:solidFill>
                  <a:srgbClr val="13590F"/>
                </a:solidFill>
              </a:rPr>
              <a:t>Results with Kalman Filter:</a:t>
            </a:r>
            <a:endParaRPr lang="nb-NO" sz="2800">
              <a:solidFill>
                <a:srgbClr val="13590F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01C-A0AA-499C-A8BA-A60C96D89BD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4067944" y="4365104"/>
            <a:ext cx="3845768" cy="2284363"/>
          </a:xfrm>
          <a:prstGeom prst="ellipse">
            <a:avLst/>
          </a:prstGeom>
          <a:solidFill>
            <a:schemeClr val="accent6">
              <a:lumMod val="60000"/>
              <a:lumOff val="40000"/>
              <a:alpha val="1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8403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23528" y="1940639"/>
            <a:ext cx="85689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 smtClean="0">
                <a:solidFill>
                  <a:srgbClr val="820000"/>
                </a:solidFill>
                <a:latin typeface="+mn-lt"/>
              </a:rPr>
              <a:t>Example: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 smtClean="0">
                <a:solidFill>
                  <a:srgbClr val="820000"/>
                </a:solidFill>
                <a:latin typeface="+mn-lt"/>
              </a:rPr>
              <a:t>Kalman-filter </a:t>
            </a:r>
            <a:r>
              <a:rPr lang="nb-NO" sz="3600" b="1" smtClean="0">
                <a:solidFill>
                  <a:srgbClr val="820000"/>
                </a:solidFill>
                <a:latin typeface="+mn-lt"/>
              </a:rPr>
              <a:t>for </a:t>
            </a:r>
            <a:r>
              <a:rPr lang="nb-NO" sz="3600" b="1" smtClean="0">
                <a:solidFill>
                  <a:srgbClr val="820000"/>
                </a:solidFill>
                <a:latin typeface="+mn-lt"/>
              </a:rPr>
              <a:t>estimation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 smtClean="0">
                <a:solidFill>
                  <a:srgbClr val="820000"/>
                </a:solidFill>
                <a:latin typeface="+mn-lt"/>
              </a:rPr>
              <a:t>the </a:t>
            </a:r>
            <a:r>
              <a:rPr lang="nb-NO" sz="3600" b="1" smtClean="0">
                <a:solidFill>
                  <a:srgbClr val="820000"/>
                </a:solidFill>
                <a:latin typeface="+mn-lt"/>
              </a:rPr>
              <a:t>outflow of a simulated water tank</a:t>
            </a:r>
            <a:endParaRPr lang="nb-NO" sz="3600" b="1">
              <a:solidFill>
                <a:srgbClr val="820000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4096236"/>
            <a:ext cx="8568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chemeClr val="tx2"/>
                </a:solidFill>
                <a:latin typeface="+mn-lt"/>
                <a:hlinkClick r:id="rId2"/>
              </a:rPr>
              <a:t>http://</a:t>
            </a:r>
            <a:r>
              <a:rPr lang="nb-NO" sz="2800" b="1" smtClean="0">
                <a:solidFill>
                  <a:schemeClr val="tx2"/>
                </a:solidFill>
                <a:latin typeface="+mn-lt"/>
                <a:hlinkClick r:id="rId2"/>
              </a:rPr>
              <a:t>techteach.no/simview/kalmanfilter</a:t>
            </a:r>
            <a:endParaRPr lang="nb-NO" sz="2800" b="1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7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236</Words>
  <Application>Microsoft Office PowerPoint</Application>
  <PresentationFormat>Skjermfremvisning (4:3)</PresentationFormat>
  <Paragraphs>48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State estimation (Kalman filter)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164</cp:revision>
  <dcterms:created xsi:type="dcterms:W3CDTF">2012-01-09T00:54:32Z</dcterms:created>
  <dcterms:modified xsi:type="dcterms:W3CDTF">2017-11-20T02:33:30Z</dcterms:modified>
</cp:coreProperties>
</file>