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60" r:id="rId2"/>
    <p:sldId id="488" r:id="rId3"/>
    <p:sldId id="492" r:id="rId4"/>
    <p:sldId id="494" r:id="rId5"/>
    <p:sldId id="510" r:id="rId6"/>
    <p:sldId id="500" r:id="rId7"/>
    <p:sldId id="496" r:id="rId8"/>
    <p:sldId id="498" r:id="rId9"/>
    <p:sldId id="499" r:id="rId10"/>
    <p:sldId id="508" r:id="rId11"/>
    <p:sldId id="512" r:id="rId12"/>
    <p:sldId id="514" r:id="rId13"/>
    <p:sldId id="513" r:id="rId14"/>
    <p:sldId id="516" r:id="rId15"/>
    <p:sldId id="517" r:id="rId16"/>
    <p:sldId id="507" r:id="rId17"/>
    <p:sldId id="479" r:id="rId18"/>
    <p:sldId id="509" r:id="rId19"/>
    <p:sldId id="480" r:id="rId20"/>
    <p:sldId id="518" r:id="rId21"/>
    <p:sldId id="484" r:id="rId22"/>
    <p:sldId id="483" r:id="rId23"/>
    <p:sldId id="486" r:id="rId24"/>
    <p:sldId id="474" r:id="rId25"/>
    <p:sldId id="511" r:id="rId26"/>
    <p:sldId id="519" r:id="rId2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90F"/>
    <a:srgbClr val="B00000"/>
    <a:srgbClr val="000066"/>
    <a:srgbClr val="1D8D17"/>
    <a:srgbClr val="AD5207"/>
    <a:srgbClr val="003399"/>
    <a:srgbClr val="245794"/>
    <a:srgbClr val="009900"/>
    <a:srgbClr val="D16309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424" autoAdjust="0"/>
  </p:normalViewPr>
  <p:slideViewPr>
    <p:cSldViewPr>
      <p:cViewPr varScale="1">
        <p:scale>
          <a:sx n="86" d="100"/>
          <a:sy n="86" d="100"/>
        </p:scale>
        <p:origin x="14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67B24-E22E-407D-9CDC-B9B8C9E2F572}" type="datetimeFigureOut">
              <a:rPr lang="en-US"/>
              <a:pPr>
                <a:defRPr/>
              </a:pPr>
              <a:t>11/19/2017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AA6A3E-1545-4031-87EE-2EBE095A9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1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D8C02-DCFA-4C26-B4DD-832A3A0309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21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789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43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206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9D4F-5730-4DCE-B0DB-B065385FE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298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6A3E-1545-4031-87EE-2EBE095A9C4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2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0EFC-2AAD-4E9E-868C-BE19725E79BF}" type="datetime1">
              <a:rPr lang="nb-NO" smtClean="0"/>
              <a:t>19.11.2017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F2BF-3E65-4C79-A837-B1AEE6E59D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7DE0-33B1-496F-B99B-2FEAD86AD739}" type="datetime1">
              <a:rPr lang="nb-NO" smtClean="0"/>
              <a:t>19.11.2017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2191-E1F3-47FF-8E10-F13AADA16E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45A3-45EB-49F3-959C-B4D80215B5B6}" type="datetime1">
              <a:rPr lang="nb-NO" smtClean="0"/>
              <a:t>19.11.2017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3033-B3FD-4C05-9307-84F7F15D10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1AC9-70C0-47EF-BC09-E4A4349DBC84}" type="datetime1">
              <a:rPr lang="nb-NO" smtClean="0"/>
              <a:t>19.11.2017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C699-1889-451E-A1C7-BFCD0E7B7D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EE29-8C5B-4CCD-840C-46E4FF97A664}" type="datetime1">
              <a:rPr lang="nb-NO" smtClean="0"/>
              <a:t>19.11.2017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BE76-ABDC-48C6-9DC9-0DECF7B909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9765-774C-4E85-8D88-037184F26DA9}" type="datetime1">
              <a:rPr lang="nb-NO" smtClean="0"/>
              <a:t>19.11.2017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742A-AF3C-4F68-AC26-D03B797BBD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F691-3546-4F66-8B99-964BA33876C6}" type="datetime1">
              <a:rPr lang="nb-NO" smtClean="0"/>
              <a:t>19.11.2017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FAA8-32DC-4144-9311-B8CF670E3B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A1DF-D125-4FF6-B4D6-17AF7263BCF2}" type="datetime1">
              <a:rPr lang="nb-NO" smtClean="0"/>
              <a:t>19.11.2017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803A-ABA1-4496-939E-EA12CBFB3D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E972-37A6-43D8-834E-41D370D94EEC}" type="datetime1">
              <a:rPr lang="nb-NO" smtClean="0"/>
              <a:t>19.11.2017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8479-CF44-49D1-9BFF-3FBBBD5629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88A4-7E06-460F-AF50-454CEDF1CC52}" type="datetime1">
              <a:rPr lang="nb-NO" smtClean="0"/>
              <a:t>19.11.2017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BB92-1160-4150-9A4F-3D1D139994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4B00-6F78-4165-AED7-8A38D639EB65}" type="datetime1">
              <a:rPr lang="nb-NO" smtClean="0"/>
              <a:t>19.11.2017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65BE-B7AF-49FD-B870-252B7ABB2C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172EA1-8006-49AD-A6CB-FD8CA6DE47D9}" type="datetime1">
              <a:rPr lang="nb-NO" smtClean="0"/>
              <a:t>19.11.2017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51F68-9420-42F3-9C3D-5F74331D2E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709589"/>
            <a:ext cx="8713787" cy="2087563"/>
          </a:xfrm>
        </p:spPr>
        <p:txBody>
          <a:bodyPr/>
          <a:lstStyle/>
          <a:p>
            <a:pPr eaLnBrk="1" hangingPunct="1"/>
            <a:r>
              <a:rPr lang="nb-NO" sz="4800" b="1" smtClean="0">
                <a:solidFill>
                  <a:srgbClr val="C00000"/>
                </a:solidFill>
              </a:rPr>
              <a:t>Model-based </a:t>
            </a:r>
            <a:r>
              <a:rPr lang="nb-NO" sz="4800" b="1">
                <a:solidFill>
                  <a:srgbClr val="C00000"/>
                </a:solidFill>
              </a:rPr>
              <a:t>Predictive </a:t>
            </a:r>
            <a:r>
              <a:rPr lang="nb-NO" sz="4800" b="1" smtClean="0">
                <a:solidFill>
                  <a:srgbClr val="C00000"/>
                </a:solidFill>
              </a:rPr>
              <a:t>Control</a:t>
            </a:r>
            <a:br>
              <a:rPr lang="nb-NO" sz="4800" b="1" smtClean="0">
                <a:solidFill>
                  <a:srgbClr val="C00000"/>
                </a:solidFill>
              </a:rPr>
            </a:br>
            <a:r>
              <a:rPr lang="nb-NO" sz="4800" b="1" smtClean="0">
                <a:solidFill>
                  <a:srgbClr val="C00000"/>
                </a:solidFill>
              </a:rPr>
              <a:t>(MPC)</a:t>
            </a:r>
            <a:endParaRPr lang="nb-NO" sz="4800" smtClean="0">
              <a:solidFill>
                <a:srgbClr val="C00000"/>
              </a:solidFill>
            </a:endParaRPr>
          </a:p>
        </p:txBody>
      </p:sp>
      <p:sp>
        <p:nvSpPr>
          <p:cNvPr id="2051" name="Undertittel 2"/>
          <p:cNvSpPr>
            <a:spLocks noGrp="1"/>
          </p:cNvSpPr>
          <p:nvPr>
            <p:ph type="subTitle" idx="1"/>
          </p:nvPr>
        </p:nvSpPr>
        <p:spPr>
          <a:xfrm>
            <a:off x="1331913" y="5373216"/>
            <a:ext cx="6400800" cy="782637"/>
          </a:xfrm>
        </p:spPr>
        <p:txBody>
          <a:bodyPr/>
          <a:lstStyle/>
          <a:p>
            <a:pPr eaLnBrk="1" hangingPunct="1"/>
            <a:r>
              <a:rPr lang="nb-NO" sz="2000" b="1" smtClean="0">
                <a:solidFill>
                  <a:schemeClr val="tx2"/>
                </a:solidFill>
              </a:rPr>
              <a:t>By Finn Aakre Haugen</a:t>
            </a:r>
          </a:p>
          <a:p>
            <a:pPr eaLnBrk="1" hangingPunct="1"/>
            <a:r>
              <a:rPr lang="nb-NO" sz="1400" b="1" smtClean="0">
                <a:solidFill>
                  <a:schemeClr val="tx2"/>
                </a:solidFill>
              </a:rPr>
              <a:t>(</a:t>
            </a:r>
            <a:r>
              <a:rPr lang="nb-NO" sz="1400" b="1" smtClean="0">
                <a:solidFill>
                  <a:schemeClr val="tx2"/>
                </a:solidFill>
              </a:rPr>
              <a:t>finn.haugen@usn.no</a:t>
            </a:r>
            <a:r>
              <a:rPr lang="nb-NO" sz="1400" b="1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052" name="Undertittel 2"/>
          <p:cNvSpPr txBox="1">
            <a:spLocks/>
          </p:cNvSpPr>
          <p:nvPr/>
        </p:nvSpPr>
        <p:spPr bwMode="auto">
          <a:xfrm>
            <a:off x="1331913" y="1125538"/>
            <a:ext cx="6400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800" b="1">
                <a:solidFill>
                  <a:srgbClr val="13590F"/>
                </a:solidFill>
                <a:latin typeface="Calibri" pitchFamily="34" charset="0"/>
              </a:rPr>
              <a:t>Course PEF3006 Process Control</a:t>
            </a:r>
            <a:br>
              <a:rPr lang="nb-NO" sz="2800" b="1">
                <a:solidFill>
                  <a:srgbClr val="13590F"/>
                </a:solidFill>
                <a:latin typeface="Calibri" pitchFamily="34" charset="0"/>
              </a:rPr>
            </a:br>
            <a:r>
              <a:rPr lang="nb-NO" sz="2800" b="1">
                <a:solidFill>
                  <a:srgbClr val="13590F"/>
                </a:solidFill>
                <a:latin typeface="Calibri" pitchFamily="34" charset="0"/>
              </a:rPr>
              <a:t>Fall </a:t>
            </a:r>
            <a:r>
              <a:rPr lang="nb-NO" sz="2800" b="1" smtClean="0">
                <a:solidFill>
                  <a:srgbClr val="13590F"/>
                </a:solidFill>
                <a:latin typeface="Calibri" pitchFamily="34" charset="0"/>
              </a:rPr>
              <a:t>2017</a:t>
            </a:r>
            <a:endParaRPr lang="nb-NO" sz="2800" b="1">
              <a:solidFill>
                <a:srgbClr val="13590F"/>
              </a:solidFill>
              <a:latin typeface="Calibri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5F2BF-3E65-4C79-A837-B1AEE6E59D2D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908176" y="635635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888"/>
            <a:ext cx="1781175" cy="381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93E2D-2D3B-47EA-A3FC-E87961EFA4E4}" type="slidenum">
              <a:rPr lang="nb-NO"/>
              <a:pPr>
                <a:defRPr/>
              </a:pPr>
              <a:t>10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2008" y="44624"/>
            <a:ext cx="90364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  <a:latin typeface="+mn-lt"/>
              </a:rPr>
              <a:t>Often, a state estimator in the form of a Kalman Filter algorithm is used to provide the present state value and other "soft" measurements for the MPC</a:t>
            </a:r>
            <a:r>
              <a:rPr lang="nb-NO" sz="3200" b="1" smtClean="0">
                <a:solidFill>
                  <a:srgbClr val="B00000"/>
                </a:solidFill>
                <a:latin typeface="+mn-lt"/>
              </a:rPr>
              <a:t>:</a:t>
            </a:r>
            <a:endParaRPr lang="nb-NO" sz="3200" b="1">
              <a:solidFill>
                <a:srgbClr val="B00000"/>
              </a:solidFill>
              <a:latin typeface="+mn-lt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2" y="1703732"/>
            <a:ext cx="8373616" cy="4965628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779912" y="2348880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MPC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012160" y="3800924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Kalman Filter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5940152" y="2348880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rgbClr val="000066"/>
                </a:solidFill>
                <a:latin typeface="+mn-lt"/>
              </a:rPr>
              <a:t>Process</a:t>
            </a:r>
            <a:endParaRPr lang="nb-NO" sz="2400" b="1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87524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The MPC is a model-based controller that, continuously predicts the optimal future control sequence using the </a:t>
            </a:r>
            <a:r>
              <a:rPr lang="en-US" b="1">
                <a:solidFill>
                  <a:srgbClr val="000066"/>
                </a:solidFill>
              </a:rPr>
              <a:t>following </a:t>
            </a:r>
            <a:r>
              <a:rPr lang="en-US" b="1" smtClean="0">
                <a:solidFill>
                  <a:srgbClr val="000066"/>
                </a:solidFill>
              </a:rPr>
              <a:t>information:</a:t>
            </a:r>
          </a:p>
          <a:p>
            <a:endParaRPr lang="nb-NO" b="1">
              <a:solidFill>
                <a:srgbClr val="00006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An </a:t>
            </a:r>
            <a:r>
              <a:rPr lang="en-US" b="1">
                <a:solidFill>
                  <a:srgbClr val="13590F"/>
                </a:solidFill>
              </a:rPr>
              <a:t>optimization criterion that typically consists of a sum of future (predicted) squared control errors and quadratic control signal changes.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A </a:t>
            </a:r>
            <a:r>
              <a:rPr lang="en-US" b="1">
                <a:solidFill>
                  <a:srgbClr val="13590F"/>
                </a:solidFill>
              </a:rPr>
              <a:t>process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The </a:t>
            </a:r>
            <a:r>
              <a:rPr lang="en-US" b="1">
                <a:solidFill>
                  <a:srgbClr val="13590F"/>
                </a:solidFill>
              </a:rPr>
              <a:t>current process state obtained from measurements and/or state estimates from a state estimator which typically is in the form of a Kalman filter.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Current</a:t>
            </a:r>
            <a:r>
              <a:rPr lang="en-US" b="1">
                <a:solidFill>
                  <a:srgbClr val="13590F"/>
                </a:solidFill>
              </a:rPr>
              <a:t>, and, if available, future setpoint values and process disturbance values.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13590F"/>
                </a:solidFill>
              </a:rPr>
              <a:t>Constraints </a:t>
            </a:r>
            <a:r>
              <a:rPr lang="en-US" b="1">
                <a:solidFill>
                  <a:srgbClr val="13590F"/>
                </a:solidFill>
              </a:rPr>
              <a:t>(max and min values) of the control signal and the process variable.</a:t>
            </a:r>
          </a:p>
          <a:p>
            <a:endParaRPr lang="nb-NO" b="1" smtClean="0">
              <a:solidFill>
                <a:srgbClr val="000066"/>
              </a:solidFill>
            </a:endParaRPr>
          </a:p>
          <a:p>
            <a:r>
              <a:rPr lang="en-US" b="1">
                <a:solidFill>
                  <a:srgbClr val="000066"/>
                </a:solidFill>
              </a:rPr>
              <a:t>From the optimal future control sequence, the first element is picked out and applied as control signal to the process.</a:t>
            </a:r>
            <a:endParaRPr lang="nb-NO" b="1">
              <a:solidFill>
                <a:srgbClr val="000066"/>
              </a:solidFill>
            </a:endParaRPr>
          </a:p>
          <a:p>
            <a:endParaRPr lang="nb-NO" b="1" smtClean="0">
              <a:solidFill>
                <a:srgbClr val="000066"/>
              </a:solidFill>
            </a:endParaRPr>
          </a:p>
          <a:p>
            <a:r>
              <a:rPr lang="en-US" b="1">
                <a:solidFill>
                  <a:srgbClr val="000066"/>
                </a:solidFill>
              </a:rPr>
              <a:t>Some versions of the MPC assume linear process models, while others are based on nonlinear process models. The models may be multivariable and contain time delays.</a:t>
            </a:r>
            <a:endParaRPr lang="nb-NO" b="1" smtClean="0">
              <a:solidFill>
                <a:srgbClr val="000066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771800" y="188640"/>
            <a:ext cx="3717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B00000"/>
                </a:solidFill>
              </a:rPr>
              <a:t>Summary of MPC</a:t>
            </a:r>
            <a:r>
              <a:rPr lang="nb-NO" sz="3200" b="1" smtClean="0">
                <a:solidFill>
                  <a:srgbClr val="B00000"/>
                </a:solidFill>
              </a:rPr>
              <a:t>:</a:t>
            </a:r>
            <a:endParaRPr lang="en-US" sz="3200">
              <a:solidFill>
                <a:srgbClr val="B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IA3112 Aut. MPC. Haugen. 2016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11</a:t>
            </a:fld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15540365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/>
            </a:r>
            <a:b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  <a:t>MPC for position control of</a:t>
            </a:r>
            <a:b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  <a:t>a simulated </a:t>
            </a: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pendulum</a:t>
            </a:r>
            <a:b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 (mostly for fun)</a:t>
            </a:r>
            <a:endParaRPr lang="nb-NO" altLang="nb-NO" sz="40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0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7"/>
            <a:ext cx="6624736" cy="5037770"/>
          </a:xfrm>
          <a:prstGeom prst="rect">
            <a:avLst/>
          </a:prstGeom>
        </p:spPr>
      </p:pic>
      <p:sp>
        <p:nvSpPr>
          <p:cNvPr id="6" name="Tittel 5"/>
          <p:cNvSpPr txBox="1">
            <a:spLocks/>
          </p:cNvSpPr>
          <p:nvPr/>
        </p:nvSpPr>
        <p:spPr bwMode="auto">
          <a:xfrm>
            <a:off x="2195736" y="188640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13590F"/>
                </a:solidFill>
                <a:latin typeface="+mn-lt"/>
                <a:ea typeface="ヒラギノ角ゴ Pro W3" pitchFamily="-84" charset="-128"/>
              </a:rPr>
              <a:t>Front panel of the simulator:</a:t>
            </a:r>
            <a:endParaRPr lang="nb-NO" altLang="nb-NO" sz="2400" b="1" dirty="0" smtClean="0">
              <a:solidFill>
                <a:srgbClr val="13590F"/>
              </a:solidFill>
              <a:latin typeface="+mn-lt"/>
              <a:ea typeface="ヒラギノ角ゴ Pro W3" pitchFamily="-84" charset="-128"/>
            </a:endParaRPr>
          </a:p>
        </p:txBody>
      </p:sp>
      <p:sp>
        <p:nvSpPr>
          <p:cNvPr id="8" name="Tittel 5"/>
          <p:cNvSpPr txBox="1">
            <a:spLocks/>
          </p:cNvSpPr>
          <p:nvPr/>
        </p:nvSpPr>
        <p:spPr bwMode="auto">
          <a:xfrm>
            <a:off x="2411760" y="5805264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000066"/>
                </a:solidFill>
                <a:latin typeface="+mn-lt"/>
                <a:ea typeface="ヒラギノ角ゴ Pro W3" pitchFamily="-84" charset="-128"/>
              </a:rPr>
              <a:t>Teacher runs simulations.</a:t>
            </a:r>
            <a:endParaRPr lang="nb-NO" altLang="nb-NO" sz="2400" b="1" dirty="0" smtClean="0">
              <a:solidFill>
                <a:srgbClr val="000066"/>
              </a:solidFill>
              <a:latin typeface="+mn-lt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0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  <a:t/>
            </a:r>
            <a:br>
              <a:rPr lang="nb-NO" altLang="nb-NO" sz="4000" b="1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4000" b="1" smtClean="0">
                <a:solidFill>
                  <a:srgbClr val="860000"/>
                </a:solidFill>
                <a:ea typeface="ヒラギノ角ゴ Pro W3" pitchFamily="-84" charset="-128"/>
              </a:rPr>
              <a:t>MPC temperature control of a simulated air heater</a:t>
            </a:r>
            <a:endParaRPr lang="nb-NO" altLang="nb-NO" sz="40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14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3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6" name="Tittel 5"/>
          <p:cNvSpPr txBox="1">
            <a:spLocks/>
          </p:cNvSpPr>
          <p:nvPr/>
        </p:nvSpPr>
        <p:spPr bwMode="auto">
          <a:xfrm>
            <a:off x="2195736" y="188640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13590F"/>
                </a:solidFill>
                <a:latin typeface="+mn-lt"/>
                <a:ea typeface="ヒラギノ角ゴ Pro W3" pitchFamily="-84" charset="-128"/>
              </a:rPr>
              <a:t>Front panel of the simulator:</a:t>
            </a:r>
            <a:endParaRPr lang="nb-NO" altLang="nb-NO" sz="2400" b="1" dirty="0" smtClean="0">
              <a:solidFill>
                <a:srgbClr val="13590F"/>
              </a:solidFill>
              <a:latin typeface="+mn-lt"/>
              <a:ea typeface="ヒラギノ角ゴ Pro W3" pitchFamily="-84" charset="-128"/>
            </a:endParaRPr>
          </a:p>
        </p:txBody>
      </p:sp>
      <p:sp>
        <p:nvSpPr>
          <p:cNvPr id="8" name="Tittel 5"/>
          <p:cNvSpPr txBox="1">
            <a:spLocks/>
          </p:cNvSpPr>
          <p:nvPr/>
        </p:nvSpPr>
        <p:spPr bwMode="auto">
          <a:xfrm>
            <a:off x="2411760" y="5805264"/>
            <a:ext cx="4782138" cy="3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altLang="nb-NO" sz="2400" b="1" smtClean="0">
                <a:solidFill>
                  <a:srgbClr val="000066"/>
                </a:solidFill>
                <a:latin typeface="+mn-lt"/>
                <a:ea typeface="ヒラギノ角ゴ Pro W3" pitchFamily="-84" charset="-128"/>
              </a:rPr>
              <a:t>Teacher runs simulations.</a:t>
            </a:r>
            <a:endParaRPr lang="nb-NO" altLang="nb-NO" sz="2400" b="1" dirty="0" smtClean="0">
              <a:solidFill>
                <a:srgbClr val="000066"/>
              </a:solidFill>
              <a:latin typeface="+mn-lt"/>
              <a:ea typeface="ヒラギノ角ゴ Pro W3" pitchFamily="-84" charset="-128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690"/>
            <a:ext cx="9144000" cy="46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46856" y="2574032"/>
            <a:ext cx="8229600" cy="1143000"/>
          </a:xfrm>
        </p:spPr>
        <p:txBody>
          <a:bodyPr/>
          <a:lstStyle/>
          <a:p>
            <a:pPr algn="ctr"/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Application:</a:t>
            </a:r>
            <a:b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MPC for averaging level control of the inlet magazine upstreams the </a:t>
            </a: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VEAS </a:t>
            </a: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wrrf (water resource recovery facility),</a:t>
            </a:r>
            <a:b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</a:br>
            <a:r>
              <a:rPr lang="nb-NO" altLang="nb-NO" sz="3600" b="1" smtClean="0">
                <a:solidFill>
                  <a:srgbClr val="860000"/>
                </a:solidFill>
                <a:ea typeface="ヒラギノ角ゴ Pro W3" pitchFamily="-84" charset="-128"/>
              </a:rPr>
              <a:t>Slemmestad, Norway</a:t>
            </a:r>
            <a:endParaRPr lang="nb-NO" altLang="nb-NO" sz="36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16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8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356350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738" y="1632372"/>
            <a:ext cx="9231327" cy="467694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04537" y="620688"/>
            <a:ext cx="835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smtClean="0">
                <a:solidFill>
                  <a:srgbClr val="13590F"/>
                </a:solidFill>
              </a:rPr>
              <a:t>Sewage system of Oslo and surroundings</a:t>
            </a:r>
            <a:endParaRPr lang="nb-NO" sz="3200" b="1">
              <a:solidFill>
                <a:srgbClr val="13590F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23528" y="5445224"/>
            <a:ext cx="495055" cy="432048"/>
          </a:xfrm>
          <a:prstGeom prst="ellipse">
            <a:avLst/>
          </a:prstGeom>
          <a:noFill/>
          <a:ln>
            <a:solidFill>
              <a:srgbClr val="AD5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45794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>
            <a:off x="827584" y="5373216"/>
            <a:ext cx="864096" cy="216024"/>
          </a:xfrm>
          <a:prstGeom prst="straightConnector1">
            <a:avLst/>
          </a:prstGeom>
          <a:ln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971600" y="501317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t>Slemmestad</a:t>
            </a:r>
            <a:endParaRPr lang="nb-NO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948264" y="328498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6">
                    <a:lumMod val="75000"/>
                  </a:schemeClr>
                </a:solidFill>
              </a:rPr>
              <a:t>Oslo</a:t>
            </a:r>
            <a:endParaRPr lang="nb-NO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508104" y="2564904"/>
            <a:ext cx="495055" cy="432048"/>
          </a:xfrm>
          <a:prstGeom prst="ellipse">
            <a:avLst/>
          </a:prstGeom>
          <a:noFill/>
          <a:ln>
            <a:solidFill>
              <a:srgbClr val="AD5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245794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716016" y="3563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t>Vækerø</a:t>
            </a:r>
            <a:endParaRPr lang="nb-NO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Rett pil 13"/>
          <p:cNvCxnSpPr/>
          <p:nvPr/>
        </p:nvCxnSpPr>
        <p:spPr>
          <a:xfrm flipV="1">
            <a:off x="5220072" y="2996952"/>
            <a:ext cx="463552" cy="635394"/>
          </a:xfrm>
          <a:prstGeom prst="straightConnector1">
            <a:avLst/>
          </a:prstGeom>
          <a:ln>
            <a:solidFill>
              <a:srgbClr val="B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724128" y="2708920"/>
            <a:ext cx="72008" cy="72008"/>
          </a:xfrm>
          <a:prstGeom prst="ellipse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il høyre 20"/>
          <p:cNvSpPr/>
          <p:nvPr/>
        </p:nvSpPr>
        <p:spPr>
          <a:xfrm rot="9067144">
            <a:off x="1453028" y="2306191"/>
            <a:ext cx="1015752" cy="167869"/>
          </a:xfrm>
          <a:prstGeom prst="rightArrow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678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356350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827584" y="111623"/>
            <a:ext cx="791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rgbClr val="13590F"/>
                </a:solidFill>
              </a:rPr>
              <a:t>The WWTP in Slemmestad (in the Bjerkås mountain):</a:t>
            </a:r>
            <a:endParaRPr lang="nb-NO" sz="2400" b="1">
              <a:solidFill>
                <a:srgbClr val="13590F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66534"/>
            <a:ext cx="9073008" cy="6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262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sz="3600" b="1" smtClean="0">
                <a:solidFill>
                  <a:srgbClr val="13590F"/>
                </a:solidFill>
                <a:ea typeface="ヒラギノ角ゴ Pro W3" pitchFamily="-84" charset="-128"/>
              </a:rPr>
              <a:t>Facts about VEAS</a:t>
            </a:r>
            <a:endParaRPr lang="nb-NO" altLang="nb-NO" sz="3600" b="1" dirty="0" smtClean="0">
              <a:solidFill>
                <a:srgbClr val="13590F"/>
              </a:solidFill>
              <a:ea typeface="ヒラギノ角ゴ Pro W3" pitchFamily="-84" charset="-128"/>
            </a:endParaRPr>
          </a:p>
        </p:txBody>
      </p:sp>
      <p:sp>
        <p:nvSpPr>
          <p:cNvPr id="16387" name="Plassholder for innhold 6"/>
          <p:cNvSpPr>
            <a:spLocks noGrp="1"/>
          </p:cNvSpPr>
          <p:nvPr>
            <p:ph idx="1"/>
          </p:nvPr>
        </p:nvSpPr>
        <p:spPr>
          <a:xfrm>
            <a:off x="899592" y="1628800"/>
            <a:ext cx="7920880" cy="424847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VEAS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is Norway's largest wastewater treatment plant (WWTP)</a:t>
            </a:r>
            <a:b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</a:br>
            <a:endParaRPr lang="nb-NO" altLang="nb-NO" sz="2800" b="1" dirty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>
              <a:spcBef>
                <a:spcPct val="0"/>
              </a:spcBef>
            </a:pPr>
            <a:r>
              <a:rPr lang="nb-NO" altLang="nb-NO" sz="2800" b="1" smtClean="0">
                <a:solidFill>
                  <a:srgbClr val="000066"/>
                </a:solidFill>
                <a:ea typeface="ヒラギノ角ゴ Pro W3" pitchFamily="-84" charset="-128"/>
              </a:rPr>
              <a:t>Serves approx. </a:t>
            </a:r>
            <a:r>
              <a:rPr lang="nb-NO" altLang="nb-NO" sz="2800" b="1">
                <a:solidFill>
                  <a:srgbClr val="000066"/>
                </a:solidFill>
                <a:ea typeface="ヒラギノ角ゴ Pro W3" pitchFamily="-84" charset="-128"/>
              </a:rPr>
              <a:t>700.000 pe (person equivalents).</a:t>
            </a: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nb-NO" altLang="nb-NO" sz="2800" b="1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Treats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100 </a:t>
            </a:r>
            <a:r>
              <a:rPr lang="nb-NO" altLang="nb-NO" sz="2800" b="1" dirty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– 120 </a:t>
            </a:r>
            <a:r>
              <a:rPr lang="nb-NO" altLang="nb-NO" sz="2800" b="1" err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mill</a:t>
            </a:r>
            <a:r>
              <a:rPr lang="nb-NO" altLang="nb-NO" sz="2800" b="1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m³/y. Average: 3,5 m³/s.</a:t>
            </a: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Retention time in the WWTP: 3 </a:t>
            </a:r>
            <a:r>
              <a:rPr lang="nb-NO" altLang="nb-NO" sz="2800" b="1" dirty="0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– </a:t>
            </a:r>
            <a:r>
              <a:rPr lang="nb-NO" altLang="nb-NO" sz="2800" b="1" smtClean="0">
                <a:solidFill>
                  <a:srgbClr val="000066"/>
                </a:solidFill>
                <a:latin typeface="+mj-lt"/>
                <a:ea typeface="ヒラギノ角ゴ Pro W3" pitchFamily="-84" charset="-128"/>
              </a:rPr>
              <a:t>4 hours.</a:t>
            </a:r>
            <a:endParaRPr lang="nb-NO" altLang="nb-NO" sz="2800" b="1" dirty="0" smtClean="0">
              <a:solidFill>
                <a:srgbClr val="000066"/>
              </a:solidFill>
              <a:latin typeface="+mj-lt"/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19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8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23528" y="220486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13590F"/>
                </a:solidFill>
              </a:rPr>
              <a:t>"MPC is the only advanced control technique that is more advanced than standard PID to have a significant and widespread impact on industrial process control."</a:t>
            </a:r>
          </a:p>
          <a:p>
            <a:endParaRPr lang="en-US" sz="2800" b="1" smtClean="0"/>
          </a:p>
          <a:p>
            <a:r>
              <a:rPr lang="en-US" sz="2800" b="1" smtClean="0">
                <a:solidFill>
                  <a:srgbClr val="000066"/>
                </a:solidFill>
              </a:rPr>
              <a:t>J. M. Maciejowski in </a:t>
            </a:r>
            <a:r>
              <a:rPr lang="en-US" sz="2800" b="1" i="1" smtClean="0">
                <a:solidFill>
                  <a:srgbClr val="000066"/>
                </a:solidFill>
              </a:rPr>
              <a:t>Predictive Control with Constraints (2002).</a:t>
            </a:r>
            <a:endParaRPr lang="nb-NO" sz="2800" b="1" smtClean="0">
              <a:solidFill>
                <a:srgbClr val="000066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7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F4B5-2C54-4DA5-AF2D-8DCC4620F145}" type="slidenum">
              <a:rPr lang="nb-NO"/>
              <a:pPr>
                <a:defRPr/>
              </a:pPr>
              <a:t>20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HSN. IA3112 Auttek. Haugen. 2017.</a:t>
            </a:r>
            <a:endParaRPr lang="nb-NO" smtClean="0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01216" y="980728"/>
            <a:ext cx="7931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1359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inlet magazine:</a:t>
            </a:r>
            <a:endParaRPr lang="en-US" sz="2800" b="1" smtClean="0">
              <a:solidFill>
                <a:srgbClr val="13590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80928"/>
            <a:ext cx="9039867" cy="367240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072500" y="4898777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Inlet basin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190252" y="4392967"/>
            <a:ext cx="100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Tunnel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989014" y="2420888"/>
            <a:ext cx="2119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Inflow to WWTP</a:t>
            </a:r>
            <a:endParaRPr lang="nb-NO" sz="2000" b="1">
              <a:solidFill>
                <a:srgbClr val="000066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884368" y="5013176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Controller</a:t>
            </a:r>
            <a:endParaRPr lang="nb-NO" sz="20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520259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3132" y="576063"/>
            <a:ext cx="1040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72008" y="836712"/>
            <a:ext cx="8964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</a:rPr>
              <a:t>Requirements of level control of inlet basin:</a:t>
            </a:r>
          </a:p>
          <a:p>
            <a:endParaRPr lang="nb-NO" sz="2400" b="1"/>
          </a:p>
          <a:p>
            <a:r>
              <a:rPr lang="nb-NO" sz="2400" b="1" smtClean="0">
                <a:solidFill>
                  <a:srgbClr val="000066"/>
                </a:solidFill>
              </a:rPr>
              <a:t>1. Level setpoint: </a:t>
            </a:r>
            <a:r>
              <a:rPr lang="nb-NO" sz="2400" b="1" smtClean="0">
                <a:solidFill>
                  <a:srgbClr val="000066"/>
                </a:solidFill>
              </a:rPr>
              <a:t>2.3</a:t>
            </a:r>
            <a:r>
              <a:rPr lang="nb-NO" sz="2400" b="1" smtClean="0">
                <a:solidFill>
                  <a:srgbClr val="000066"/>
                </a:solidFill>
              </a:rPr>
              <a:t> </a:t>
            </a:r>
            <a:r>
              <a:rPr lang="nb-NO" sz="2400" b="1" smtClean="0">
                <a:solidFill>
                  <a:srgbClr val="000066"/>
                </a:solidFill>
              </a:rPr>
              <a:t>m = -</a:t>
            </a:r>
            <a:r>
              <a:rPr lang="nb-NO" sz="2400" b="1" smtClean="0">
                <a:solidFill>
                  <a:srgbClr val="000066"/>
                </a:solidFill>
              </a:rPr>
              <a:t>12.7 </a:t>
            </a:r>
            <a:r>
              <a:rPr lang="nb-NO" sz="2400" b="1" smtClean="0">
                <a:solidFill>
                  <a:srgbClr val="000066"/>
                </a:solidFill>
              </a:rPr>
              <a:t>m below sea </a:t>
            </a:r>
            <a:r>
              <a:rPr lang="nb-NO" sz="2400" b="1" smtClean="0">
                <a:solidFill>
                  <a:srgbClr val="000066"/>
                </a:solidFill>
              </a:rPr>
              <a:t>level (approx.).</a:t>
            </a:r>
            <a:endParaRPr lang="nb-NO" sz="2400" b="1" smtClean="0">
              <a:solidFill>
                <a:srgbClr val="000066"/>
              </a:solidFill>
            </a:endParaRPr>
          </a:p>
          <a:p>
            <a:endParaRPr lang="nb-NO" sz="2400" b="1">
              <a:solidFill>
                <a:srgbClr val="000066"/>
              </a:solidFill>
            </a:endParaRPr>
          </a:p>
          <a:p>
            <a:r>
              <a:rPr lang="nb-NO" sz="2400" b="1">
                <a:solidFill>
                  <a:srgbClr val="000066"/>
                </a:solidFill>
              </a:rPr>
              <a:t>2</a:t>
            </a:r>
            <a:r>
              <a:rPr lang="nb-NO" sz="2400" b="1" smtClean="0">
                <a:solidFill>
                  <a:srgbClr val="000066"/>
                </a:solidFill>
              </a:rPr>
              <a:t>. Level should be below </a:t>
            </a:r>
            <a:r>
              <a:rPr lang="nb-NO" sz="2400" b="1" smtClean="0">
                <a:solidFill>
                  <a:srgbClr val="000066"/>
                </a:solidFill>
              </a:rPr>
              <a:t>1.8 </a:t>
            </a:r>
            <a:r>
              <a:rPr lang="nb-NO" sz="2400" b="1" smtClean="0">
                <a:solidFill>
                  <a:srgbClr val="000066"/>
                </a:solidFill>
              </a:rPr>
              <a:t>and </a:t>
            </a:r>
            <a:r>
              <a:rPr lang="nb-NO" sz="2400" b="1" smtClean="0">
                <a:solidFill>
                  <a:srgbClr val="000066"/>
                </a:solidFill>
              </a:rPr>
              <a:t>2.8 </a:t>
            </a:r>
            <a:r>
              <a:rPr lang="nb-NO" sz="2400" b="1" smtClean="0">
                <a:solidFill>
                  <a:srgbClr val="000066"/>
                </a:solidFill>
              </a:rPr>
              <a:t>m.</a:t>
            </a:r>
          </a:p>
          <a:p>
            <a:endParaRPr lang="nb-NO" sz="2400" b="1">
              <a:solidFill>
                <a:srgbClr val="000066"/>
              </a:solidFill>
            </a:endParaRPr>
          </a:p>
          <a:p>
            <a:r>
              <a:rPr lang="nb-NO" sz="2400" b="1">
                <a:solidFill>
                  <a:srgbClr val="000066"/>
                </a:solidFill>
              </a:rPr>
              <a:t>3</a:t>
            </a:r>
            <a:r>
              <a:rPr lang="nb-NO" sz="2400" b="1" smtClean="0">
                <a:solidFill>
                  <a:srgbClr val="000066"/>
                </a:solidFill>
              </a:rPr>
              <a:t>. </a:t>
            </a:r>
            <a:r>
              <a:rPr lang="nb-NO" sz="2400" b="1">
                <a:solidFill>
                  <a:srgbClr val="000066"/>
                </a:solidFill>
              </a:rPr>
              <a:t>Pump flow, </a:t>
            </a:r>
            <a:r>
              <a:rPr lang="nb-NO" sz="2400" b="1" smtClean="0">
                <a:solidFill>
                  <a:srgbClr val="000066"/>
                </a:solidFill>
              </a:rPr>
              <a:t>F_in, constrained between 8000 and 0 L/s.</a:t>
            </a:r>
            <a:endParaRPr lang="nb-NO" sz="2400" b="1">
              <a:solidFill>
                <a:srgbClr val="000066"/>
              </a:solidFill>
            </a:endParaRPr>
          </a:p>
          <a:p>
            <a:endParaRPr lang="nb-NO" sz="2400" b="1" smtClean="0">
              <a:solidFill>
                <a:srgbClr val="000066"/>
              </a:solidFill>
            </a:endParaRPr>
          </a:p>
          <a:p>
            <a:r>
              <a:rPr lang="nb-NO" sz="2400" b="1" smtClean="0">
                <a:solidFill>
                  <a:srgbClr val="000066"/>
                </a:solidFill>
              </a:rPr>
              <a:t>4. F_in </a:t>
            </a:r>
            <a:r>
              <a:rPr lang="nb-NO" sz="2400" b="1">
                <a:solidFill>
                  <a:srgbClr val="000066"/>
                </a:solidFill>
              </a:rPr>
              <a:t>should be as smooth as possible, i.e. </a:t>
            </a:r>
            <a:r>
              <a:rPr lang="nb-NO" sz="2400" b="1" smtClean="0">
                <a:solidFill>
                  <a:srgbClr val="000066"/>
                </a:solidFill>
              </a:rPr>
              <a:t>d(F_in)/dt should </a:t>
            </a:r>
            <a:r>
              <a:rPr lang="nb-NO" sz="2400" b="1">
                <a:solidFill>
                  <a:srgbClr val="000066"/>
                </a:solidFill>
              </a:rPr>
              <a:t>be as close to </a:t>
            </a:r>
            <a:r>
              <a:rPr lang="nb-NO" sz="2400" b="1" smtClean="0">
                <a:solidFill>
                  <a:srgbClr val="000066"/>
                </a:solidFill>
              </a:rPr>
              <a:t>0 </a:t>
            </a:r>
            <a:r>
              <a:rPr lang="nb-NO" sz="2400" b="1">
                <a:solidFill>
                  <a:srgbClr val="000066"/>
                </a:solidFill>
              </a:rPr>
              <a:t>as possible. </a:t>
            </a:r>
            <a:r>
              <a:rPr lang="nb-NO" sz="2400" b="1" smtClean="0">
                <a:solidFill>
                  <a:srgbClr val="000066"/>
                </a:solidFill>
              </a:rPr>
              <a:t>Specifically, VEAS wants </a:t>
            </a:r>
          </a:p>
          <a:p>
            <a:endParaRPr lang="nb-NO" sz="2400" b="1">
              <a:solidFill>
                <a:srgbClr val="000066"/>
              </a:solidFill>
            </a:endParaRPr>
          </a:p>
          <a:p>
            <a:pPr algn="ctr"/>
            <a:r>
              <a:rPr lang="nb-NO" sz="2400" b="1" smtClean="0">
                <a:solidFill>
                  <a:srgbClr val="000066"/>
                </a:solidFill>
              </a:rPr>
              <a:t>d(F_in</a:t>
            </a:r>
            <a:r>
              <a:rPr lang="nb-NO" sz="2400" b="1">
                <a:solidFill>
                  <a:srgbClr val="000066"/>
                </a:solidFill>
              </a:rPr>
              <a:t>)/dt </a:t>
            </a:r>
            <a:r>
              <a:rPr lang="nb-NO" sz="2400" b="1" smtClean="0">
                <a:solidFill>
                  <a:srgbClr val="000066"/>
                </a:solidFill>
              </a:rPr>
              <a:t>&lt;= 20 </a:t>
            </a:r>
            <a:r>
              <a:rPr lang="nb-NO" sz="2400" b="1">
                <a:solidFill>
                  <a:srgbClr val="000066"/>
                </a:solidFill>
              </a:rPr>
              <a:t>(L/s)/</a:t>
            </a:r>
            <a:r>
              <a:rPr lang="nb-NO" sz="2400" b="1" smtClean="0">
                <a:solidFill>
                  <a:srgbClr val="000066"/>
                </a:solidFill>
              </a:rPr>
              <a:t>min.</a:t>
            </a:r>
            <a:endParaRPr lang="nb-NO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323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223451" y="5445224"/>
            <a:ext cx="7092965" cy="670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4A62F-8EB3-4B07-95AE-E40B007E98D9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907659" y="908720"/>
            <a:ext cx="7156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b="1" smtClean="0">
                <a:solidFill>
                  <a:srgbClr val="B00000"/>
                </a:solidFill>
              </a:rPr>
              <a:t>The MPC needs a mathematical model of</a:t>
            </a:r>
            <a:br>
              <a:rPr lang="nb-NO" sz="2800" b="1" smtClean="0">
                <a:solidFill>
                  <a:srgbClr val="B00000"/>
                </a:solidFill>
              </a:rPr>
            </a:br>
            <a:r>
              <a:rPr lang="nb-NO" sz="2800" b="1" smtClean="0">
                <a:solidFill>
                  <a:srgbClr val="B00000"/>
                </a:solidFill>
              </a:rPr>
              <a:t>the level, </a:t>
            </a:r>
            <a:r>
              <a:rPr lang="nb-NO" sz="2800" b="1" i="1" smtClean="0">
                <a:solidFill>
                  <a:srgbClr val="B00000"/>
                </a:solidFill>
              </a:rPr>
              <a:t>h</a:t>
            </a:r>
            <a:r>
              <a:rPr lang="nb-NO" sz="2800" b="1" smtClean="0">
                <a:solidFill>
                  <a:srgbClr val="B00000"/>
                </a:solidFill>
              </a:rPr>
              <a:t>, in the inlet basin:</a:t>
            </a:r>
            <a:endParaRPr lang="nb-NO" sz="2800" b="1">
              <a:solidFill>
                <a:srgbClr val="B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38259" y="3853466"/>
            <a:ext cx="6621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rho*A(h)*dh/dt = rho(F_in_total - F_pump)</a:t>
            </a:r>
            <a:endParaRPr lang="nb-NO" sz="2800" b="1">
              <a:solidFill>
                <a:srgbClr val="13590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/>
              <p:cNvSpPr/>
              <p:nvPr/>
            </p:nvSpPr>
            <p:spPr>
              <a:xfrm>
                <a:off x="1223451" y="5423241"/>
                <a:ext cx="7236981" cy="67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h(t) = h(t</a:t>
                </a:r>
                <a:r>
                  <a:rPr lang="nb-NO" sz="24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nb-NO" sz="2800" b="1" i="1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p>
                      <m:e>
                        <m:r>
                          <m:rPr>
                            <m:nor/>
                          </m:rPr>
                          <a:rPr lang="nb-NO" sz="2800" b="1" i="0" smtClean="0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nb-NO" sz="2800" b="1" smtClean="0">
                            <a:solidFill>
                              <a:srgbClr val="13590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pump</m:t>
                        </m:r>
                        <m:r>
                          <a:rPr lang="nb-NO" sz="2800" b="1" i="1" smtClean="0">
                            <a:solidFill>
                              <a:srgbClr val="13590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nb-NO" sz="2800" b="1" smtClean="0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/A(h) </a:t>
                </a:r>
                <a:r>
                  <a:rPr lang="nb-NO" sz="2800" b="1">
                    <a:solidFill>
                      <a:srgbClr val="13590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dτ </a:t>
                </a:r>
                <a:endParaRPr lang="nb-NO" sz="2800" b="1">
                  <a:solidFill>
                    <a:srgbClr val="13590F"/>
                  </a:solidFill>
                </a:endParaRPr>
              </a:p>
            </p:txBody>
          </p:sp>
        </mc:Choice>
        <mc:Fallback xmlns=""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51" y="5423241"/>
                <a:ext cx="7236981" cy="670055"/>
              </a:xfrm>
              <a:prstGeom prst="rect">
                <a:avLst/>
              </a:prstGeom>
              <a:blipFill rotWithShape="0">
                <a:blip r:embed="rId2"/>
                <a:stretch>
                  <a:fillRect l="-1769" r="-337" b="-172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Sylinder 4"/>
          <p:cNvSpPr txBox="1"/>
          <p:nvPr/>
        </p:nvSpPr>
        <p:spPr>
          <a:xfrm>
            <a:off x="2195736" y="4509120"/>
            <a:ext cx="501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i="1" smtClean="0"/>
              <a:t>which, after cancelling rho</a:t>
            </a:r>
            <a:r>
              <a:rPr lang="nb-NO" sz="2400" b="1" i="1"/>
              <a:t>,</a:t>
            </a:r>
            <a:r>
              <a:rPr lang="nb-NO" sz="2400" b="1" i="1" smtClean="0"/>
              <a:t> gives</a:t>
            </a:r>
          </a:p>
          <a:p>
            <a:pPr algn="ctr"/>
            <a:r>
              <a:rPr lang="nb-NO" sz="2400" b="1" i="1" smtClean="0"/>
              <a:t>the following formula for level h:</a:t>
            </a:r>
            <a:endParaRPr lang="nb-NO" sz="2400" b="1" i="1"/>
          </a:p>
        </p:txBody>
      </p:sp>
      <p:sp>
        <p:nvSpPr>
          <p:cNvPr id="8" name="TekstSylinder 7"/>
          <p:cNvSpPr txBox="1"/>
          <p:nvPr/>
        </p:nvSpPr>
        <p:spPr>
          <a:xfrm>
            <a:off x="3355194" y="2248669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smtClean="0"/>
              <a:t>Material balance:</a:t>
            </a:r>
            <a:endParaRPr lang="nb-NO" sz="2400" b="1" i="1"/>
          </a:p>
        </p:txBody>
      </p:sp>
      <p:sp>
        <p:nvSpPr>
          <p:cNvPr id="10" name="Rektangel 9"/>
          <p:cNvSpPr/>
          <p:nvPr/>
        </p:nvSpPr>
        <p:spPr>
          <a:xfrm>
            <a:off x="791718" y="2727527"/>
            <a:ext cx="714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smtClean="0">
                <a:solidFill>
                  <a:srgbClr val="1359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change of mass </a:t>
            </a:r>
            <a:r>
              <a:rPr lang="nb-NO" sz="2800" b="1" smtClean="0">
                <a:solidFill>
                  <a:srgbClr val="1359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inflow minus outflow</a:t>
            </a:r>
            <a:endParaRPr lang="nb-NO" sz="2800" b="1">
              <a:solidFill>
                <a:srgbClr val="13590F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445558" y="3313709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smtClean="0"/>
              <a:t>Mathematically:</a:t>
            </a:r>
            <a:endParaRPr lang="nb-NO" sz="2400" b="1" i="1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5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27E9-7631-41A3-97D7-6F40CE05FE5E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692152" y="6520259"/>
            <a:ext cx="346402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3132" y="576063"/>
            <a:ext cx="1040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1907704" y="1556792"/>
            <a:ext cx="551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smtClean="0">
                <a:solidFill>
                  <a:srgbClr val="13590F"/>
                </a:solidFill>
              </a:rPr>
              <a:t>MPC optimization criterion:</a:t>
            </a:r>
            <a:endParaRPr lang="nb-NO" sz="3200" b="1">
              <a:solidFill>
                <a:srgbClr val="13590F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80" y="2341866"/>
            <a:ext cx="1241216" cy="80314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033" y="3429000"/>
            <a:ext cx="6016343" cy="1362676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4288897" y="3140968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smtClean="0"/>
              <a:t>der</a:t>
            </a:r>
            <a:endParaRPr lang="nb-NO" sz="2400"/>
          </a:p>
        </p:txBody>
      </p:sp>
      <p:sp>
        <p:nvSpPr>
          <p:cNvPr id="16" name="TekstSylinder 15"/>
          <p:cNvSpPr txBox="1"/>
          <p:nvPr/>
        </p:nvSpPr>
        <p:spPr>
          <a:xfrm>
            <a:off x="3231447" y="4912269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/>
              <a:t>where u_LC = F_in</a:t>
            </a:r>
            <a:endParaRPr lang="nb-NO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418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4A62F-8EB3-4B07-95AE-E40B007E98D9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24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27584" y="692696"/>
            <a:ext cx="72170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smtClean="0">
                <a:solidFill>
                  <a:srgbClr val="13590F"/>
                </a:solidFill>
              </a:rPr>
              <a:t>Let's look at </a:t>
            </a:r>
            <a:r>
              <a:rPr lang="nb-NO" sz="3200" b="1" smtClean="0">
                <a:solidFill>
                  <a:srgbClr val="13590F"/>
                </a:solidFill>
              </a:rPr>
              <a:t>real results of</a:t>
            </a:r>
          </a:p>
          <a:p>
            <a:pPr algn="ctr"/>
            <a:r>
              <a:rPr lang="nb-NO" sz="3200" b="1" smtClean="0">
                <a:solidFill>
                  <a:srgbClr val="13590F"/>
                </a:solidFill>
              </a:rPr>
              <a:t>three various level control solutions</a:t>
            </a:r>
            <a:endParaRPr lang="nb-NO" sz="3200" b="1" smtClean="0">
              <a:solidFill>
                <a:srgbClr val="13590F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755576" y="2636912"/>
            <a:ext cx="8045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PI control with original PI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PI </a:t>
            </a:r>
            <a:r>
              <a:rPr lang="nb-NO" sz="2400" b="1">
                <a:solidFill>
                  <a:schemeClr val="tx2">
                    <a:lumMod val="75000"/>
                  </a:schemeClr>
                </a:solidFill>
              </a:rPr>
              <a:t>control </a:t>
            </a: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with Skogestad (or optimized) PI settings</a:t>
            </a:r>
            <a:b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(cf. previous lecture)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smtClean="0">
                <a:solidFill>
                  <a:schemeClr val="tx2">
                    <a:lumMod val="75000"/>
                  </a:schemeClr>
                </a:solidFill>
              </a:rPr>
              <a:t>MPC</a:t>
            </a:r>
            <a:endParaRPr lang="nb-NO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3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639637" y="478413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13590F"/>
                </a:solidFill>
              </a:rPr>
              <a:t>Computer implementation</a:t>
            </a:r>
            <a:endParaRPr lang="nb-NO" sz="4000" dirty="0">
              <a:solidFill>
                <a:srgbClr val="13590F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79512" y="1772816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smtClean="0">
                <a:solidFill>
                  <a:srgbClr val="245794"/>
                </a:solidFill>
              </a:rPr>
              <a:t> </a:t>
            </a:r>
            <a:r>
              <a:rPr lang="nb-NO" sz="2400" b="1" smtClean="0">
                <a:solidFill>
                  <a:srgbClr val="B00000"/>
                </a:solidFill>
              </a:rPr>
              <a:t>PC with LabVIEW and </a:t>
            </a:r>
            <a:r>
              <a:rPr lang="nb-NO" sz="2400" b="1" smtClean="0">
                <a:solidFill>
                  <a:srgbClr val="B00000"/>
                </a:solidFill>
              </a:rPr>
              <a:t>MATLAB:</a:t>
            </a:r>
            <a:endParaRPr lang="nb-NO" sz="2400" b="1" smtClean="0">
              <a:solidFill>
                <a:srgbClr val="B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nb-NO" sz="2400" b="1" smtClean="0">
              <a:solidFill>
                <a:srgbClr val="24579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b-NO" sz="2400" b="1" smtClean="0">
                <a:solidFill>
                  <a:srgbClr val="245794"/>
                </a:solidFill>
              </a:rPr>
              <a:t> </a:t>
            </a:r>
            <a:r>
              <a:rPr lang="nb-NO" sz="2400" b="1" smtClean="0">
                <a:solidFill>
                  <a:srgbClr val="13590F"/>
                </a:solidFill>
              </a:rPr>
              <a:t>LabVIEW</a:t>
            </a:r>
            <a:r>
              <a:rPr lang="nb-NO" sz="2400" b="1" smtClean="0">
                <a:solidFill>
                  <a:srgbClr val="B00000"/>
                </a:solidFill>
              </a:rPr>
              <a:t> </a:t>
            </a:r>
            <a:r>
              <a:rPr lang="nb-NO" sz="2400" b="1" smtClean="0">
                <a:solidFill>
                  <a:schemeClr val="tx2"/>
                </a:solidFill>
              </a:rPr>
              <a:t>for implementation of main program and GUI, and - in case of real experiments - IO</a:t>
            </a:r>
            <a:r>
              <a:rPr lang="nb-NO" sz="2800" b="1" smtClean="0">
                <a:solidFill>
                  <a:schemeClr val="tx2"/>
                </a:solidFill>
              </a:rPr>
              <a:t> </a:t>
            </a:r>
            <a:r>
              <a:rPr lang="nb-NO" sz="2400" b="1" smtClean="0">
                <a:solidFill>
                  <a:schemeClr val="tx2"/>
                </a:solidFill>
              </a:rPr>
              <a:t>(voltages for measurement and control).</a:t>
            </a:r>
          </a:p>
          <a:p>
            <a:endParaRPr lang="nb-NO" sz="2400" b="1" smtClean="0">
              <a:solidFill>
                <a:srgbClr val="24579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b-NO" sz="2400" b="1" smtClean="0">
                <a:solidFill>
                  <a:srgbClr val="245794"/>
                </a:solidFill>
              </a:rPr>
              <a:t> </a:t>
            </a:r>
            <a:r>
              <a:rPr lang="nb-NO" sz="2400" b="1" smtClean="0">
                <a:solidFill>
                  <a:srgbClr val="13590F"/>
                </a:solidFill>
              </a:rPr>
              <a:t>Matlab </a:t>
            </a:r>
            <a:r>
              <a:rPr lang="nb-NO" sz="2400" b="1" smtClean="0">
                <a:solidFill>
                  <a:schemeClr val="tx2"/>
                </a:solidFill>
              </a:rPr>
              <a:t>in Matlab Script Node in LabVIEW for running the </a:t>
            </a:r>
            <a:r>
              <a:rPr lang="nb-NO" sz="2400" b="1" smtClean="0">
                <a:solidFill>
                  <a:schemeClr val="tx2"/>
                </a:solidFill>
              </a:rPr>
              <a:t>MPC based on fmincon() </a:t>
            </a:r>
            <a:r>
              <a:rPr lang="nb-NO" sz="2400" b="1" smtClean="0">
                <a:solidFill>
                  <a:schemeClr val="tx2"/>
                </a:solidFill>
              </a:rPr>
              <a:t>incl. the </a:t>
            </a:r>
            <a:r>
              <a:rPr lang="nb-NO" sz="2400" b="1" smtClean="0">
                <a:solidFill>
                  <a:schemeClr val="tx2"/>
                </a:solidFill>
              </a:rPr>
              <a:t>observer.</a:t>
            </a:r>
            <a:endParaRPr lang="nb-NO" sz="2400" b="1" smtClean="0">
              <a:solidFill>
                <a:schemeClr val="tx2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6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F4B5-2C54-4DA5-AF2D-8DCC4620F145}" type="slidenum">
              <a:rPr lang="nb-NO"/>
              <a:pPr>
                <a:defRPr/>
              </a:pPr>
              <a:t>26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nn-NO" smtClean="0"/>
              <a:t>HSN. IA3112 Auttek. Haugen. 2017.</a:t>
            </a:r>
            <a:endParaRPr lang="nb-NO" smtClean="0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e 7" descr="C:\home.hit.no\phd\konferanser_og_seminarer\2017\mic_averaging_level_control\data_og_matlab\plot_ipu_pi_dks_0711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00039"/>
            <a:ext cx="3335401" cy="497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00039"/>
            <a:ext cx="3320008" cy="497848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41549" y="596918"/>
            <a:ext cx="239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>
                <a:solidFill>
                  <a:srgbClr val="C00000"/>
                </a:solidFill>
              </a:rPr>
              <a:t>O</a:t>
            </a:r>
            <a:r>
              <a:rPr lang="nb-NO" sz="1600" b="1" smtClean="0">
                <a:solidFill>
                  <a:srgbClr val="C00000"/>
                </a:solidFill>
              </a:rPr>
              <a:t>riginal </a:t>
            </a:r>
            <a:r>
              <a:rPr lang="nb-NO" sz="1600" b="1" smtClean="0">
                <a:solidFill>
                  <a:srgbClr val="C00000"/>
                </a:solidFill>
              </a:rPr>
              <a:t>PI </a:t>
            </a:r>
            <a:r>
              <a:rPr lang="nb-NO" sz="1600" b="1" smtClean="0">
                <a:solidFill>
                  <a:srgbClr val="C00000"/>
                </a:solidFill>
              </a:rPr>
              <a:t>settings</a:t>
            </a:r>
            <a:endParaRPr lang="nb-NO" sz="1600" b="1" smtClean="0">
              <a:solidFill>
                <a:srgbClr val="C00000"/>
              </a:solidFill>
            </a:endParaRPr>
          </a:p>
          <a:p>
            <a:pPr algn="ctr"/>
            <a:r>
              <a:rPr lang="nb-NO" sz="1600" b="1" smtClean="0">
                <a:solidFill>
                  <a:srgbClr val="C00000"/>
                </a:solidFill>
              </a:rPr>
              <a:t>(Kc = 8.0 , Ti = 1000 s)</a:t>
            </a:r>
            <a:endParaRPr lang="nb-NO" sz="1600" b="1">
              <a:solidFill>
                <a:srgbClr val="C0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3410547" y="548680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smtClean="0">
                <a:solidFill>
                  <a:srgbClr val="C00000"/>
                </a:solidFill>
              </a:rPr>
              <a:t>Skogestad </a:t>
            </a:r>
            <a:r>
              <a:rPr lang="nb-NO" sz="1600" b="1" smtClean="0">
                <a:solidFill>
                  <a:srgbClr val="C00000"/>
                </a:solidFill>
              </a:rPr>
              <a:t>PI </a:t>
            </a:r>
            <a:r>
              <a:rPr lang="nb-NO" sz="1600" b="1" smtClean="0">
                <a:solidFill>
                  <a:srgbClr val="C00000"/>
                </a:solidFill>
              </a:rPr>
              <a:t>settings</a:t>
            </a:r>
            <a:r>
              <a:rPr lang="nb-NO" sz="1600" b="1" smtClean="0">
                <a:solidFill>
                  <a:srgbClr val="C00000"/>
                </a:solidFill>
              </a:rPr>
              <a:t/>
            </a:r>
            <a:br>
              <a:rPr lang="nb-NO" sz="1600" b="1" smtClean="0">
                <a:solidFill>
                  <a:srgbClr val="C00000"/>
                </a:solidFill>
              </a:rPr>
            </a:br>
            <a:r>
              <a:rPr lang="nb-NO" sz="1600" b="1">
                <a:solidFill>
                  <a:srgbClr val="C00000"/>
                </a:solidFill>
              </a:rPr>
              <a:t>(Kc = </a:t>
            </a:r>
            <a:r>
              <a:rPr lang="nb-NO" sz="1600" b="1" smtClean="0">
                <a:solidFill>
                  <a:srgbClr val="C00000"/>
                </a:solidFill>
              </a:rPr>
              <a:t>3.1 </a:t>
            </a:r>
            <a:r>
              <a:rPr lang="nb-NO" sz="1600" b="1">
                <a:solidFill>
                  <a:srgbClr val="C00000"/>
                </a:solidFill>
              </a:rPr>
              <a:t>, Ti = </a:t>
            </a:r>
            <a:r>
              <a:rPr lang="nb-NO" sz="1600" b="1" smtClean="0">
                <a:solidFill>
                  <a:srgbClr val="C00000"/>
                </a:solidFill>
              </a:rPr>
              <a:t>3240 </a:t>
            </a:r>
            <a:r>
              <a:rPr lang="nb-NO" sz="1600" b="1">
                <a:solidFill>
                  <a:srgbClr val="C00000"/>
                </a:solidFill>
              </a:rPr>
              <a:t>s)</a:t>
            </a:r>
          </a:p>
        </p:txBody>
      </p:sp>
      <p:pic>
        <p:nvPicPr>
          <p:cNvPr id="15" name="Bilde 14" descr="C:\home.hit.no\phd\konferanser_og_seminarer\2017\mic_averaging_level_control\data_og_matlab\plot_ipu_mpc_pump_performance_07111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00039"/>
            <a:ext cx="3528392" cy="497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kstSylinder 16"/>
          <p:cNvSpPr txBox="1"/>
          <p:nvPr/>
        </p:nvSpPr>
        <p:spPr>
          <a:xfrm>
            <a:off x="6539417" y="476672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smtClean="0">
                <a:solidFill>
                  <a:srgbClr val="C00000"/>
                </a:solidFill>
              </a:rPr>
              <a:t>MPC</a:t>
            </a:r>
          </a:p>
          <a:p>
            <a:pPr algn="ctr"/>
            <a:r>
              <a:rPr lang="nb-NO" sz="1600" b="1" smtClean="0">
                <a:solidFill>
                  <a:srgbClr val="C00000"/>
                </a:solidFill>
              </a:rPr>
              <a:t>(preliminary results)</a:t>
            </a:r>
            <a:endParaRPr lang="nb-NO" sz="1600" b="1">
              <a:solidFill>
                <a:srgbClr val="C0000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925371" y="14127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rgbClr val="13590F"/>
                </a:solidFill>
              </a:rPr>
              <a:t>Level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683568" y="32756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smtClean="0">
                <a:solidFill>
                  <a:srgbClr val="13590F"/>
                </a:solidFill>
              </a:rPr>
              <a:t>Pump flow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21978" y="4582869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smtClean="0">
                <a:solidFill>
                  <a:srgbClr val="13590F"/>
                </a:solidFill>
              </a:rPr>
              <a:t>Rate of change</a:t>
            </a:r>
          </a:p>
          <a:p>
            <a:pPr algn="ctr"/>
            <a:r>
              <a:rPr lang="nb-NO" b="1" smtClean="0">
                <a:solidFill>
                  <a:srgbClr val="13590F"/>
                </a:solidFill>
              </a:rPr>
              <a:t>of pump flow</a:t>
            </a:r>
            <a:endParaRPr lang="nb-NO" b="1">
              <a:solidFill>
                <a:srgbClr val="13590F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3333606" y="6165304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i="1" smtClean="0">
                <a:solidFill>
                  <a:srgbClr val="000066"/>
                </a:solidFill>
              </a:rPr>
              <a:t>Which is best?</a:t>
            </a:r>
            <a:endParaRPr lang="nb-NO" sz="2000" b="1" i="1">
              <a:solidFill>
                <a:srgbClr val="000066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944446" y="-27384"/>
            <a:ext cx="4838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b="1" smtClean="0">
                <a:solidFill>
                  <a:srgbClr val="000066"/>
                </a:solidFill>
              </a:rPr>
              <a:t>Experimental results on the real plant:</a:t>
            </a:r>
            <a:endParaRPr lang="nb-NO" sz="20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67544" y="2606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400" b="1" smtClean="0">
                <a:solidFill>
                  <a:srgbClr val="C00000"/>
                </a:solidFill>
              </a:rPr>
              <a:t>History</a:t>
            </a:r>
            <a:endParaRPr lang="nb-NO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95536" y="170080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smtClean="0">
                <a:solidFill>
                  <a:srgbClr val="1D8D17"/>
                </a:solidFill>
              </a:rPr>
              <a:t> Cutler and Ramaker (Shell Oil), 1973: </a:t>
            </a:r>
            <a:r>
              <a:rPr lang="nb-NO" sz="2800" b="1" smtClean="0">
                <a:solidFill>
                  <a:srgbClr val="C00000"/>
                </a:solidFill>
              </a:rPr>
              <a:t>DMC</a:t>
            </a:r>
            <a:r>
              <a:rPr lang="nb-NO" sz="2800" b="1" smtClean="0">
                <a:solidFill>
                  <a:srgbClr val="1D8D17"/>
                </a:solidFill>
              </a:rPr>
              <a:t> (Dynamic Matrix Control). 1983: QDMC (Quadratic DMC). Application to </a:t>
            </a:r>
            <a:r>
              <a:rPr lang="en-US" sz="2800" b="1" smtClean="0">
                <a:solidFill>
                  <a:srgbClr val="1D8D17"/>
                </a:solidFill>
              </a:rPr>
              <a:t>furnace temperature control.</a:t>
            </a:r>
            <a:endParaRPr lang="nb-NO" sz="2800" b="1" smtClean="0">
              <a:solidFill>
                <a:srgbClr val="1D8D17"/>
              </a:solidFill>
            </a:endParaRPr>
          </a:p>
          <a:p>
            <a:pPr>
              <a:buFont typeface="Arial" pitchFamily="34" charset="0"/>
              <a:buChar char="•"/>
            </a:pPr>
            <a:endParaRPr lang="nb-NO" sz="28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800" b="1" smtClean="0">
                <a:solidFill>
                  <a:srgbClr val="245794"/>
                </a:solidFill>
              </a:rPr>
              <a:t> Richalet et al., 1976: Algorithm: </a:t>
            </a:r>
            <a:r>
              <a:rPr lang="en-US" sz="2800" b="1" smtClean="0">
                <a:solidFill>
                  <a:srgbClr val="C00000"/>
                </a:solidFill>
              </a:rPr>
              <a:t>MPHC</a:t>
            </a:r>
            <a:r>
              <a:rPr lang="en-US" sz="2800" b="1" smtClean="0">
                <a:solidFill>
                  <a:srgbClr val="245794"/>
                </a:solidFill>
              </a:rPr>
              <a:t> (Model predictive heuristic control). Software: IDCOM (Identification and Command). Applied to a fluid catalytic cracking unit and a PVC plant.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467544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b="1" smtClean="0">
                <a:solidFill>
                  <a:srgbClr val="C00000"/>
                </a:solidFill>
              </a:rPr>
              <a:t>Some (very few) </a:t>
            </a:r>
            <a:r>
              <a:rPr lang="nb-NO" sz="4000" b="1" smtClean="0">
                <a:solidFill>
                  <a:srgbClr val="C00000"/>
                </a:solidFill>
              </a:rPr>
              <a:t>MPC products</a:t>
            </a:r>
            <a:endParaRPr lang="nb-NO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23528" y="2170599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DeltaV (Emerson Process Partner)</a:t>
            </a: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</a:t>
            </a:r>
            <a:r>
              <a:rPr lang="en-US" sz="2000" b="1">
                <a:solidFill>
                  <a:srgbClr val="245794"/>
                </a:solidFill>
              </a:rPr>
              <a:t>800xA APC (ABB)</a:t>
            </a:r>
            <a:endParaRPr lang="nb-NO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Matlab MPC Toolbox, also for Simulink</a:t>
            </a:r>
            <a:endParaRPr lang="en-US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>
                <a:solidFill>
                  <a:srgbClr val="245794"/>
                </a:solidFill>
              </a:rPr>
              <a:t> </a:t>
            </a:r>
            <a:r>
              <a:rPr lang="nb-NO" sz="2000" b="1" smtClean="0">
                <a:solidFill>
                  <a:srgbClr val="245794"/>
                </a:solidFill>
              </a:rPr>
              <a:t>LabVIEW Predictive Control palette in Control Design toolkit</a:t>
            </a:r>
            <a:endParaRPr lang="nb-NO" sz="2000" b="1" smtClean="0">
              <a:solidFill>
                <a:srgbClr val="24579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sz="2000" b="1" smtClean="0">
                <a:solidFill>
                  <a:srgbClr val="245794"/>
                </a:solidFill>
              </a:rPr>
              <a:t> Septic </a:t>
            </a:r>
            <a:r>
              <a:rPr lang="nb-NO" sz="2000" b="1" smtClean="0">
                <a:solidFill>
                  <a:srgbClr val="245794"/>
                </a:solidFill>
              </a:rPr>
              <a:t>(Statoil</a:t>
            </a:r>
            <a:r>
              <a:rPr lang="nb-NO" sz="2000" b="1" smtClean="0">
                <a:solidFill>
                  <a:srgbClr val="245794"/>
                </a:solidFill>
              </a:rPr>
              <a:t>, no external use)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  <a:p>
            <a:pPr algn="ctr"/>
            <a:r>
              <a:rPr lang="nb-NO" sz="2000" b="1" smtClean="0">
                <a:solidFill>
                  <a:srgbClr val="245794"/>
                </a:solidFill>
              </a:rPr>
              <a:t>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1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5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/>
          <a:lstStyle/>
          <a:p>
            <a:pPr algn="ctr"/>
            <a:r>
              <a:rPr lang="nb-NO" altLang="nb-NO" sz="4800" b="1" smtClean="0">
                <a:solidFill>
                  <a:srgbClr val="860000"/>
                </a:solidFill>
                <a:ea typeface="ヒラギノ角ゴ Pro W3" pitchFamily="-84" charset="-128"/>
              </a:rPr>
              <a:t>What </a:t>
            </a:r>
            <a:r>
              <a:rPr lang="nb-NO" altLang="nb-NO" sz="4800" b="1" i="1" smtClean="0">
                <a:solidFill>
                  <a:srgbClr val="860000"/>
                </a:solidFill>
                <a:ea typeface="ヒラギノ角ゴ Pro W3" pitchFamily="-84" charset="-128"/>
              </a:rPr>
              <a:t>is</a:t>
            </a:r>
            <a:r>
              <a:rPr lang="nb-NO" altLang="nb-NO" sz="4800" b="1" smtClean="0">
                <a:solidFill>
                  <a:srgbClr val="860000"/>
                </a:solidFill>
                <a:ea typeface="ヒラギノ角ゴ Pro W3" pitchFamily="-84" charset="-128"/>
              </a:rPr>
              <a:t> MPC?</a:t>
            </a:r>
            <a:endParaRPr lang="nb-NO" altLang="nb-NO" sz="4800" b="1" dirty="0" smtClean="0">
              <a:solidFill>
                <a:srgbClr val="860000"/>
              </a:solidFill>
              <a:ea typeface="ヒラギノ角ゴ Pro W3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A9AE9-FCF2-4E9D-8CF2-9243CD78D737}" type="slidenum">
              <a:rPr lang="nb-NO" smtClean="0">
                <a:solidFill>
                  <a:srgbClr val="EBEBEB"/>
                </a:solidFill>
              </a:rPr>
              <a:pPr>
                <a:defRPr/>
              </a:pPr>
              <a:t>5</a:t>
            </a:fld>
            <a:endParaRPr lang="nb-NO">
              <a:solidFill>
                <a:srgbClr val="EBEBEB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USN. PEF3006 Process Control. Haugen.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techteach.no\publications\kompendium_hio_so303e_kyb2\graphics\mpc_acti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768" y="1412776"/>
            <a:ext cx="7800656" cy="4587899"/>
          </a:xfrm>
          <a:prstGeom prst="rect">
            <a:avLst/>
          </a:prstGeom>
          <a:noFill/>
        </p:spPr>
      </p:pic>
      <p:sp>
        <p:nvSpPr>
          <p:cNvPr id="13" name="Rektangel 12"/>
          <p:cNvSpPr/>
          <p:nvPr/>
        </p:nvSpPr>
        <p:spPr>
          <a:xfrm>
            <a:off x="6070388" y="3553852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u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310833" y="4365104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b="1" smtClean="0">
                <a:solidFill>
                  <a:srgbClr val="1D8D17"/>
                </a:solidFill>
              </a:rPr>
              <a:t>Now!</a:t>
            </a:r>
          </a:p>
        </p:txBody>
      </p:sp>
      <p:cxnSp>
        <p:nvCxnSpPr>
          <p:cNvPr id="17" name="Rett pil 16"/>
          <p:cNvCxnSpPr/>
          <p:nvPr/>
        </p:nvCxnSpPr>
        <p:spPr>
          <a:xfrm flipH="1" flipV="1">
            <a:off x="3131840" y="436510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7092280" y="4695527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1D8D17"/>
                </a:solidFill>
              </a:rPr>
              <a:t>Future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073019" y="1124744"/>
            <a:ext cx="558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y</a:t>
            </a:r>
            <a:r>
              <a:rPr lang="nb-NO" sz="1600" b="1" i="1" smtClean="0">
                <a:solidFill>
                  <a:srgbClr val="C00000"/>
                </a:solidFill>
              </a:rPr>
              <a:t>SP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3901908" y="2564904"/>
            <a:ext cx="82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i="1" smtClean="0">
                <a:solidFill>
                  <a:srgbClr val="C00000"/>
                </a:solidFill>
              </a:rPr>
              <a:t>y</a:t>
            </a:r>
            <a:r>
              <a:rPr lang="nb-NO" sz="1600" b="1" i="1" smtClean="0">
                <a:solidFill>
                  <a:srgbClr val="C00000"/>
                </a:solidFill>
              </a:rPr>
              <a:t>pred</a:t>
            </a:r>
            <a:endParaRPr lang="nb-NO" sz="2800" b="1" smtClean="0">
              <a:solidFill>
                <a:srgbClr val="C00000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3059832" y="363573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C00000"/>
                </a:solidFill>
              </a:rPr>
              <a:t>u(0)</a:t>
            </a:r>
            <a:endParaRPr lang="nb-NO" sz="2400" b="1" smtClean="0">
              <a:solidFill>
                <a:srgbClr val="C00000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3284136" y="4005064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245794"/>
                </a:solidFill>
              </a:rPr>
              <a:t>u(1)</a:t>
            </a:r>
            <a:endParaRPr lang="nb-NO" sz="2400" b="1" smtClean="0">
              <a:solidFill>
                <a:srgbClr val="245794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3572168" y="3356992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i="1" smtClean="0">
                <a:solidFill>
                  <a:srgbClr val="245794"/>
                </a:solidFill>
              </a:rPr>
              <a:t>u(2)</a:t>
            </a:r>
            <a:endParaRPr lang="nb-NO" sz="2400" b="1" smtClean="0">
              <a:solidFill>
                <a:srgbClr val="245794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4045501" y="5807005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b="1" smtClean="0">
                <a:solidFill>
                  <a:srgbClr val="1D8D17"/>
                </a:solidFill>
              </a:rPr>
              <a:t>For example:</a:t>
            </a:r>
          </a:p>
          <a:p>
            <a:pPr algn="ctr"/>
            <a:r>
              <a:rPr lang="nb-NO" sz="1600" b="1" smtClean="0">
                <a:solidFill>
                  <a:srgbClr val="1D8D17"/>
                </a:solidFill>
              </a:rPr>
              <a:t>Np = 20 (samples)</a:t>
            </a:r>
            <a:endParaRPr lang="nb-NO" sz="2000" b="1" smtClean="0">
              <a:solidFill>
                <a:srgbClr val="1D8D17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987824" y="6448251"/>
            <a:ext cx="3429000" cy="365125"/>
          </a:xfrm>
        </p:spPr>
        <p:txBody>
          <a:bodyPr/>
          <a:lstStyle/>
          <a:p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20" name="Rektangel 19"/>
          <p:cNvSpPr/>
          <p:nvPr/>
        </p:nvSpPr>
        <p:spPr>
          <a:xfrm>
            <a:off x="731381" y="397113"/>
            <a:ext cx="298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B00000"/>
                </a:solidFill>
              </a:rPr>
              <a:t>The optimal control signal applied to the actuator.</a:t>
            </a:r>
          </a:p>
        </p:txBody>
      </p:sp>
      <p:cxnSp>
        <p:nvCxnSpPr>
          <p:cNvPr id="21" name="Rett pil 20"/>
          <p:cNvCxnSpPr/>
          <p:nvPr/>
        </p:nvCxnSpPr>
        <p:spPr>
          <a:xfrm>
            <a:off x="2411760" y="1416259"/>
            <a:ext cx="859956" cy="2372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5647045" y="541129"/>
            <a:ext cx="3389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245794"/>
                </a:solidFill>
              </a:rPr>
              <a:t>Calculated, but not applied to the process.</a:t>
            </a:r>
          </a:p>
        </p:txBody>
      </p:sp>
      <p:cxnSp>
        <p:nvCxnSpPr>
          <p:cNvPr id="29" name="Rett pil 28"/>
          <p:cNvCxnSpPr/>
          <p:nvPr/>
        </p:nvCxnSpPr>
        <p:spPr>
          <a:xfrm flipH="1">
            <a:off x="3906892" y="1221579"/>
            <a:ext cx="2177276" cy="2279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>
            <a:off x="3779912" y="1214687"/>
            <a:ext cx="2361972" cy="3006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059832" y="4941168"/>
            <a:ext cx="23762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4788023" y="4509120"/>
            <a:ext cx="119422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5835300" y="2233371"/>
            <a:ext cx="298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rgbClr val="13590F"/>
                </a:solidFill>
              </a:rPr>
              <a:t>The optimal control sequence is calculated by the MPC.</a:t>
            </a:r>
          </a:p>
        </p:txBody>
      </p:sp>
      <p:cxnSp>
        <p:nvCxnSpPr>
          <p:cNvPr id="33" name="Rett pil 32"/>
          <p:cNvCxnSpPr/>
          <p:nvPr/>
        </p:nvCxnSpPr>
        <p:spPr>
          <a:xfrm flipH="1">
            <a:off x="4932079" y="2906875"/>
            <a:ext cx="1050171" cy="663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009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700875" y="116632"/>
            <a:ext cx="5823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C00000"/>
                </a:solidFill>
              </a:rPr>
              <a:t>MPC as a mathematical problem:</a:t>
            </a:r>
          </a:p>
        </p:txBody>
      </p:sp>
      <p:sp>
        <p:nvSpPr>
          <p:cNvPr id="3" name="Rektangel 2"/>
          <p:cNvSpPr/>
          <p:nvPr/>
        </p:nvSpPr>
        <p:spPr>
          <a:xfrm>
            <a:off x="1284099" y="3766388"/>
            <a:ext cx="64924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000" b="1" smtClean="0">
                <a:solidFill>
                  <a:srgbClr val="AD5207"/>
                </a:solidFill>
              </a:rPr>
              <a:t>This is a QP problem!</a:t>
            </a:r>
          </a:p>
          <a:p>
            <a:pPr algn="ctr"/>
            <a:r>
              <a:rPr lang="nb-NO" sz="2000" b="1" smtClean="0">
                <a:solidFill>
                  <a:srgbClr val="AD5207"/>
                </a:solidFill>
              </a:rPr>
              <a:t>(Quadratic Programming = quadratic optimization)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Question:</a:t>
            </a:r>
            <a:r>
              <a:rPr lang="nb-NO" sz="2000" b="1" smtClean="0">
                <a:solidFill>
                  <a:srgbClr val="1D8D17"/>
                </a:solidFill>
              </a:rPr>
              <a:t> Is this particular criterion </a:t>
            </a:r>
            <a:r>
              <a:rPr lang="nb-NO" sz="2000" b="1" smtClean="0">
                <a:solidFill>
                  <a:srgbClr val="C00000"/>
                </a:solidFill>
              </a:rPr>
              <a:t>f</a:t>
            </a:r>
            <a:r>
              <a:rPr lang="nb-NO" sz="1200" b="1" smtClean="0">
                <a:solidFill>
                  <a:srgbClr val="C00000"/>
                </a:solidFill>
              </a:rPr>
              <a:t>obj</a:t>
            </a:r>
            <a:r>
              <a:rPr lang="nb-NO" sz="2000" b="1" smtClean="0">
                <a:solidFill>
                  <a:srgbClr val="1D8D17"/>
                </a:solidFill>
              </a:rPr>
              <a:t> reasonable?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Is </a:t>
            </a:r>
            <a:r>
              <a:rPr lang="nb-NO" sz="2000" b="1" smtClean="0">
                <a:solidFill>
                  <a:srgbClr val="C00000"/>
                </a:solidFill>
              </a:rPr>
              <a:t>y</a:t>
            </a:r>
            <a:r>
              <a:rPr lang="nb-NO" sz="1200" b="1" smtClean="0">
                <a:solidFill>
                  <a:srgbClr val="C00000"/>
                </a:solidFill>
              </a:rPr>
              <a:t>SP</a:t>
            </a:r>
            <a:r>
              <a:rPr lang="nb-NO" sz="2000" b="1" smtClean="0">
                <a:solidFill>
                  <a:srgbClr val="1D8D17"/>
                </a:solidFill>
              </a:rPr>
              <a:t> known?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How to calculate </a:t>
            </a:r>
            <a:r>
              <a:rPr lang="nb-NO" sz="2000" b="1" smtClean="0">
                <a:solidFill>
                  <a:srgbClr val="C00000"/>
                </a:solidFill>
              </a:rPr>
              <a:t>y</a:t>
            </a:r>
            <a:r>
              <a:rPr lang="nb-NO" sz="1400" b="1" smtClean="0">
                <a:solidFill>
                  <a:srgbClr val="C00000"/>
                </a:solidFill>
              </a:rPr>
              <a:t>pred</a:t>
            </a:r>
            <a:r>
              <a:rPr lang="nb-NO" sz="2000" b="1" smtClean="0">
                <a:solidFill>
                  <a:srgbClr val="1D8D17"/>
                </a:solidFill>
              </a:rPr>
              <a:t>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Do we need the present state of the process?</a:t>
            </a:r>
          </a:p>
          <a:p>
            <a:pPr algn="ctr"/>
            <a:r>
              <a:rPr lang="nb-NO" sz="2000" b="1" smtClean="0">
                <a:solidFill>
                  <a:schemeClr val="accent1">
                    <a:lumMod val="75000"/>
                  </a:schemeClr>
                </a:solidFill>
              </a:rPr>
              <a:t>Q:</a:t>
            </a:r>
            <a:r>
              <a:rPr lang="nb-NO" sz="2000" b="1" smtClean="0">
                <a:solidFill>
                  <a:srgbClr val="1D8D17"/>
                </a:solidFill>
              </a:rPr>
              <a:t> If so, how can we get it?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8" y="620688"/>
            <a:ext cx="7611728" cy="258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4716016" y="1556792"/>
            <a:ext cx="20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Costs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Rett pil 3"/>
          <p:cNvCxnSpPr/>
          <p:nvPr/>
        </p:nvCxnSpPr>
        <p:spPr>
          <a:xfrm flipH="1">
            <a:off x="4716016" y="1948810"/>
            <a:ext cx="648072" cy="32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>
            <a:off x="6156176" y="1948810"/>
            <a:ext cx="576064" cy="32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1475656" y="908720"/>
            <a:ext cx="2078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b="1" smtClean="0">
                <a:solidFill>
                  <a:schemeClr val="accent4">
                    <a:lumMod val="75000"/>
                  </a:schemeClr>
                </a:solidFill>
              </a:rPr>
              <a:t>Prediction horizon</a:t>
            </a:r>
            <a:endParaRPr lang="nb-NO" sz="28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Rett pil 11"/>
          <p:cNvCxnSpPr>
            <a:stCxn id="11" idx="2"/>
          </p:cNvCxnSpPr>
          <p:nvPr/>
        </p:nvCxnSpPr>
        <p:spPr>
          <a:xfrm>
            <a:off x="2515115" y="1616606"/>
            <a:ext cx="300176" cy="355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7596336" y="62068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7661887" y="2780928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2421075" y="2811949"/>
            <a:ext cx="2078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Control error</a:t>
            </a:r>
          </a:p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= Setpoint - Meas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8" name="Rett pil 17"/>
          <p:cNvCxnSpPr/>
          <p:nvPr/>
        </p:nvCxnSpPr>
        <p:spPr>
          <a:xfrm flipH="1" flipV="1">
            <a:off x="3323476" y="2564904"/>
            <a:ext cx="96396" cy="326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077259" y="2815960"/>
            <a:ext cx="2943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Control signal change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1" name="Rett pil 20"/>
          <p:cNvCxnSpPr/>
          <p:nvPr/>
        </p:nvCxnSpPr>
        <p:spPr>
          <a:xfrm flipH="1" flipV="1">
            <a:off x="5041205" y="2570902"/>
            <a:ext cx="96396" cy="326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 flipV="1">
            <a:off x="1979712" y="2890964"/>
            <a:ext cx="300176" cy="46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467544" y="3284984"/>
            <a:ext cx="20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i="1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nb-NO" b="1" smtClean="0">
                <a:solidFill>
                  <a:schemeClr val="accent4">
                    <a:lumMod val="75000"/>
                  </a:schemeClr>
                </a:solidFill>
              </a:rPr>
              <a:t> = time now!</a:t>
            </a:r>
            <a:endParaRPr lang="nb-NO" sz="2400" b="1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USN. PEF3006 Process Control. Haugen. 2017</a:t>
            </a:r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5278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1560" y="22768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smtClean="0">
                <a:solidFill>
                  <a:srgbClr val="000066"/>
                </a:solidFill>
              </a:rPr>
              <a:t>[f</a:t>
            </a:r>
            <a:r>
              <a:rPr lang="nb-NO" sz="2000" b="1" smtClean="0">
                <a:solidFill>
                  <a:srgbClr val="000066"/>
                </a:solidFill>
              </a:rPr>
              <a:t>obj</a:t>
            </a:r>
            <a:r>
              <a:rPr lang="nb-NO" sz="1200" b="1" smtClean="0">
                <a:solidFill>
                  <a:srgbClr val="000066"/>
                </a:solidFill>
              </a:rPr>
              <a:t>min</a:t>
            </a:r>
            <a:r>
              <a:rPr lang="nb-NO" sz="3600" b="1" smtClean="0">
                <a:solidFill>
                  <a:srgbClr val="000066"/>
                </a:solidFill>
              </a:rPr>
              <a:t>,u</a:t>
            </a:r>
            <a:r>
              <a:rPr lang="nb-NO" sz="2000" b="1" smtClean="0">
                <a:solidFill>
                  <a:srgbClr val="000066"/>
                </a:solidFill>
              </a:rPr>
              <a:t>opt</a:t>
            </a:r>
            <a:r>
              <a:rPr lang="nb-NO" sz="3600" b="1" smtClean="0">
                <a:solidFill>
                  <a:srgbClr val="000066"/>
                </a:solidFill>
              </a:rPr>
              <a:t>] =</a:t>
            </a:r>
            <a:r>
              <a:rPr lang="nb-NO" sz="3600" b="1" smtClean="0">
                <a:solidFill>
                  <a:srgbClr val="C00000"/>
                </a:solidFill>
              </a:rPr>
              <a:t> </a:t>
            </a:r>
            <a:r>
              <a:rPr lang="nb-NO" sz="3600" b="1" smtClean="0">
                <a:solidFill>
                  <a:srgbClr val="1D8D17"/>
                </a:solidFill>
              </a:rPr>
              <a:t>fmincon</a:t>
            </a:r>
            <a:r>
              <a:rPr lang="nb-NO" sz="3600" b="1" smtClean="0">
                <a:solidFill>
                  <a:srgbClr val="000066"/>
                </a:solidFill>
              </a:rPr>
              <a:t>(f</a:t>
            </a:r>
            <a:r>
              <a:rPr lang="nb-NO" sz="2000" b="1" smtClean="0">
                <a:solidFill>
                  <a:srgbClr val="000066"/>
                </a:solidFill>
              </a:rPr>
              <a:t>obj</a:t>
            </a:r>
            <a:r>
              <a:rPr lang="nb-NO" sz="3600" b="1" smtClean="0">
                <a:solidFill>
                  <a:srgbClr val="000066"/>
                </a:solidFill>
              </a:rPr>
              <a:t>,u</a:t>
            </a:r>
            <a:r>
              <a:rPr lang="nb-NO" sz="2000" b="1" smtClean="0">
                <a:solidFill>
                  <a:srgbClr val="000066"/>
                </a:solidFill>
              </a:rPr>
              <a:t>guess,...</a:t>
            </a:r>
            <a:r>
              <a:rPr lang="nb-NO" sz="3600" b="1" smtClean="0">
                <a:solidFill>
                  <a:srgbClr val="000066"/>
                </a:solidFill>
              </a:rPr>
              <a:t>)</a:t>
            </a:r>
            <a:endParaRPr lang="en-US" sz="3600" b="1">
              <a:solidFill>
                <a:srgbClr val="000066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67544" y="306896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smtClean="0">
                <a:solidFill>
                  <a:srgbClr val="1D8D17"/>
                </a:solidFill>
              </a:rPr>
              <a:t>fmincon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selects a proper optim algorithm automatically, e.g. SQP (Sequential Quadratic Programming).</a:t>
            </a:r>
          </a:p>
          <a:p>
            <a:pPr algn="ctr"/>
            <a:endParaRPr lang="nb-NO" sz="2400" b="1" smtClean="0">
              <a:solidFill>
                <a:schemeClr val="tx2"/>
              </a:solidFill>
            </a:endParaRPr>
          </a:p>
          <a:p>
            <a:pPr algn="ctr"/>
            <a:r>
              <a:rPr lang="nb-NO" sz="2400" b="1" smtClean="0">
                <a:solidFill>
                  <a:srgbClr val="1D8D17"/>
                </a:solidFill>
              </a:rPr>
              <a:t>fmincon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searches for the to </a:t>
            </a:r>
            <a:r>
              <a:rPr lang="nb-NO" sz="2800" b="1">
                <a:solidFill>
                  <a:srgbClr val="000066"/>
                </a:solidFill>
              </a:rPr>
              <a:t>u</a:t>
            </a:r>
            <a:r>
              <a:rPr lang="nb-NO" b="1" smtClean="0">
                <a:solidFill>
                  <a:srgbClr val="000066"/>
                </a:solidFill>
              </a:rPr>
              <a:t>opt</a:t>
            </a:r>
            <a:r>
              <a:rPr lang="nb-NO" sz="2000" b="1" smtClean="0">
                <a:solidFill>
                  <a:srgbClr val="C00000"/>
                </a:solidFill>
              </a:rPr>
              <a:t>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a number of iterations of its algorithm. At each iteration f is coming closer to fmin, i.e. </a:t>
            </a:r>
            <a:r>
              <a:rPr lang="nb-NO" sz="2400" b="1" smtClean="0">
                <a:solidFill>
                  <a:srgbClr val="000066"/>
                </a:solidFill>
              </a:rPr>
              <a:t>u</a:t>
            </a:r>
            <a:r>
              <a:rPr lang="nb-NO" sz="2400" b="1" smtClean="0">
                <a:solidFill>
                  <a:schemeClr val="tx2"/>
                </a:solidFill>
              </a:rPr>
              <a:t> 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coming closer to </a:t>
            </a:r>
            <a:r>
              <a:rPr lang="nb-NO" sz="2800" b="1" smtClean="0">
                <a:solidFill>
                  <a:srgbClr val="000066"/>
                </a:solidFill>
              </a:rPr>
              <a:t>u</a:t>
            </a:r>
            <a:r>
              <a:rPr lang="nb-NO" sz="2000" b="1" smtClean="0">
                <a:solidFill>
                  <a:srgbClr val="000066"/>
                </a:solidFill>
              </a:rPr>
              <a:t>opt</a:t>
            </a:r>
            <a:r>
              <a:rPr lang="nb-NO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2987824" y="1700808"/>
            <a:ext cx="29430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 objective</a:t>
            </a:r>
          </a:p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(to be minimized)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093483" y="1268760"/>
            <a:ext cx="294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 variables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(their optimal values</a:t>
            </a:r>
          </a:p>
          <a:p>
            <a:pPr algn="ctr"/>
            <a:r>
              <a:rPr lang="nb-NO" b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s to be found)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>
            <a:off x="5433267" y="2078661"/>
            <a:ext cx="300176" cy="28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>
            <a:off x="6516216" y="2172926"/>
            <a:ext cx="504056" cy="319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USN. PEF3006 Process Control. Haugen. 2017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8</a:t>
            </a:fld>
            <a:endParaRPr lang="nb-NO" sz="1100"/>
          </a:p>
        </p:txBody>
      </p:sp>
      <p:sp>
        <p:nvSpPr>
          <p:cNvPr id="13" name="Rektangel 12"/>
          <p:cNvSpPr/>
          <p:nvPr/>
        </p:nvSpPr>
        <p:spPr>
          <a:xfrm>
            <a:off x="107504" y="1124744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Resulting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minimum of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nb-NO" sz="1200" b="1" smtClean="0">
                <a:solidFill>
                  <a:schemeClr val="accent6">
                    <a:lumMod val="50000"/>
                  </a:schemeClr>
                </a:solidFill>
              </a:rPr>
              <a:t>obj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Rett pil 13"/>
          <p:cNvCxnSpPr/>
          <p:nvPr/>
        </p:nvCxnSpPr>
        <p:spPr>
          <a:xfrm>
            <a:off x="1187624" y="2078661"/>
            <a:ext cx="216629" cy="27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1691680" y="1157263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Resulting</a:t>
            </a:r>
            <a:br>
              <a:rPr lang="nb-NO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b="1" smtClean="0">
                <a:solidFill>
                  <a:schemeClr val="accent6">
                    <a:lumMod val="50000"/>
                  </a:schemeClr>
                </a:solidFill>
              </a:rPr>
              <a:t>optimal variable</a:t>
            </a:r>
            <a:endParaRPr lang="nb-NO" sz="24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Rett pil 15"/>
          <p:cNvCxnSpPr/>
          <p:nvPr/>
        </p:nvCxnSpPr>
        <p:spPr>
          <a:xfrm flipH="1">
            <a:off x="2623126" y="1853119"/>
            <a:ext cx="283375" cy="639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88329" y="-3577"/>
            <a:ext cx="8790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b="1" smtClean="0">
                <a:solidFill>
                  <a:srgbClr val="B00000"/>
                </a:solidFill>
              </a:rPr>
              <a:t>Generally speaking </a:t>
            </a:r>
            <a:r>
              <a:rPr lang="nb-NO" sz="2400" b="1" smtClean="0">
                <a:solidFill>
                  <a:srgbClr val="B00000"/>
                </a:solidFill>
              </a:rPr>
              <a:t>(actually, not </a:t>
            </a:r>
            <a:r>
              <a:rPr lang="nb-NO" sz="2400" b="1" smtClean="0">
                <a:solidFill>
                  <a:srgbClr val="B00000"/>
                </a:solidFill>
              </a:rPr>
              <a:t>thinking about MPC here):</a:t>
            </a:r>
            <a:endParaRPr lang="nb-NO" sz="3200" b="1" smtClean="0">
              <a:solidFill>
                <a:srgbClr val="B00000"/>
              </a:solidFill>
            </a:endParaRPr>
          </a:p>
          <a:p>
            <a:pPr algn="ctr"/>
            <a:r>
              <a:rPr lang="nb-NO" sz="3200" b="1" smtClean="0">
                <a:solidFill>
                  <a:srgbClr val="B00000"/>
                </a:solidFill>
              </a:rPr>
              <a:t>Minimization with Matlab:</a:t>
            </a:r>
          </a:p>
        </p:txBody>
      </p:sp>
    </p:spTree>
    <p:extLst>
      <p:ext uri="{BB962C8B-B14F-4D97-AF65-F5344CB8AC3E}">
        <p14:creationId xmlns:p14="http://schemas.microsoft.com/office/powerpoint/2010/main" val="34398471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581052" y="1484784"/>
            <a:ext cx="58544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0066"/>
                </a:solidFill>
              </a:rPr>
              <a:t>f = Sum{ [e(k)]^</a:t>
            </a:r>
            <a:r>
              <a:rPr lang="nb-NO" sz="2400" b="1" smtClean="0">
                <a:solidFill>
                  <a:srgbClr val="000066"/>
                </a:solidFill>
              </a:rPr>
              <a:t>2</a:t>
            </a:r>
            <a:r>
              <a:rPr lang="nb-NO" sz="2800" b="1" smtClean="0">
                <a:solidFill>
                  <a:srgbClr val="000066"/>
                </a:solidFill>
              </a:rPr>
              <a:t> + C</a:t>
            </a:r>
            <a:r>
              <a:rPr lang="nb-NO" sz="2000" b="1" smtClean="0">
                <a:solidFill>
                  <a:srgbClr val="000066"/>
                </a:solidFill>
              </a:rPr>
              <a:t>du*</a:t>
            </a:r>
            <a:r>
              <a:rPr lang="nb-NO" sz="2800" b="1" smtClean="0">
                <a:solidFill>
                  <a:srgbClr val="000066"/>
                </a:solidFill>
              </a:rPr>
              <a:t>[</a:t>
            </a:r>
            <a:r>
              <a:rPr lang="el-GR" sz="2800" b="1" smtClean="0">
                <a:solidFill>
                  <a:srgbClr val="000066"/>
                </a:solidFill>
              </a:rPr>
              <a:t>Δ</a:t>
            </a:r>
            <a:r>
              <a:rPr lang="nb-NO" sz="2800" b="1" smtClean="0">
                <a:solidFill>
                  <a:srgbClr val="000066"/>
                </a:solidFill>
              </a:rPr>
              <a:t>u(k)]^</a:t>
            </a:r>
            <a:r>
              <a:rPr lang="nb-NO" sz="2400" b="1" smtClean="0">
                <a:solidFill>
                  <a:srgbClr val="000066"/>
                </a:solidFill>
              </a:rPr>
              <a:t>2</a:t>
            </a:r>
            <a:r>
              <a:rPr lang="nb-NO" sz="2800" b="1" smtClean="0">
                <a:solidFill>
                  <a:srgbClr val="000066"/>
                </a:solidFill>
              </a:rPr>
              <a:t> }</a:t>
            </a:r>
          </a:p>
          <a:p>
            <a:pPr algn="ctr"/>
            <a:r>
              <a:rPr lang="nb-NO" sz="2800" b="1" smtClean="0">
                <a:solidFill>
                  <a:srgbClr val="000066"/>
                </a:solidFill>
              </a:rPr>
              <a:t/>
            </a:r>
            <a:br>
              <a:rPr lang="nb-NO" sz="2800" b="1" smtClean="0">
                <a:solidFill>
                  <a:srgbClr val="000066"/>
                </a:solidFill>
              </a:rPr>
            </a:br>
            <a:r>
              <a:rPr lang="nb-NO" sz="2800" b="1" smtClean="0">
                <a:solidFill>
                  <a:srgbClr val="000066"/>
                </a:solidFill>
              </a:rPr>
              <a:t>u = {u</a:t>
            </a:r>
            <a:r>
              <a:rPr lang="nb-NO" sz="2400" b="1" smtClean="0">
                <a:solidFill>
                  <a:srgbClr val="000066"/>
                </a:solidFill>
              </a:rPr>
              <a:t>(0), u(1),...,u(N)}</a:t>
            </a:r>
            <a:endParaRPr lang="nb-NO" sz="2800" b="1" smtClean="0">
              <a:solidFill>
                <a:srgbClr val="000066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47564" y="3208609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smtClean="0">
                <a:solidFill>
                  <a:srgbClr val="1D8D17"/>
                </a:solidFill>
              </a:rPr>
              <a:t>fmincon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finds the optimal control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sequence,</a:t>
            </a:r>
            <a:endParaRPr lang="nb-NO" b="1">
              <a:solidFill>
                <a:srgbClr val="1D8D17"/>
              </a:solidFill>
            </a:endParaRPr>
          </a:p>
          <a:p>
            <a:pPr algn="ctr"/>
            <a:r>
              <a:rPr lang="nb-NO" sz="2000" b="1" smtClean="0">
                <a:solidFill>
                  <a:srgbClr val="000066"/>
                </a:solidFill>
              </a:rPr>
              <a:t>u_opt </a:t>
            </a:r>
            <a:r>
              <a:rPr lang="nb-NO" sz="2000" b="1" smtClean="0">
                <a:solidFill>
                  <a:srgbClr val="000066"/>
                </a:solidFill>
              </a:rPr>
              <a:t>= {u</a:t>
            </a:r>
            <a:r>
              <a:rPr lang="nb-NO" b="1" smtClean="0">
                <a:solidFill>
                  <a:srgbClr val="000066"/>
                </a:solidFill>
              </a:rPr>
              <a:t>(0), </a:t>
            </a:r>
            <a:r>
              <a:rPr lang="nb-NO" sz="2000" b="1" smtClean="0">
                <a:solidFill>
                  <a:srgbClr val="000066"/>
                </a:solidFill>
              </a:rPr>
              <a:t>u(1),...,u(N</a:t>
            </a:r>
            <a:r>
              <a:rPr lang="nb-NO" sz="2000" b="1" smtClean="0">
                <a:solidFill>
                  <a:srgbClr val="000066"/>
                </a:solidFill>
              </a:rPr>
              <a:t>)}</a:t>
            </a:r>
            <a:r>
              <a:rPr lang="nb-NO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number of </a:t>
            </a:r>
            <a:r>
              <a:rPr lang="nb-NO" sz="20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simulations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process model</a:t>
            </a:r>
            <a:r>
              <a:rPr lang="nb-NO" sz="2000" b="1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At each iteration in the search for </a:t>
            </a:r>
            <a:r>
              <a:rPr lang="nb-NO" sz="2000" b="1" smtClean="0">
                <a:solidFill>
                  <a:srgbClr val="000066"/>
                </a:solidFill>
              </a:rPr>
              <a:t>u_opt,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fmincon </a:t>
            </a:r>
            <a:r>
              <a:rPr lang="nb-NO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simulates the process. 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fmincon decides itself how many iterations (simulations) are needed to find </a:t>
            </a:r>
            <a:r>
              <a:rPr lang="nb-NO" sz="2000" b="1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(the number of iterations is not in advance). Once fmincon has found </a:t>
            </a:r>
            <a:r>
              <a:rPr lang="nb-NO" sz="2000" b="1" smtClean="0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2000" b="1" smtClean="0">
                <a:solidFill>
                  <a:srgbClr val="000066"/>
                </a:solidFill>
              </a:rPr>
              <a:t>u(0)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(the first element in </a:t>
            </a:r>
            <a:r>
              <a:rPr lang="nb-NO" sz="2000" b="1">
                <a:solidFill>
                  <a:srgbClr val="000066"/>
                </a:solidFill>
              </a:rPr>
              <a:t>u_opt</a:t>
            </a:r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is applied to the process.</a:t>
            </a:r>
          </a:p>
          <a:p>
            <a:endParaRPr lang="nb-NO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2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aboove procedure is repeated at each point of time (i.e., at each time step).</a:t>
            </a:r>
          </a:p>
        </p:txBody>
      </p:sp>
      <p:sp>
        <p:nvSpPr>
          <p:cNvPr id="5" name="Rektangel 4"/>
          <p:cNvSpPr/>
          <p:nvPr/>
        </p:nvSpPr>
        <p:spPr>
          <a:xfrm>
            <a:off x="399767" y="260648"/>
            <a:ext cx="828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b="1" smtClean="0">
                <a:solidFill>
                  <a:srgbClr val="B00000"/>
                </a:solidFill>
              </a:rPr>
              <a:t>fmincon-formulation of the MPC problem:</a:t>
            </a:r>
            <a:endParaRPr lang="en-US" sz="3200">
              <a:solidFill>
                <a:srgbClr val="B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USN. PEF3006 Process Control. Haugen. 2017</a:t>
            </a:r>
            <a:endParaRPr lang="nb-NO" sz="11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B3D0-3855-4BBA-9F30-80722252D4AE}" type="slidenum">
              <a:rPr lang="nb-NO" sz="1100" smtClean="0"/>
              <a:pPr/>
              <a:t>9</a:t>
            </a:fld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5330748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25279</TotalTime>
  <Words>1265</Words>
  <Application>Microsoft Office PowerPoint</Application>
  <PresentationFormat>Skjermfremvisning (4:3)</PresentationFormat>
  <Paragraphs>216</Paragraphs>
  <Slides>26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ヒラギノ角ゴ Pro W3</vt:lpstr>
      <vt:lpstr>Office-tema</vt:lpstr>
      <vt:lpstr>Model-based Predictive Control (MPC)</vt:lpstr>
      <vt:lpstr>PowerPoint-presentasjon</vt:lpstr>
      <vt:lpstr>PowerPoint-presentasjon</vt:lpstr>
      <vt:lpstr>PowerPoint-presentasjon</vt:lpstr>
      <vt:lpstr>What is MPC?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Application: MPC for position control of a simulated pendulum  (mostly for fun)</vt:lpstr>
      <vt:lpstr>PowerPoint-presentasjon</vt:lpstr>
      <vt:lpstr>Application: MPC temperature control of a simulated air heater</vt:lpstr>
      <vt:lpstr>PowerPoint-presentasjon</vt:lpstr>
      <vt:lpstr>Application: MPC for averaging level control of the inlet magazine upstreams the VEAS wrrf (water resource recovery facility), Slemmestad, Norway</vt:lpstr>
      <vt:lpstr>PowerPoint-presentasjon</vt:lpstr>
      <vt:lpstr>PowerPoint-presentasjon</vt:lpstr>
      <vt:lpstr>Facts about VEAS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1428</cp:revision>
  <dcterms:created xsi:type="dcterms:W3CDTF">2009-02-12T18:27:23Z</dcterms:created>
  <dcterms:modified xsi:type="dcterms:W3CDTF">2017-11-20T01:42:34Z</dcterms:modified>
</cp:coreProperties>
</file>