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60" r:id="rId2"/>
    <p:sldId id="486" r:id="rId3"/>
    <p:sldId id="470" r:id="rId4"/>
    <p:sldId id="471" r:id="rId5"/>
    <p:sldId id="481" r:id="rId6"/>
    <p:sldId id="482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1BC7-EC60-4DE6-A89A-7EC59A1D17DA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EE00F-4F42-4618-B957-46214BCD615D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3552-4338-4C69-8EBC-5C539C52DA34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E23F-4D90-49A8-BA14-3B8BDC71D3CC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0530-0B64-4BAD-AC2B-237627ABA334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F7FF-FCFE-4A38-9452-D332F35A302E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3ACB-8740-4BCA-9206-1EEC191C3050}" type="datetime1">
              <a:rPr lang="nb-NO" smtClean="0"/>
              <a:t>02.10.2017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0EB9-5DD4-4F9A-B7C6-768B44BEDA06}" type="datetime1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2BEE-BFD9-484D-93B7-6C450E95E567}" type="datetime1">
              <a:rPr lang="nb-NO" smtClean="0"/>
              <a:t>02.10.2017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69CF9-48E7-4FDF-9A70-039D0FDAE7C9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E8DB-358C-4915-AE83-6A0F35BE679F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A04442-5728-4F84-868D-0DC9CC262BDB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80928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PID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Sylinder 2"/>
          <p:cNvSpPr txBox="1">
            <a:spLocks noChangeArrowheads="1"/>
          </p:cNvSpPr>
          <p:nvPr/>
        </p:nvSpPr>
        <p:spPr bwMode="auto">
          <a:xfrm>
            <a:off x="684213" y="908050"/>
            <a:ext cx="81137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Reviewing the feedback control </a:t>
            </a:r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loop:</a:t>
            </a:r>
            <a:endParaRPr lang="nb-NO" sz="36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325" y="1989138"/>
            <a:ext cx="63373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36838"/>
            <a:ext cx="5834062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ktangel 21"/>
          <p:cNvSpPr/>
          <p:nvPr/>
        </p:nvSpPr>
        <p:spPr>
          <a:xfrm>
            <a:off x="2308225" y="1196975"/>
            <a:ext cx="42354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PID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Proportional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+ Integral + Derivative)</a:t>
            </a:r>
          </a:p>
        </p:txBody>
      </p:sp>
      <p:sp>
        <p:nvSpPr>
          <p:cNvPr id="5125" name="TekstSylinder 20"/>
          <p:cNvSpPr txBox="1">
            <a:spLocks noChangeArrowheads="1"/>
          </p:cNvSpPr>
          <p:nvPr/>
        </p:nvSpPr>
        <p:spPr bwMode="auto">
          <a:xfrm>
            <a:off x="684213" y="4508500"/>
            <a:ext cx="3311525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1D8D17"/>
                </a:solidFill>
                <a:latin typeface="Calibri" pitchFamily="34" charset="0"/>
              </a:rPr>
              <a:t> e – control error = ysp - ym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 – total control signal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u</a:t>
            </a:r>
            <a:r>
              <a:rPr lang="nb-NO" sz="1100" b="1" smtClean="0">
                <a:solidFill>
                  <a:srgbClr val="B00000"/>
                </a:solidFill>
                <a:latin typeface="Calibri" pitchFamily="34" charset="0"/>
              </a:rPr>
              <a:t>0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, or u</a:t>
            </a:r>
            <a:r>
              <a:rPr lang="nb-NO" sz="1200" b="1" smtClean="0">
                <a:solidFill>
                  <a:srgbClr val="B00000"/>
                </a:solidFill>
                <a:latin typeface="Calibri" pitchFamily="34" charset="0"/>
              </a:rPr>
              <a:t>man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, </a:t>
            </a: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– manual control signal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up – proportional term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ui – integral term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ud – derivative term</a:t>
            </a:r>
          </a:p>
        </p:txBody>
      </p:sp>
      <p:sp>
        <p:nvSpPr>
          <p:cNvPr id="5126" name="TekstSylinder 23"/>
          <p:cNvSpPr txBox="1">
            <a:spLocks noChangeArrowheads="1"/>
          </p:cNvSpPr>
          <p:nvPr/>
        </p:nvSpPr>
        <p:spPr bwMode="auto">
          <a:xfrm>
            <a:off x="4500563" y="4508500"/>
            <a:ext cx="37433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Kp – controller gain = 100/PB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Ti – integral time [sec or min]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Td – derivative time [sec or min]</a:t>
            </a:r>
          </a:p>
        </p:txBody>
      </p:sp>
      <p:sp>
        <p:nvSpPr>
          <p:cNvPr id="5127" name="TekstSylinder 2"/>
          <p:cNvSpPr txBox="1">
            <a:spLocks noChangeArrowheads="1"/>
          </p:cNvSpPr>
          <p:nvPr/>
        </p:nvSpPr>
        <p:spPr bwMode="auto">
          <a:xfrm>
            <a:off x="1570038" y="620713"/>
            <a:ext cx="573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The PID controller function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55650" y="4076700"/>
            <a:ext cx="19621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Variables (signals):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572000" y="4076700"/>
            <a:ext cx="24495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Parameters (</a:t>
            </a:r>
            <a:r>
              <a:rPr lang="nb-NO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constants</a:t>
            </a: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860800" y="1628775"/>
            <a:ext cx="865188" cy="720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3213100" y="198913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4725988" y="198913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2628900" y="1628775"/>
            <a:ext cx="115093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 </a:t>
            </a:r>
            <a:r>
              <a:rPr lang="nb-NO" sz="1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error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357563" y="1917700"/>
            <a:ext cx="2873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725988" y="1628775"/>
            <a:ext cx="12065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 signal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4845050" y="1908175"/>
            <a:ext cx="31273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Rektangel 29"/>
          <p:cNvSpPr>
            <a:spLocks noChangeArrowheads="1"/>
          </p:cNvSpPr>
          <p:nvPr/>
        </p:nvSpPr>
        <p:spPr bwMode="auto">
          <a:xfrm>
            <a:off x="4078288" y="1825625"/>
            <a:ext cx="484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  <a:latin typeface="Calibri" pitchFamily="34" charset="0"/>
              </a:rPr>
              <a:t>PID</a:t>
            </a:r>
            <a:endParaRPr lang="en-US" sz="1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2700338" y="24209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4067175" y="2420938"/>
            <a:ext cx="649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I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5580063" y="24209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D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1" name="Plassholder for bunntekst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1331913" y="59209"/>
            <a:ext cx="6192837" cy="777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1D8D17"/>
                </a:solidFill>
                <a:latin typeface="+mn-lt"/>
              </a:rPr>
              <a:t>The </a:t>
            </a:r>
            <a:r>
              <a:rPr lang="en-US" sz="3200" b="1" dirty="0" err="1" smtClean="0">
                <a:solidFill>
                  <a:srgbClr val="1D8D17"/>
                </a:solidFill>
                <a:latin typeface="+mn-lt"/>
              </a:rPr>
              <a:t>PID</a:t>
            </a:r>
            <a:r>
              <a:rPr lang="en-US" sz="3200" b="1" dirty="0" smtClean="0">
                <a:solidFill>
                  <a:srgbClr val="1D8D17"/>
                </a:solidFill>
                <a:latin typeface="+mn-lt"/>
              </a:rPr>
              <a:t> controller function (cont.)</a:t>
            </a:r>
            <a:endParaRPr lang="en-US" sz="3200" dirty="0">
              <a:solidFill>
                <a:srgbClr val="1D8D17"/>
              </a:solidFill>
              <a:latin typeface="+mn-lt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20688"/>
            <a:ext cx="487362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C:\www-pors.hit.no\finnh\www\srilanka\workshop\graphics\integ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447503"/>
            <a:ext cx="425608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ktangel 18"/>
          <p:cNvSpPr/>
          <p:nvPr/>
        </p:nvSpPr>
        <p:spPr>
          <a:xfrm>
            <a:off x="61913" y="1488841"/>
            <a:ext cx="3286125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I-term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ui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and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therefore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total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signal, u,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will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change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increase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or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decrease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) as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long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as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error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is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different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from zero,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causing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error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to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eventually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become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zero (in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steady-state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)</a:t>
            </a:r>
            <a:r>
              <a:rPr lang="nb-NO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P- and D-term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contributes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with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speed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in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action. D-term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can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provide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increased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stability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(damping).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Unfortunately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D-term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amplifies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measurement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noise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Therefore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D-term </a:t>
            </a:r>
            <a:r>
              <a:rPr lang="nb-NO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is </a:t>
            </a:r>
            <a:r>
              <a:rPr lang="nb-NO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quite unpopular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and is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often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not used.</a:t>
            </a:r>
          </a:p>
        </p:txBody>
      </p:sp>
      <p:cxnSp>
        <p:nvCxnSpPr>
          <p:cNvPr id="20" name="Rett pil 19"/>
          <p:cNvCxnSpPr/>
          <p:nvPr/>
        </p:nvCxnSpPr>
        <p:spPr>
          <a:xfrm rot="16200000" flipH="1">
            <a:off x="3286125" y="2206600"/>
            <a:ext cx="1714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V="1">
            <a:off x="3419475" y="1628750"/>
            <a:ext cx="9366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 rot="16200000" flipV="1">
            <a:off x="5761038" y="3537421"/>
            <a:ext cx="1150938" cy="503237"/>
          </a:xfrm>
          <a:prstGeom prst="straightConnector1">
            <a:avLst/>
          </a:prstGeom>
          <a:ln>
            <a:solidFill>
              <a:srgbClr val="D967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bunntekst 12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1"/>
          <p:cNvSpPr>
            <a:spLocks noGrp="1"/>
          </p:cNvSpPr>
          <p:nvPr>
            <p:ph type="title"/>
          </p:nvPr>
        </p:nvSpPr>
        <p:spPr>
          <a:xfrm>
            <a:off x="1331913" y="116632"/>
            <a:ext cx="6192837" cy="7794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9900"/>
                </a:solidFill>
              </a:rPr>
              <a:t>Measurement filter</a:t>
            </a:r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808038"/>
            <a:ext cx="4733925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3059113" y="2407395"/>
            <a:ext cx="1441450" cy="1008062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1042988" y="4048125"/>
            <a:ext cx="7416800" cy="22479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B00000"/>
                </a:solidFill>
                <a:latin typeface="+mn-lt"/>
              </a:rPr>
              <a:t> Purpose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of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filter: To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smooth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noisy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measurement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signal,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thereby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causing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signal to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become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smoother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.</a:t>
            </a:r>
            <a:endParaRPr lang="nb-NO" sz="2000" b="1" i="1" dirty="0">
              <a:solidFill>
                <a:srgbClr val="B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Which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filter to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use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? A time-constant filter is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commonly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used.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How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to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time-constant: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Trial-and-error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.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Typical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value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in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industrial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loops: A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few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seconds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(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e.g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. 2 or 5 sec).</a:t>
            </a:r>
            <a:endParaRPr lang="nb-NO" sz="20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Frihåndsform 15"/>
          <p:cNvSpPr/>
          <p:nvPr/>
        </p:nvSpPr>
        <p:spPr>
          <a:xfrm>
            <a:off x="5348288" y="3323382"/>
            <a:ext cx="808037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ihåndsform 16"/>
          <p:cNvSpPr/>
          <p:nvPr/>
        </p:nvSpPr>
        <p:spPr>
          <a:xfrm>
            <a:off x="4067175" y="2407395"/>
            <a:ext cx="809625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rihåndsform 17"/>
          <p:cNvSpPr/>
          <p:nvPr/>
        </p:nvSpPr>
        <p:spPr>
          <a:xfrm>
            <a:off x="2268538" y="2551857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ihåndsform 18"/>
          <p:cNvSpPr/>
          <p:nvPr/>
        </p:nvSpPr>
        <p:spPr>
          <a:xfrm flipH="1">
            <a:off x="3995738" y="1399332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ihåndsform 19"/>
          <p:cNvSpPr/>
          <p:nvPr/>
        </p:nvSpPr>
        <p:spPr>
          <a:xfrm flipH="1">
            <a:off x="3995738" y="1111995"/>
            <a:ext cx="808037" cy="287337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04" name="Rektangel 22"/>
          <p:cNvSpPr>
            <a:spLocks noChangeArrowheads="1"/>
          </p:cNvSpPr>
          <p:nvPr/>
        </p:nvSpPr>
        <p:spPr bwMode="auto">
          <a:xfrm>
            <a:off x="2700338" y="1339007"/>
            <a:ext cx="1366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200" b="1">
                <a:latin typeface="Calibri" pitchFamily="34" charset="0"/>
              </a:rPr>
              <a:t>With meas filter: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8205" name="Rektangel 23"/>
          <p:cNvSpPr>
            <a:spLocks noChangeArrowheads="1"/>
          </p:cNvSpPr>
          <p:nvPr/>
        </p:nvSpPr>
        <p:spPr bwMode="auto">
          <a:xfrm>
            <a:off x="2124075" y="1123107"/>
            <a:ext cx="1943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200" b="1">
                <a:latin typeface="Calibri" pitchFamily="34" charset="0"/>
              </a:rPr>
              <a:t>Without meas filter: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15" name="Plassholder for bunn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kstSylinder 4"/>
          <p:cNvSpPr txBox="1">
            <a:spLocks noChangeArrowheads="1"/>
          </p:cNvSpPr>
          <p:nvPr/>
        </p:nvSpPr>
        <p:spPr bwMode="auto">
          <a:xfrm>
            <a:off x="251520" y="1916832"/>
            <a:ext cx="84963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Let’s try:</a:t>
            </a:r>
          </a:p>
          <a:p>
            <a:pPr algn="ctr"/>
            <a:endParaRPr lang="nb-NO" sz="2800" b="1">
              <a:latin typeface="Calibri" pitchFamily="34" charset="0"/>
            </a:endParaRPr>
          </a:p>
          <a:p>
            <a:pPr algn="ctr"/>
            <a:r>
              <a:rPr lang="nb-NO" sz="2800" b="1">
                <a:latin typeface="Calibri" pitchFamily="34" charset="0"/>
                <a:hlinkClick r:id="rId2"/>
              </a:rPr>
              <a:t>Level control of wood-chip </a:t>
            </a:r>
            <a:r>
              <a:rPr lang="nb-NO" sz="2800" b="1" smtClean="0">
                <a:latin typeface="Calibri" pitchFamily="34" charset="0"/>
                <a:hlinkClick r:id="rId2"/>
              </a:rPr>
              <a:t>tank</a:t>
            </a:r>
            <a:endParaRPr lang="nb-NO" sz="2800" b="1" smtClean="0">
              <a:latin typeface="Calibri" pitchFamily="34" charset="0"/>
            </a:endParaRPr>
          </a:p>
          <a:p>
            <a:pPr algn="ctr"/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(where we study </a:t>
            </a:r>
            <a:r>
              <a:rPr lang="nb-NO" b="1">
                <a:solidFill>
                  <a:schemeClr val="tx1">
                    <a:lumMod val="75000"/>
                    <a:lumOff val="25000"/>
                  </a:schemeClr>
                </a:solidFill>
              </a:rPr>
              <a:t>the the P-, D-, and I-terms of the control </a:t>
            </a: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signal</a:t>
            </a:r>
            <a:b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nb-NO" b="1">
                <a:solidFill>
                  <a:schemeClr val="tx1">
                    <a:lumMod val="75000"/>
                    <a:lumOff val="25000"/>
                  </a:schemeClr>
                </a:solidFill>
              </a:rPr>
              <a:t>with and without measurement noise</a:t>
            </a: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nb-NO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22579</TotalTime>
  <Words>345</Words>
  <Application>Microsoft Office PowerPoint</Application>
  <PresentationFormat>Skjermfremvisning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Office-tema</vt:lpstr>
      <vt:lpstr>PID Control</vt:lpstr>
      <vt:lpstr>PowerPoint-presentasjon</vt:lpstr>
      <vt:lpstr>PowerPoint-presentasjon</vt:lpstr>
      <vt:lpstr>The PID controller function (cont.)</vt:lpstr>
      <vt:lpstr>Measurement filter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1283</cp:revision>
  <dcterms:created xsi:type="dcterms:W3CDTF">2009-02-12T18:27:23Z</dcterms:created>
  <dcterms:modified xsi:type="dcterms:W3CDTF">2017-10-01T23:36:20Z</dcterms:modified>
</cp:coreProperties>
</file>