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460" r:id="rId2"/>
    <p:sldId id="473" r:id="rId3"/>
    <p:sldId id="474" r:id="rId4"/>
    <p:sldId id="475" r:id="rId5"/>
    <p:sldId id="477" r:id="rId6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8D17"/>
    <a:srgbClr val="AD5207"/>
    <a:srgbClr val="D16309"/>
    <a:srgbClr val="003399"/>
    <a:srgbClr val="F60000"/>
    <a:srgbClr val="B00000"/>
    <a:srgbClr val="009900"/>
    <a:srgbClr val="2457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9424" autoAdjust="0"/>
  </p:normalViewPr>
  <p:slideViewPr>
    <p:cSldViewPr>
      <p:cViewPr varScale="1">
        <p:scale>
          <a:sx n="90" d="100"/>
          <a:sy n="90" d="100"/>
        </p:scale>
        <p:origin x="132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0AF7D46-1E30-4DB6-BC6E-3CD56CA786F7}" type="datetimeFigureOut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en-US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D72AF48-E356-4326-92F1-FBA8F291D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983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FC1CA8-30CF-4831-8D3A-DC5B1EB3CCD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40635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72AF48-E356-4326-92F1-FBA8F291D88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610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5419C-AF57-440D-8C8C-E34F3755972D}" type="datetime1">
              <a:rPr lang="nb-NO" smtClean="0"/>
              <a:t>02.10.2017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C18DB-13BF-47A3-9B6B-579BA0CB449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C3DF2-44EB-41A9-9474-D2BE2E1F5184}" type="datetime1">
              <a:rPr lang="nb-NO" smtClean="0"/>
              <a:t>02.10.2017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F868C-344D-4B73-BFA0-F6434D7E840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AA9F3-B7EC-417F-9A44-C843F2D7BF63}" type="datetime1">
              <a:rPr lang="nb-NO" smtClean="0"/>
              <a:t>02.10.2017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241B0-DF05-4127-A61C-8C6649EC353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C483A-D0A0-4FCB-8ACA-67DC8A636779}" type="datetime1">
              <a:rPr lang="nb-NO" smtClean="0"/>
              <a:t>02.10.2017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E692B-71FC-4061-9C58-A7D0FB1E8B5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4D491-CA22-4756-8B6B-D22EB2A2D7B6}" type="datetime1">
              <a:rPr lang="nb-NO" smtClean="0"/>
              <a:t>02.10.2017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AED10-FD57-479B-B434-3B0ECC952BC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C3817-4697-446B-802B-109E20A4AA1A}" type="datetime1">
              <a:rPr lang="nb-NO" smtClean="0"/>
              <a:t>02.10.2017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1AF20-9AB2-49B8-9A80-61A82F245BB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2207B-8DBA-4F9B-AC87-5BEED774BC5B}" type="datetime1">
              <a:rPr lang="nb-NO" smtClean="0"/>
              <a:t>02.10.2017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10C38-6524-43DE-8F1E-6E6DE3C2BF7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2BA57-E38B-4632-9E37-F7FF5012974C}" type="datetime1">
              <a:rPr lang="nb-NO" smtClean="0"/>
              <a:t>02.10.2017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1A407-BA47-479B-BEC7-B57C62EA5FD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70004-14B3-4D3F-B4D4-A52F618C5657}" type="datetime1">
              <a:rPr lang="nb-NO" smtClean="0"/>
              <a:t>02.10.2017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0ED95-5DC5-4D55-B541-D2C966B4A23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73345-28F9-4210-BE6C-5AF411D5CB13}" type="datetime1">
              <a:rPr lang="nb-NO" smtClean="0"/>
              <a:t>02.10.2017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54D08-3C0B-403E-9486-C7B169087DE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611E-FDDE-4F6D-BFF3-DA3182E0AF14}" type="datetime1">
              <a:rPr lang="nb-NO" smtClean="0"/>
              <a:t>02.10.2017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EFDCA-EAC8-4AF1-809B-50BD3990448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2CC215-B817-4924-8514-0C71C67D4B78}" type="datetime1">
              <a:rPr lang="nb-NO" smtClean="0"/>
              <a:t>02.10.2017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47AD25-C5C9-4968-971C-07A0DC2E9F9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echteach.no/simview/pid_reverse_direct/app/pid_reverse_direct.exe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179388" y="2492896"/>
            <a:ext cx="8713787" cy="2087563"/>
          </a:xfrm>
        </p:spPr>
        <p:txBody>
          <a:bodyPr/>
          <a:lstStyle/>
          <a:p>
            <a:pPr eaLnBrk="1" hangingPunct="1"/>
            <a:r>
              <a:rPr lang="nb-NO" sz="6000" b="1" smtClean="0">
                <a:solidFill>
                  <a:srgbClr val="C00000"/>
                </a:solidFill>
              </a:rPr>
              <a:t>PID controller:</a:t>
            </a:r>
            <a:br>
              <a:rPr lang="nb-NO" sz="6000" b="1" smtClean="0">
                <a:solidFill>
                  <a:srgbClr val="C00000"/>
                </a:solidFill>
              </a:rPr>
            </a:br>
            <a:r>
              <a:rPr lang="nb-NO" sz="6000" b="1" smtClean="0">
                <a:solidFill>
                  <a:srgbClr val="C00000"/>
                </a:solidFill>
              </a:rPr>
              <a:t>Reverse or direct action?</a:t>
            </a:r>
            <a:endParaRPr lang="nb-NO" sz="6000" smtClean="0">
              <a:solidFill>
                <a:srgbClr val="C00000"/>
              </a:solidFill>
            </a:endParaRPr>
          </a:p>
        </p:txBody>
      </p:sp>
      <p:sp>
        <p:nvSpPr>
          <p:cNvPr id="2051" name="Undertittel 2"/>
          <p:cNvSpPr>
            <a:spLocks noGrp="1"/>
          </p:cNvSpPr>
          <p:nvPr>
            <p:ph type="subTitle" idx="1"/>
          </p:nvPr>
        </p:nvSpPr>
        <p:spPr>
          <a:xfrm>
            <a:off x="1331913" y="5741988"/>
            <a:ext cx="6400800" cy="782637"/>
          </a:xfrm>
        </p:spPr>
        <p:txBody>
          <a:bodyPr/>
          <a:lstStyle/>
          <a:p>
            <a:pPr eaLnBrk="1" hangingPunct="1"/>
            <a:r>
              <a:rPr lang="nb-NO" sz="2000" b="1" smtClean="0">
                <a:solidFill>
                  <a:schemeClr val="tx2"/>
                </a:solidFill>
              </a:rPr>
              <a:t>By Finn Aakre Haugen</a:t>
            </a:r>
          </a:p>
          <a:p>
            <a:pPr eaLnBrk="1" hangingPunct="1"/>
            <a:r>
              <a:rPr lang="nb-NO" sz="1400" b="1" smtClean="0">
                <a:solidFill>
                  <a:schemeClr val="tx2"/>
                </a:solidFill>
              </a:rPr>
              <a:t>(</a:t>
            </a:r>
            <a:r>
              <a:rPr lang="nb-NO" sz="1400" b="1" smtClean="0">
                <a:solidFill>
                  <a:schemeClr val="tx2"/>
                </a:solidFill>
              </a:rPr>
              <a:t>finn.haugen@usn.no</a:t>
            </a:r>
            <a:r>
              <a:rPr lang="nb-NO" sz="1400" b="1" smtClean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2052" name="Undertittel 2"/>
          <p:cNvSpPr txBox="1">
            <a:spLocks/>
          </p:cNvSpPr>
          <p:nvPr/>
        </p:nvSpPr>
        <p:spPr bwMode="auto">
          <a:xfrm>
            <a:off x="1331913" y="1125538"/>
            <a:ext cx="64008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800" b="1">
                <a:solidFill>
                  <a:srgbClr val="009900"/>
                </a:solidFill>
                <a:latin typeface="Calibri" pitchFamily="34" charset="0"/>
              </a:rPr>
              <a:t>Course PEF3006 Process Control</a:t>
            </a:r>
            <a:br>
              <a:rPr lang="nb-NO" sz="2800" b="1">
                <a:solidFill>
                  <a:srgbClr val="009900"/>
                </a:solidFill>
                <a:latin typeface="Calibri" pitchFamily="34" charset="0"/>
              </a:rPr>
            </a:br>
            <a:r>
              <a:rPr lang="nb-NO" sz="2800" b="1">
                <a:solidFill>
                  <a:srgbClr val="009900"/>
                </a:solidFill>
                <a:latin typeface="Calibri" pitchFamily="34" charset="0"/>
              </a:rPr>
              <a:t>Fall </a:t>
            </a:r>
            <a:r>
              <a:rPr lang="nb-NO" sz="2800" b="1" smtClean="0">
                <a:solidFill>
                  <a:srgbClr val="009900"/>
                </a:solidFill>
                <a:latin typeface="Calibri" pitchFamily="34" charset="0"/>
              </a:rPr>
              <a:t>2017</a:t>
            </a:r>
            <a:endParaRPr lang="nb-NO" sz="2800" b="1">
              <a:solidFill>
                <a:srgbClr val="009900"/>
              </a:solidFill>
              <a:latin typeface="Calibri" pitchFamily="34" charset="0"/>
            </a:endParaRPr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23888"/>
            <a:ext cx="1781175" cy="3810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7" name="TekstSylinder 14"/>
          <p:cNvSpPr txBox="1">
            <a:spLocks noChangeArrowheads="1"/>
          </p:cNvSpPr>
          <p:nvPr/>
        </p:nvSpPr>
        <p:spPr bwMode="auto">
          <a:xfrm>
            <a:off x="250825" y="1340768"/>
            <a:ext cx="871378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smtClean="0">
                <a:solidFill>
                  <a:srgbClr val="004070"/>
                </a:solidFill>
                <a:latin typeface="Calibri" pitchFamily="34" charset="0"/>
              </a:rPr>
              <a:t>Some processes requires the PID controller to have </a:t>
            </a:r>
            <a:r>
              <a:rPr lang="en-US" sz="2800" b="1" smtClean="0">
                <a:solidFill>
                  <a:srgbClr val="C00000"/>
                </a:solidFill>
                <a:latin typeface="Calibri" pitchFamily="34" charset="0"/>
              </a:rPr>
              <a:t>Reverse action</a:t>
            </a:r>
            <a:r>
              <a:rPr lang="en-US" sz="2800" b="1" smtClean="0">
                <a:solidFill>
                  <a:srgbClr val="004070"/>
                </a:solidFill>
                <a:latin typeface="Calibri" pitchFamily="34" charset="0"/>
              </a:rPr>
              <a:t>, while others require</a:t>
            </a:r>
            <a:r>
              <a:rPr lang="en-US" sz="2800" b="1" smtClean="0">
                <a:latin typeface="Calibri" pitchFamily="34" charset="0"/>
              </a:rPr>
              <a:t> </a:t>
            </a:r>
            <a:r>
              <a:rPr lang="en-US" sz="2800" b="1" smtClean="0">
                <a:solidFill>
                  <a:srgbClr val="C00000"/>
                </a:solidFill>
                <a:latin typeface="Calibri" pitchFamily="34" charset="0"/>
              </a:rPr>
              <a:t>Direct action</a:t>
            </a:r>
            <a:r>
              <a:rPr lang="en-US" sz="2800" b="1" smtClean="0">
                <a:latin typeface="Calibri" pitchFamily="34" charset="0"/>
              </a:rPr>
              <a:t>.</a:t>
            </a:r>
          </a:p>
          <a:p>
            <a:endParaRPr lang="nb-NO" sz="2800" b="1" smtClean="0">
              <a:latin typeface="Calibri" pitchFamily="34" charset="0"/>
            </a:endParaRPr>
          </a:p>
          <a:p>
            <a:r>
              <a:rPr lang="en-US" sz="2800" b="1" smtClean="0">
                <a:solidFill>
                  <a:srgbClr val="004070"/>
                </a:solidFill>
                <a:latin typeface="Calibri" pitchFamily="34" charset="0"/>
              </a:rPr>
              <a:t>If you select wrong, the controller will adjust the control signal in wrong direction (e.g. increase when it should decrease). In other words: </a:t>
            </a:r>
          </a:p>
          <a:p>
            <a:endParaRPr lang="en-US" sz="2800" b="1" smtClean="0">
              <a:latin typeface="Calibri" pitchFamily="34" charset="0"/>
            </a:endParaRPr>
          </a:p>
          <a:p>
            <a:pPr algn="ctr"/>
            <a:r>
              <a:rPr lang="en-US" sz="2800" b="1" smtClean="0">
                <a:solidFill>
                  <a:srgbClr val="FF0000"/>
                </a:solidFill>
                <a:latin typeface="Calibri" pitchFamily="34" charset="0"/>
              </a:rPr>
              <a:t>The control system becomes unstable!</a:t>
            </a:r>
            <a:endParaRPr lang="en-US" sz="2800" b="1">
              <a:solidFill>
                <a:srgbClr val="FF0000"/>
              </a:solidFill>
              <a:latin typeface="Calibri" pitchFamily="34" charset="0"/>
            </a:endParaRPr>
          </a:p>
          <a:p>
            <a:endParaRPr lang="nb-NO" sz="2800" b="1" smtClean="0">
              <a:latin typeface="Calibri" pitchFamily="34" charset="0"/>
            </a:endParaRPr>
          </a:p>
          <a:p>
            <a:endParaRPr lang="en-US" sz="2800" b="1">
              <a:latin typeface="Calibri" pitchFamily="34" charset="0"/>
            </a:endParaRPr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01A407-BA47-479B-BEC7-B57C62EA5FDF}" type="slidenum">
              <a:rPr lang="nb-NO" smtClean="0"/>
              <a:pPr>
                <a:defRPr/>
              </a:pPr>
              <a:t>2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6" name="TekstSylinder 5"/>
          <p:cNvSpPr txBox="1"/>
          <p:nvPr/>
        </p:nvSpPr>
        <p:spPr>
          <a:xfrm>
            <a:off x="857250" y="-27384"/>
            <a:ext cx="7786688" cy="427809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800" b="1" dirty="0" err="1">
                <a:solidFill>
                  <a:srgbClr val="009900"/>
                </a:solidFill>
                <a:latin typeface="+mn-lt"/>
              </a:rPr>
              <a:t>How</a:t>
            </a:r>
            <a:r>
              <a:rPr lang="nb-NO" sz="2800" b="1" dirty="0">
                <a:solidFill>
                  <a:srgbClr val="009900"/>
                </a:solidFill>
                <a:latin typeface="+mn-lt"/>
              </a:rPr>
              <a:t> to </a:t>
            </a:r>
            <a:r>
              <a:rPr lang="nb-NO" sz="2800" b="1" dirty="0" err="1">
                <a:solidFill>
                  <a:srgbClr val="009900"/>
                </a:solidFill>
                <a:latin typeface="+mn-lt"/>
              </a:rPr>
              <a:t>select</a:t>
            </a:r>
            <a:r>
              <a:rPr lang="nb-NO" sz="2800" b="1" dirty="0">
                <a:solidFill>
                  <a:srgbClr val="009900"/>
                </a:solidFill>
                <a:latin typeface="+mn-lt"/>
              </a:rPr>
              <a:t> </a:t>
            </a:r>
            <a:r>
              <a:rPr lang="nb-NO" sz="2800" b="1" dirty="0" err="1">
                <a:solidFill>
                  <a:srgbClr val="009900"/>
                </a:solidFill>
                <a:latin typeface="+mn-lt"/>
              </a:rPr>
              <a:t>between</a:t>
            </a:r>
            <a:r>
              <a:rPr lang="nb-NO" sz="2800" b="1" dirty="0">
                <a:solidFill>
                  <a:srgbClr val="009900"/>
                </a:solidFill>
                <a:latin typeface="+mn-lt"/>
              </a:rPr>
              <a:t> </a:t>
            </a:r>
            <a:r>
              <a:rPr lang="nb-NO" sz="2800" b="1" dirty="0" err="1">
                <a:solidFill>
                  <a:srgbClr val="009900"/>
                </a:solidFill>
                <a:latin typeface="+mn-lt"/>
              </a:rPr>
              <a:t>Reverse</a:t>
            </a:r>
            <a:r>
              <a:rPr lang="nb-NO" sz="2800" b="1" dirty="0">
                <a:solidFill>
                  <a:srgbClr val="009900"/>
                </a:solidFill>
                <a:latin typeface="+mn-lt"/>
              </a:rPr>
              <a:t> </a:t>
            </a:r>
            <a:r>
              <a:rPr lang="nb-NO" sz="2800" b="1">
                <a:solidFill>
                  <a:srgbClr val="009900"/>
                </a:solidFill>
                <a:latin typeface="+mn-lt"/>
              </a:rPr>
              <a:t>and </a:t>
            </a:r>
            <a:r>
              <a:rPr lang="nb-NO" sz="2800" b="1" smtClean="0">
                <a:solidFill>
                  <a:srgbClr val="009900"/>
                </a:solidFill>
                <a:latin typeface="+mn-lt"/>
              </a:rPr>
              <a:t>Direct</a:t>
            </a:r>
            <a:r>
              <a:rPr lang="nb-NO" sz="2800" b="1" dirty="0">
                <a:solidFill>
                  <a:srgbClr val="009900"/>
                </a:solidFill>
              </a:rPr>
              <a:t>?</a:t>
            </a:r>
            <a:endParaRPr lang="nb-NO" sz="2800" b="1" dirty="0">
              <a:solidFill>
                <a:srgbClr val="0099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n-lt"/>
              </a:rPr>
              <a:t>Assume that the process measurement is equal to the </a:t>
            </a:r>
            <a:r>
              <a:rPr lang="en-US" sz="2000" b="1" dirty="0" err="1">
                <a:latin typeface="+mn-lt"/>
              </a:rPr>
              <a:t>setpoint</a:t>
            </a:r>
            <a:r>
              <a:rPr lang="en-US" sz="2000" b="1" dirty="0">
                <a:latin typeface="+mn-lt"/>
              </a:rPr>
              <a:t> initially, and that for any reason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the process measurement increases to become larger than the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setpoint</a:t>
            </a:r>
            <a:r>
              <a:rPr lang="en-US" sz="2000" b="1" dirty="0">
                <a:latin typeface="+mn-lt"/>
              </a:rPr>
              <a:t>. The sign of the change of the control signal needed to bring the process measurement back to the </a:t>
            </a:r>
            <a:r>
              <a:rPr lang="en-US" sz="2000" b="1" dirty="0" err="1">
                <a:latin typeface="+mn-lt"/>
              </a:rPr>
              <a:t>setpoint</a:t>
            </a:r>
            <a:r>
              <a:rPr lang="en-US" sz="2000" b="1" dirty="0">
                <a:latin typeface="+mn-lt"/>
              </a:rPr>
              <a:t> determines between Reverse and Direct action:</a:t>
            </a:r>
            <a:endParaRPr lang="nb-NO" sz="20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b-NO" sz="2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000" b="1" dirty="0">
                <a:solidFill>
                  <a:srgbClr val="009900"/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rgbClr val="009900"/>
                </a:solidFill>
                <a:latin typeface="+mn-lt"/>
              </a:rPr>
              <a:t>Select</a:t>
            </a:r>
            <a:r>
              <a:rPr lang="nb-NO" sz="2000" b="1" dirty="0">
                <a:solidFill>
                  <a:srgbClr val="009900"/>
                </a:solidFill>
                <a:latin typeface="+mn-lt"/>
              </a:rPr>
              <a:t> </a:t>
            </a:r>
            <a:r>
              <a:rPr lang="en-US" sz="2000" b="1" i="1" dirty="0">
                <a:solidFill>
                  <a:srgbClr val="009900"/>
                </a:solidFill>
                <a:latin typeface="+mn-lt"/>
              </a:rPr>
              <a:t>Reverse</a:t>
            </a:r>
            <a:r>
              <a:rPr lang="en-US" sz="2000" b="1" dirty="0">
                <a:solidFill>
                  <a:srgbClr val="009900"/>
                </a:solidFill>
                <a:latin typeface="+mn-lt"/>
              </a:rPr>
              <a:t> if controller must decrease control signal (to counteract increased </a:t>
            </a:r>
            <a:r>
              <a:rPr lang="en-US" sz="2000" b="1">
                <a:solidFill>
                  <a:srgbClr val="009900"/>
                </a:solidFill>
                <a:latin typeface="+mn-lt"/>
              </a:rPr>
              <a:t>measurement</a:t>
            </a:r>
            <a:r>
              <a:rPr lang="en-US" sz="2000" b="1" smtClean="0">
                <a:solidFill>
                  <a:srgbClr val="009900"/>
                </a:solidFill>
                <a:latin typeface="+mn-lt"/>
              </a:rPr>
              <a:t>).</a:t>
            </a:r>
            <a:endParaRPr lang="en-US" sz="2000" b="1" dirty="0">
              <a:solidFill>
                <a:srgbClr val="0099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b-NO" sz="2000" b="1" i="1" dirty="0">
              <a:solidFill>
                <a:srgbClr val="0099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000" b="1" dirty="0">
                <a:solidFill>
                  <a:srgbClr val="0033CC"/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rgbClr val="0033CC"/>
                </a:solidFill>
                <a:latin typeface="+mn-lt"/>
              </a:rPr>
              <a:t>Select</a:t>
            </a:r>
            <a:r>
              <a:rPr lang="nb-NO" sz="2000" b="1" dirty="0">
                <a:solidFill>
                  <a:srgbClr val="0033CC"/>
                </a:solidFill>
                <a:latin typeface="+mn-lt"/>
              </a:rPr>
              <a:t> </a:t>
            </a:r>
            <a:r>
              <a:rPr lang="en-US" sz="2000" b="1" i="1" dirty="0">
                <a:solidFill>
                  <a:srgbClr val="0033CC"/>
                </a:solidFill>
                <a:latin typeface="+mn-lt"/>
              </a:rPr>
              <a:t>Direct</a:t>
            </a:r>
            <a:r>
              <a:rPr lang="en-US" sz="2000" b="1" dirty="0">
                <a:solidFill>
                  <a:srgbClr val="0033CC"/>
                </a:solidFill>
                <a:latin typeface="+mn-lt"/>
              </a:rPr>
              <a:t> if controller must increase control signal (to counteract increased </a:t>
            </a:r>
            <a:r>
              <a:rPr lang="en-US" sz="2000" b="1">
                <a:solidFill>
                  <a:srgbClr val="0033CC"/>
                </a:solidFill>
                <a:latin typeface="+mn-lt"/>
              </a:rPr>
              <a:t>measurement</a:t>
            </a:r>
            <a:r>
              <a:rPr lang="en-US" sz="2000" b="1" smtClean="0">
                <a:solidFill>
                  <a:srgbClr val="0033CC"/>
                </a:solidFill>
                <a:latin typeface="+mn-lt"/>
              </a:rPr>
              <a:t>).</a:t>
            </a:r>
            <a:endParaRPr lang="nb-NO" sz="2000" b="1" i="1" dirty="0">
              <a:solidFill>
                <a:srgbClr val="0033CC"/>
              </a:solidFill>
              <a:latin typeface="+mn-lt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1979712" y="4384997"/>
            <a:ext cx="5256584" cy="2068339"/>
          </a:xfrm>
          <a:prstGeom prst="rect">
            <a:avLst/>
          </a:prstGeom>
          <a:solidFill>
            <a:srgbClr val="C00000">
              <a:alpha val="1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/>
          </a:p>
        </p:txBody>
      </p:sp>
      <p:sp>
        <p:nvSpPr>
          <p:cNvPr id="8" name="Rektangel 7"/>
          <p:cNvSpPr/>
          <p:nvPr/>
        </p:nvSpPr>
        <p:spPr>
          <a:xfrm>
            <a:off x="2286000" y="437787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nb-NO" b="1" smtClean="0">
                <a:solidFill>
                  <a:srgbClr val="C00000"/>
                </a:solidFill>
              </a:rPr>
              <a:t>Easy to remember:</a:t>
            </a:r>
            <a:br>
              <a:rPr lang="nb-NO" b="1" smtClean="0">
                <a:solidFill>
                  <a:srgbClr val="C00000"/>
                </a:solidFill>
              </a:rPr>
            </a:br>
            <a:endParaRPr lang="nb-NO" b="1" smtClean="0">
              <a:solidFill>
                <a:srgbClr val="C00000"/>
              </a:solidFill>
            </a:endParaRPr>
          </a:p>
          <a:p>
            <a:pPr algn="ctr"/>
            <a:r>
              <a:rPr lang="nb-NO" b="1" smtClean="0">
                <a:solidFill>
                  <a:srgbClr val="009900"/>
                </a:solidFill>
              </a:rPr>
              <a:t>Measurement up – control signal down</a:t>
            </a:r>
            <a:br>
              <a:rPr lang="nb-NO" b="1" smtClean="0">
                <a:solidFill>
                  <a:srgbClr val="009900"/>
                </a:solidFill>
              </a:rPr>
            </a:br>
            <a:r>
              <a:rPr lang="nb-NO" b="1" smtClean="0">
                <a:solidFill>
                  <a:srgbClr val="009900"/>
                </a:solidFill>
              </a:rPr>
              <a:t>(”up-down”). Reverse!</a:t>
            </a:r>
          </a:p>
          <a:p>
            <a:pPr algn="ctr"/>
            <a:endParaRPr lang="nb-NO" b="1" smtClean="0">
              <a:solidFill>
                <a:srgbClr val="C00000"/>
              </a:solidFill>
            </a:endParaRPr>
          </a:p>
          <a:p>
            <a:pPr algn="ctr"/>
            <a:r>
              <a:rPr lang="nb-NO" b="1" smtClean="0">
                <a:solidFill>
                  <a:srgbClr val="005A9E"/>
                </a:solidFill>
              </a:rPr>
              <a:t>Measurement up – control signal up</a:t>
            </a:r>
          </a:p>
          <a:p>
            <a:pPr algn="ctr"/>
            <a:r>
              <a:rPr lang="nb-NO" b="1" smtClean="0">
                <a:solidFill>
                  <a:srgbClr val="005A9E"/>
                </a:solidFill>
              </a:rPr>
              <a:t>(”up-up”). Direct!</a:t>
            </a:r>
            <a:endParaRPr lang="en-US">
              <a:solidFill>
                <a:srgbClr val="005A9E"/>
              </a:solidFill>
            </a:endParaRPr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0ED95-5DC5-4D55-B541-D2C966B4A23E}" type="slidenum">
              <a:rPr lang="nb-NO" smtClean="0"/>
              <a:pPr>
                <a:defRPr/>
              </a:pPr>
              <a:t>3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763886"/>
            <a:ext cx="8488363" cy="452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ktangel 6"/>
          <p:cNvSpPr>
            <a:spLocks noChangeArrowheads="1"/>
          </p:cNvSpPr>
          <p:nvPr/>
        </p:nvSpPr>
        <p:spPr bwMode="auto">
          <a:xfrm>
            <a:off x="250825" y="260648"/>
            <a:ext cx="8532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/>
            <a:r>
              <a:rPr lang="nb-NO" sz="2400" b="1">
                <a:solidFill>
                  <a:srgbClr val="1D8D17"/>
                </a:solidFill>
                <a:latin typeface="Calibri" pitchFamily="34" charset="0"/>
              </a:rPr>
              <a:t>Example: </a:t>
            </a:r>
            <a:r>
              <a:rPr lang="nb-NO" sz="2400" b="1" smtClean="0">
                <a:solidFill>
                  <a:srgbClr val="1D8D17"/>
                </a:solidFill>
                <a:latin typeface="Calibri" pitchFamily="34" charset="0"/>
              </a:rPr>
              <a:t>Level control systems</a:t>
            </a:r>
            <a:endParaRPr lang="nb-NO" sz="2400" b="1">
              <a:solidFill>
                <a:srgbClr val="1D8D17"/>
              </a:solidFill>
              <a:latin typeface="Calibri" pitchFamily="34" charset="0"/>
            </a:endParaRPr>
          </a:p>
        </p:txBody>
      </p:sp>
      <p:sp>
        <p:nvSpPr>
          <p:cNvPr id="12294" name="Rektangel 6"/>
          <p:cNvSpPr>
            <a:spLocks noChangeArrowheads="1"/>
          </p:cNvSpPr>
          <p:nvPr/>
        </p:nvSpPr>
        <p:spPr bwMode="auto">
          <a:xfrm>
            <a:off x="2124075" y="5301208"/>
            <a:ext cx="4572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/>
            <a:r>
              <a:rPr lang="nb-NO" sz="2400" b="1">
                <a:solidFill>
                  <a:srgbClr val="1D8D17"/>
                </a:solidFill>
                <a:latin typeface="Calibri" pitchFamily="34" charset="0"/>
              </a:rPr>
              <a:t>Simulator:</a:t>
            </a:r>
          </a:p>
          <a:p>
            <a:pPr marL="0" lvl="1" algn="ctr"/>
            <a:r>
              <a:rPr lang="nb-NO" sz="2400" b="1">
                <a:latin typeface="Calibri" pitchFamily="34" charset="0"/>
                <a:hlinkClick r:id="rId3"/>
              </a:rPr>
              <a:t>Reverse and direct action</a:t>
            </a:r>
            <a:endParaRPr lang="nb-NO" sz="2400" b="1">
              <a:solidFill>
                <a:srgbClr val="B00000"/>
              </a:solidFill>
              <a:latin typeface="Calibri" pitchFamily="34" charset="0"/>
            </a:endParaRPr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10" name="Rektangel 6"/>
          <p:cNvSpPr>
            <a:spLocks noChangeArrowheads="1"/>
          </p:cNvSpPr>
          <p:nvPr/>
        </p:nvSpPr>
        <p:spPr bwMode="auto">
          <a:xfrm>
            <a:off x="35496" y="5301208"/>
            <a:ext cx="3168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/>
            <a:r>
              <a:rPr lang="nb-NO" sz="2000" b="1" smtClean="0">
                <a:solidFill>
                  <a:srgbClr val="C00000"/>
                </a:solidFill>
                <a:latin typeface="Calibri" pitchFamily="34" charset="0"/>
              </a:rPr>
              <a:t>Reverse or direct?</a:t>
            </a:r>
            <a:endParaRPr lang="nb-NO" sz="20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1" name="Rektangel 6"/>
          <p:cNvSpPr>
            <a:spLocks noChangeArrowheads="1"/>
          </p:cNvSpPr>
          <p:nvPr/>
        </p:nvSpPr>
        <p:spPr bwMode="auto">
          <a:xfrm>
            <a:off x="5148064" y="5301208"/>
            <a:ext cx="3168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ctr"/>
            <a:r>
              <a:rPr lang="nb-NO" sz="2000" b="1" smtClean="0">
                <a:solidFill>
                  <a:srgbClr val="C00000"/>
                </a:solidFill>
                <a:latin typeface="Calibri" pitchFamily="34" charset="0"/>
              </a:rPr>
              <a:t>Revers or direct?</a:t>
            </a:r>
            <a:endParaRPr lang="nb-NO" sz="2000" b="1">
              <a:solidFill>
                <a:srgbClr val="C00000"/>
              </a:solidFill>
              <a:latin typeface="Calibri" pitchFamily="34" charset="0"/>
            </a:endParaRPr>
          </a:p>
        </p:txBody>
      </p:sp>
      <p:cxnSp>
        <p:nvCxnSpPr>
          <p:cNvPr id="12" name="Rett pil 11"/>
          <p:cNvCxnSpPr/>
          <p:nvPr/>
        </p:nvCxnSpPr>
        <p:spPr>
          <a:xfrm flipV="1">
            <a:off x="539552" y="2708920"/>
            <a:ext cx="864096" cy="2592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pil 12"/>
          <p:cNvCxnSpPr/>
          <p:nvPr/>
        </p:nvCxnSpPr>
        <p:spPr>
          <a:xfrm flipV="1">
            <a:off x="6876256" y="4365104"/>
            <a:ext cx="504056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0ED95-5DC5-4D55-B541-D2C966B4A23E}" type="slidenum">
              <a:rPr lang="nb-NO" smtClean="0"/>
              <a:pPr>
                <a:defRPr/>
              </a:pPr>
              <a:t>4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1547664" y="2564904"/>
            <a:ext cx="655347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32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nb-NO" sz="32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Reverse</a:t>
            </a:r>
            <a:r>
              <a:rPr lang="nb-NO" sz="32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mode = </a:t>
            </a:r>
            <a:r>
              <a:rPr lang="nb-NO" sz="32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Heating</a:t>
            </a:r>
            <a:r>
              <a:rPr lang="nb-NO" sz="32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mode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3200" b="1" dirty="0">
                <a:solidFill>
                  <a:srgbClr val="B00000"/>
                </a:solidFill>
                <a:latin typeface="+mn-lt"/>
              </a:rPr>
              <a:t> </a:t>
            </a:r>
            <a:r>
              <a:rPr lang="nb-NO" sz="3200" b="1" dirty="0" err="1">
                <a:solidFill>
                  <a:srgbClr val="B00000"/>
                </a:solidFill>
                <a:latin typeface="+mn-lt"/>
              </a:rPr>
              <a:t>Direct</a:t>
            </a:r>
            <a:r>
              <a:rPr lang="nb-NO" sz="3200" b="1" dirty="0">
                <a:solidFill>
                  <a:srgbClr val="B00000"/>
                </a:solidFill>
                <a:latin typeface="+mn-lt"/>
              </a:rPr>
              <a:t> mode = </a:t>
            </a:r>
            <a:r>
              <a:rPr lang="nb-NO" sz="3200" b="1" dirty="0" err="1">
                <a:solidFill>
                  <a:srgbClr val="B00000"/>
                </a:solidFill>
                <a:latin typeface="+mn-lt"/>
              </a:rPr>
              <a:t>Cooling</a:t>
            </a:r>
            <a:r>
              <a:rPr lang="nb-NO" sz="3200" b="1" dirty="0">
                <a:solidFill>
                  <a:srgbClr val="B00000"/>
                </a:solidFill>
                <a:latin typeface="+mn-lt"/>
              </a:rPr>
              <a:t> mode</a:t>
            </a:r>
          </a:p>
        </p:txBody>
      </p:sp>
      <p:sp>
        <p:nvSpPr>
          <p:cNvPr id="13317" name="Rektangel 10"/>
          <p:cNvSpPr>
            <a:spLocks noChangeArrowheads="1"/>
          </p:cNvSpPr>
          <p:nvPr/>
        </p:nvSpPr>
        <p:spPr bwMode="auto">
          <a:xfrm>
            <a:off x="827584" y="1340768"/>
            <a:ext cx="68407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nb-NO" sz="4000" b="1">
                <a:solidFill>
                  <a:srgbClr val="009900"/>
                </a:solidFill>
                <a:latin typeface="Calibri" pitchFamily="34" charset="0"/>
              </a:rPr>
              <a:t>O</a:t>
            </a:r>
            <a:r>
              <a:rPr lang="nb-NO" sz="4000" b="1" smtClean="0">
                <a:solidFill>
                  <a:srgbClr val="009900"/>
                </a:solidFill>
                <a:latin typeface="Calibri" pitchFamily="34" charset="0"/>
              </a:rPr>
              <a:t>n </a:t>
            </a:r>
            <a:r>
              <a:rPr lang="nb-NO" sz="4000" b="1">
                <a:solidFill>
                  <a:srgbClr val="009900"/>
                </a:solidFill>
                <a:latin typeface="Calibri" pitchFamily="34" charset="0"/>
              </a:rPr>
              <a:t>some controllers:</a:t>
            </a:r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>
          <a:xfrm>
            <a:off x="3059832" y="638132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6" name="Rektangel 10"/>
          <p:cNvSpPr>
            <a:spLocks noChangeArrowheads="1"/>
          </p:cNvSpPr>
          <p:nvPr/>
        </p:nvSpPr>
        <p:spPr bwMode="auto">
          <a:xfrm>
            <a:off x="539552" y="4273932"/>
            <a:ext cx="76327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b-NO" sz="3200" b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Why these somewhat strange terms? Let's think about temperature control systems...</a:t>
            </a:r>
            <a:endParaRPr lang="nb-NO" sz="4000" b="1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0ED95-5DC5-4D55-B541-D2C966B4A23E}" type="slidenum">
              <a:rPr lang="nb-NO" smtClean="0"/>
              <a:pPr>
                <a:defRPr/>
              </a:pPr>
              <a:t>5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22580</TotalTime>
  <Words>259</Words>
  <Application>Microsoft Office PowerPoint</Application>
  <PresentationFormat>Skjermfremvisning (4:3)</PresentationFormat>
  <Paragraphs>40</Paragraphs>
  <Slides>5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Office-tema</vt:lpstr>
      <vt:lpstr>PID controller: Reverse or direct action?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 Haugen</cp:lastModifiedBy>
  <cp:revision>1284</cp:revision>
  <dcterms:created xsi:type="dcterms:W3CDTF">2009-02-12T18:27:23Z</dcterms:created>
  <dcterms:modified xsi:type="dcterms:W3CDTF">2017-10-01T23:37:39Z</dcterms:modified>
</cp:coreProperties>
</file>