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60" r:id="rId2"/>
    <p:sldId id="463" r:id="rId3"/>
    <p:sldId id="464" r:id="rId4"/>
    <p:sldId id="465" r:id="rId5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245794"/>
    <a:srgbClr val="1D8D17"/>
    <a:srgbClr val="003399"/>
    <a:srgbClr val="B00000"/>
    <a:srgbClr val="AD5207"/>
    <a:srgbClr val="D1630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71" d="100"/>
          <a:sy n="71" d="100"/>
        </p:scale>
        <p:origin x="3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E67B24-E22E-407D-9CDC-B9B8C9E2F572}" type="datetimeFigureOut">
              <a:rPr lang="en-US"/>
              <a:pPr>
                <a:defRPr/>
              </a:pPr>
              <a:t>11/2/2017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AA6A3E-1545-4031-87EE-2EBE095A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01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D8C02-DCFA-4C26-B4DD-832A3A0309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95218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09A9D-89AB-4683-BE96-BCAEF976B1BC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2BF-3E65-4C79-A837-B1AEE6E59D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ECE05-7248-4117-BF0C-CA67FA7C1420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191-E1F3-47FF-8E10-F13AADA16E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FD8AF-2D85-4A9E-BCC6-4E4AF72B4210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3033-B3FD-4C05-9307-84F7F15D10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89DED-DA42-484B-B245-FF098840B87B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C699-1889-451E-A1C7-BFCD0E7B7D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D30D9-B2D0-4A42-AA63-4A9DE0940B90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BE76-ABDC-48C6-9DC9-0DECF7B909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9076-1132-4536-95AB-8EAA5D11E961}" type="datetime1">
              <a:rPr lang="nb-NO" smtClean="0"/>
              <a:t>02.11.2017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742A-AF3C-4F68-AC26-D03B797BBD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15D64-F5C6-4724-AD3E-7C0B50BF99A1}" type="datetime1">
              <a:rPr lang="nb-NO" smtClean="0"/>
              <a:t>02.11.2017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AA8-32DC-4144-9311-B8CF670E3B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6E1E2-5E54-4D13-A57A-D2373D8E4141}" type="datetime1">
              <a:rPr lang="nb-NO" smtClean="0"/>
              <a:t>02.11.2017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803A-ABA1-4496-939E-EA12CBFB3D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0CA3-6F81-4D27-9376-BCA62F7F3E57}" type="datetime1">
              <a:rPr lang="nb-NO" smtClean="0"/>
              <a:t>02.11.2017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8479-CF44-49D1-9BFF-3FBBBD5629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D7096-447C-4631-8AE1-FD03D6902648}" type="datetime1">
              <a:rPr lang="nb-NO" smtClean="0"/>
              <a:t>02.11.2017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BB92-1160-4150-9A4F-3D1D139994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B639A-CA68-4511-A6C6-EEA1E265BE4F}" type="datetime1">
              <a:rPr lang="nb-NO" smtClean="0"/>
              <a:t>02.11.2017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65BE-B7AF-49FD-B870-252B7ABB2C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5343B9-F6EC-42BB-A681-4382803B9624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51F68-9420-42F3-9C3D-5F74331D2E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852936"/>
            <a:ext cx="8713787" cy="2087563"/>
          </a:xfrm>
        </p:spPr>
        <p:txBody>
          <a:bodyPr/>
          <a:lstStyle/>
          <a:p>
            <a:pPr eaLnBrk="1" hangingPunct="1"/>
            <a:r>
              <a:rPr lang="nb-NO" sz="6600" b="1" smtClean="0">
                <a:solidFill>
                  <a:srgbClr val="C00000"/>
                </a:solidFill>
              </a:rPr>
              <a:t>Plant-wide control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373216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By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</a:t>
            </a:r>
            <a:r>
              <a:rPr lang="nb-NO" sz="1400" b="1" smtClean="0">
                <a:solidFill>
                  <a:schemeClr val="tx2"/>
                </a:solidFill>
              </a:rPr>
              <a:t>finn.haugen@usn.no</a:t>
            </a:r>
            <a:r>
              <a:rPr lang="nb-NO" sz="1400" b="1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052" name="Undertittel 2"/>
          <p:cNvSpPr txBox="1">
            <a:spLocks/>
          </p:cNvSpPr>
          <p:nvPr/>
        </p:nvSpPr>
        <p:spPr bwMode="auto">
          <a:xfrm>
            <a:off x="1331913" y="1125538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>
                <a:solidFill>
                  <a:srgbClr val="009900"/>
                </a:solidFill>
                <a:latin typeface="Calibri" pitchFamily="34" charset="0"/>
              </a:rPr>
              <a:t>Course PEF3006 Process Control</a:t>
            </a:r>
            <a:br>
              <a:rPr lang="nb-NO" sz="2800" b="1">
                <a:solidFill>
                  <a:srgbClr val="009900"/>
                </a:solidFill>
                <a:latin typeface="Calibri" pitchFamily="34" charset="0"/>
              </a:rPr>
            </a:br>
            <a:r>
              <a:rPr lang="nb-NO" sz="2800" b="1">
                <a:solidFill>
                  <a:srgbClr val="009900"/>
                </a:solidFill>
                <a:latin typeface="Calibri" pitchFamily="34" charset="0"/>
              </a:rPr>
              <a:t>Fall </a:t>
            </a:r>
            <a:r>
              <a:rPr lang="nb-NO" sz="2800" b="1" smtClean="0">
                <a:solidFill>
                  <a:srgbClr val="009900"/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5F2BF-3E65-4C79-A837-B1AEE6E59D2D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2908176" y="6356350"/>
            <a:ext cx="3320008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3888"/>
            <a:ext cx="1781175" cy="381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44873-1875-4ACE-B3A8-2E7EEAEFA100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90117" name="Rektangel 7"/>
          <p:cNvSpPr>
            <a:spLocks noChangeArrowheads="1"/>
          </p:cNvSpPr>
          <p:nvPr/>
        </p:nvSpPr>
        <p:spPr bwMode="auto">
          <a:xfrm>
            <a:off x="2051720" y="620688"/>
            <a:ext cx="50078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3600" b="1">
                <a:solidFill>
                  <a:srgbClr val="009900"/>
                </a:solidFill>
                <a:latin typeface="Calibri" pitchFamily="34" charset="0"/>
              </a:rPr>
              <a:t>General </a:t>
            </a:r>
            <a:r>
              <a:rPr lang="nb-NO" sz="3600" b="1" smtClean="0">
                <a:solidFill>
                  <a:srgbClr val="009900"/>
                </a:solidFill>
                <a:latin typeface="Calibri" pitchFamily="34" charset="0"/>
              </a:rPr>
              <a:t>specifications</a:t>
            </a:r>
          </a:p>
          <a:p>
            <a:pPr algn="ctr"/>
            <a:r>
              <a:rPr lang="nb-NO" sz="3600" b="1" smtClean="0">
                <a:solidFill>
                  <a:srgbClr val="009900"/>
                </a:solidFill>
                <a:latin typeface="Calibri" pitchFamily="34" charset="0"/>
              </a:rPr>
              <a:t>for plantwide control:</a:t>
            </a:r>
            <a:endParaRPr lang="nb-NO" sz="36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693563" y="2582902"/>
            <a:ext cx="7838877" cy="286232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Product flow is controlled (to follow a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setpoint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) .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Note: Implement only </a:t>
            </a:r>
            <a:r>
              <a:rPr lang="en-US" sz="2000" b="1">
                <a:solidFill>
                  <a:schemeClr val="accent6">
                    <a:lumMod val="50000"/>
                  </a:schemeClr>
                </a:solidFill>
                <a:latin typeface="+mn-lt"/>
              </a:rPr>
              <a:t>one </a:t>
            </a:r>
            <a:r>
              <a:rPr lang="en-US" sz="2000" b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(1) flow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control loop in the line!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endParaRPr lang="nb-NO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Product quality </a:t>
            </a:r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is </a:t>
            </a:r>
            <a:r>
              <a:rPr lang="en-US" sz="2000" b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controlled (automatic control not always possible).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endParaRPr lang="en-US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Mass balance of liquid and/or gas of each </a:t>
            </a:r>
            <a:b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process vessel (tank, reactor, etc.) is maintained.</a:t>
            </a:r>
            <a:b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endParaRPr lang="en-US" sz="20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Temperatures in certain process flows and vessels are controlled.</a:t>
            </a:r>
          </a:p>
        </p:txBody>
      </p:sp>
      <p:sp>
        <p:nvSpPr>
          <p:cNvPr id="12" name="Plassholder for bunn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13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ktangel 2"/>
          <p:cNvSpPr>
            <a:spLocks noChangeArrowheads="1"/>
          </p:cNvSpPr>
          <p:nvPr/>
        </p:nvSpPr>
        <p:spPr bwMode="auto">
          <a:xfrm>
            <a:off x="1311275" y="116632"/>
            <a:ext cx="6500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2800" b="1">
                <a:solidFill>
                  <a:srgbClr val="B00000"/>
                </a:solidFill>
                <a:latin typeface="Calibri" pitchFamily="34" charset="0"/>
              </a:rPr>
              <a:t>Principal plant with control structure</a:t>
            </a:r>
          </a:p>
        </p:txBody>
      </p:sp>
      <p:pic>
        <p:nvPicPr>
          <p:cNvPr id="91139" name="Picture 2" descr="C:\www-pors.hit.no\finnh\www\srilanka\workshop\graphics\prosesstreng_basic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665907"/>
            <a:ext cx="819785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38928-8BD6-4E40-A598-A309158D070F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ktangel 2"/>
          <p:cNvSpPr>
            <a:spLocks noChangeArrowheads="1"/>
          </p:cNvSpPr>
          <p:nvPr/>
        </p:nvSpPr>
        <p:spPr bwMode="auto">
          <a:xfrm>
            <a:off x="1935163" y="47625"/>
            <a:ext cx="57324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800" b="1">
                <a:solidFill>
                  <a:srgbClr val="B00000"/>
                </a:solidFill>
                <a:latin typeface="Calibri" pitchFamily="34" charset="0"/>
              </a:rPr>
              <a:t>Example: Nitric acid plant (simplified)</a:t>
            </a:r>
          </a:p>
        </p:txBody>
      </p:sp>
      <p:pic>
        <p:nvPicPr>
          <p:cNvPr id="92164" name="Picture 2" descr="C:\techteach.no\publications\komp_dynamics_and_control\visio\nitricacid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96900"/>
            <a:ext cx="6426200" cy="628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5F604-1557-4A0F-85F0-3643A23BC875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>
          <a:xfrm>
            <a:off x="755576" y="6309320"/>
            <a:ext cx="2895600" cy="365125"/>
          </a:xfrm>
        </p:spPr>
        <p:txBody>
          <a:bodyPr/>
          <a:lstStyle/>
          <a:p>
            <a:r>
              <a:rPr lang="en-US" smtClean="0"/>
              <a:t>USN. PEF3006 Process Control. Haugen. 2017.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23337</TotalTime>
  <Words>91</Words>
  <Application>Microsoft Office PowerPoint</Application>
  <PresentationFormat>Skjermfremvisning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Plant-wide control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1291</cp:revision>
  <dcterms:created xsi:type="dcterms:W3CDTF">2009-02-12T18:27:23Z</dcterms:created>
  <dcterms:modified xsi:type="dcterms:W3CDTF">2017-11-02T19:34:54Z</dcterms:modified>
</cp:coreProperties>
</file>