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60" r:id="rId2"/>
    <p:sldId id="491" r:id="rId3"/>
    <p:sldId id="492" r:id="rId4"/>
    <p:sldId id="461" r:id="rId5"/>
    <p:sldId id="484" r:id="rId6"/>
    <p:sldId id="462" r:id="rId7"/>
    <p:sldId id="463" r:id="rId8"/>
    <p:sldId id="464" r:id="rId9"/>
    <p:sldId id="465" r:id="rId10"/>
    <p:sldId id="485" r:id="rId11"/>
    <p:sldId id="466" r:id="rId12"/>
    <p:sldId id="467" r:id="rId13"/>
    <p:sldId id="468" r:id="rId14"/>
    <p:sldId id="469" r:id="rId15"/>
    <p:sldId id="486" r:id="rId16"/>
    <p:sldId id="470" r:id="rId17"/>
    <p:sldId id="471" r:id="rId18"/>
    <p:sldId id="472" r:id="rId19"/>
    <p:sldId id="487" r:id="rId20"/>
    <p:sldId id="473" r:id="rId21"/>
    <p:sldId id="476" r:id="rId22"/>
    <p:sldId id="477" r:id="rId23"/>
    <p:sldId id="478" r:id="rId24"/>
    <p:sldId id="479" r:id="rId25"/>
    <p:sldId id="480" r:id="rId26"/>
    <p:sldId id="490" r:id="rId27"/>
    <p:sldId id="483" r:id="rId28"/>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D17"/>
    <a:srgbClr val="003399"/>
    <a:srgbClr val="AD5207"/>
    <a:srgbClr val="D16309"/>
    <a:srgbClr val="F60000"/>
    <a:srgbClr val="B00000"/>
    <a:srgbClr val="009900"/>
    <a:srgbClr val="24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9424" autoAdjust="0"/>
  </p:normalViewPr>
  <p:slideViewPr>
    <p:cSldViewPr>
      <p:cViewPr varScale="1">
        <p:scale>
          <a:sx n="90" d="100"/>
          <a:sy n="90" d="100"/>
        </p:scale>
        <p:origin x="13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2FB08B-D56E-4997-B497-48EC53A786F2}" type="datetimeFigureOut">
              <a:rPr lang="en-US"/>
              <a:pPr>
                <a:defRPr/>
              </a:pPr>
              <a:t>10/2/2017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FA544F-23FE-4727-ABCF-8A034B8A3062}" type="slidenum">
              <a:rPr lang="en-US"/>
              <a:pPr>
                <a:defRPr/>
              </a:pPr>
              <a:t>‹#›</a:t>
            </a:fld>
            <a:endParaRPr lang="en-US"/>
          </a:p>
        </p:txBody>
      </p:sp>
    </p:spTree>
    <p:extLst>
      <p:ext uri="{BB962C8B-B14F-4D97-AF65-F5344CB8AC3E}">
        <p14:creationId xmlns:p14="http://schemas.microsoft.com/office/powerpoint/2010/main" val="2344854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noFill/>
          <a:ln>
            <a:solidFill>
              <a:srgbClr val="000000"/>
            </a:solidFill>
            <a:miter lim="800000"/>
            <a:headEnd/>
            <a:tailEnd/>
          </a:ln>
        </p:spPr>
      </p:sp>
      <p:sp>
        <p:nvSpPr>
          <p:cNvPr id="3277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4E57C-AA17-4CA5-8482-6B0FC710DB7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79277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CBFA544F-23FE-4727-ABCF-8A034B8A3062}" type="slidenum">
              <a:rPr lang="en-US" smtClean="0"/>
              <a:pPr>
                <a:defRPr/>
              </a:pPr>
              <a:t>2</a:t>
            </a:fld>
            <a:endParaRPr lang="en-US"/>
          </a:p>
        </p:txBody>
      </p:sp>
    </p:spTree>
    <p:extLst>
      <p:ext uri="{BB962C8B-B14F-4D97-AF65-F5344CB8AC3E}">
        <p14:creationId xmlns:p14="http://schemas.microsoft.com/office/powerpoint/2010/main" val="108722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C929D-86DD-4E3E-BC7C-E6AF1AE236A7}"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72140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DA7314EB-A4A5-4248-B4AD-A2619B3F18E3}"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E15FF20-98FA-4982-B284-A25DB82177EE}"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14DE2FF-31DA-4787-B983-9A8D6671A56E}"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FC08415-1F48-44C5-8D33-6E35B67E5012}"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34823B20-D67A-4C68-A325-01B6063EB930}"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1ABCD60-A084-4BD0-A93A-57DE6B431DA4}"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E196584-55B6-48F5-ABFF-8533E695A5EF}"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64FB6AE-6F8E-4971-8435-57CD36CADBCD}"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375115D1-A58C-4923-BB45-D3F164CED539}" type="datetime1">
              <a:rPr lang="nb-NO" smtClean="0"/>
              <a:t>02.10.2017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EBBA6A37-82AB-4A8E-AFC0-72D2A89A0956}"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6C723735-C1DD-41CD-A89F-137BA202190B}"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03922D26-E3B2-4BA8-864C-F876AE5350E8}"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CA4B5475-7C1A-4900-A543-AEB5ED07FEAD}" type="datetime1">
              <a:rPr lang="nb-NO" smtClean="0"/>
              <a:t>02.10.2017</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9" name="Plassholder for lysbildenummer 5"/>
          <p:cNvSpPr>
            <a:spLocks noGrp="1"/>
          </p:cNvSpPr>
          <p:nvPr>
            <p:ph type="sldNum" sz="quarter" idx="12"/>
          </p:nvPr>
        </p:nvSpPr>
        <p:spPr/>
        <p:txBody>
          <a:bodyPr/>
          <a:lstStyle>
            <a:lvl1pPr>
              <a:defRPr/>
            </a:lvl1pPr>
          </a:lstStyle>
          <a:p>
            <a:pPr>
              <a:defRPr/>
            </a:pPr>
            <a:fld id="{2BAC6069-E00B-42ED-BFC7-8489432E04C8}"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9315AD4C-9992-44DE-830F-6B380263AAD7}" type="datetime1">
              <a:rPr lang="nb-NO" smtClean="0"/>
              <a:t>02.10.2017</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5" name="Plassholder for lysbildenummer 5"/>
          <p:cNvSpPr>
            <a:spLocks noGrp="1"/>
          </p:cNvSpPr>
          <p:nvPr>
            <p:ph type="sldNum" sz="quarter" idx="12"/>
          </p:nvPr>
        </p:nvSpPr>
        <p:spPr/>
        <p:txBody>
          <a:bodyPr/>
          <a:lstStyle>
            <a:lvl1pPr>
              <a:defRPr/>
            </a:lvl1pPr>
          </a:lstStyle>
          <a:p>
            <a:pPr>
              <a:defRPr/>
            </a:pPr>
            <a:fld id="{50B6671A-72A5-4D75-B270-DBF52F670803}"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8D1101BE-6AFF-43BB-A426-371C7ACC9660}" type="datetime1">
              <a:rPr lang="nb-NO" smtClean="0"/>
              <a:t>02.10.2017</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4" name="Plassholder for lysbildenummer 5"/>
          <p:cNvSpPr>
            <a:spLocks noGrp="1"/>
          </p:cNvSpPr>
          <p:nvPr>
            <p:ph type="sldNum" sz="quarter" idx="12"/>
          </p:nvPr>
        </p:nvSpPr>
        <p:spPr/>
        <p:txBody>
          <a:bodyPr/>
          <a:lstStyle>
            <a:lvl1pPr>
              <a:defRPr/>
            </a:lvl1pPr>
          </a:lstStyle>
          <a:p>
            <a:pPr>
              <a:defRPr/>
            </a:pPr>
            <a:fld id="{E03B72F5-FD39-427C-9544-1B468540E3D5}"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A50333EF-A8A7-47DE-9BF7-CED7779B9452}"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22697F9-358D-418B-A866-8A13A534A4AF}"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4A219C9-5946-4F90-9183-538E83E5B648}" type="datetime1">
              <a:rPr lang="nb-NO" smtClean="0"/>
              <a:t>02.10.2017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PEF3006 Process Control. USN. F. Haugen.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A92FF95-3695-4D95-A5EE-16E74BF3CA65}"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149F0F7-5662-4A10-8DB0-5476C670D434}" type="datetime1">
              <a:rPr lang="nb-NO" smtClean="0"/>
              <a:t>02.10.2017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PEF3006 Process Control. USN. F. Haugen. 2017</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54375D8-505D-457C-A9E7-CF21C3C4A1F3}"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low_meter"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hermocoupl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 Id="rId4" Type="http://schemas.openxmlformats.org/officeDocument/2006/relationships/hyperlink" Target="http://en.wikipedia.org/wiki/Resistance_thermometer"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Resistance_thermomete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2781597"/>
            <a:ext cx="8713787" cy="2087563"/>
          </a:xfrm>
        </p:spPr>
        <p:txBody>
          <a:bodyPr/>
          <a:lstStyle/>
          <a:p>
            <a:pPr eaLnBrk="1" hangingPunct="1"/>
            <a:r>
              <a:rPr lang="nb-NO" sz="6600" b="1" smtClean="0">
                <a:solidFill>
                  <a:srgbClr val="C00000"/>
                </a:solidFill>
              </a:rPr>
              <a:t>Sensors</a:t>
            </a:r>
            <a:endParaRPr lang="nb-NO" sz="6600" smtClean="0">
              <a:solidFill>
                <a:srgbClr val="C00000"/>
              </a:solidFill>
            </a:endParaRPr>
          </a:p>
        </p:txBody>
      </p:sp>
      <p:sp>
        <p:nvSpPr>
          <p:cNvPr id="2051" name="Undertittel 2"/>
          <p:cNvSpPr>
            <a:spLocks noGrp="1"/>
          </p:cNvSpPr>
          <p:nvPr>
            <p:ph type="subTitle" idx="1"/>
          </p:nvPr>
        </p:nvSpPr>
        <p:spPr>
          <a:xfrm>
            <a:off x="1331913" y="5445125"/>
            <a:ext cx="6400800" cy="782638"/>
          </a:xfrm>
        </p:spPr>
        <p:txBody>
          <a:bodyPr/>
          <a:lstStyle/>
          <a:p>
            <a:pPr eaLnBrk="1" hangingPunct="1"/>
            <a:r>
              <a:rPr lang="nb-NO" sz="2000" b="1" smtClean="0">
                <a:solidFill>
                  <a:schemeClr val="tx2"/>
                </a:solidFill>
              </a:rPr>
              <a:t>By Finn Haugen</a:t>
            </a:r>
          </a:p>
          <a:p>
            <a:pPr eaLnBrk="1" hangingPunct="1"/>
            <a:r>
              <a:rPr lang="nb-NO" sz="1400" b="1" smtClean="0">
                <a:solidFill>
                  <a:schemeClr val="tx2"/>
                </a:solidFill>
              </a:rPr>
              <a:t>(</a:t>
            </a:r>
            <a:r>
              <a:rPr lang="nb-NO" sz="1400" b="1" smtClean="0">
                <a:solidFill>
                  <a:schemeClr val="tx2"/>
                </a:solidFill>
              </a:rPr>
              <a:t>finn.haugen@usn.no</a:t>
            </a:r>
            <a:r>
              <a:rPr lang="nb-NO" sz="1400" b="1" smtClean="0">
                <a:solidFill>
                  <a:schemeClr val="tx2"/>
                </a:solidFill>
              </a:rPr>
              <a:t>)</a:t>
            </a:r>
          </a:p>
        </p:txBody>
      </p:sp>
      <p:sp>
        <p:nvSpPr>
          <p:cNvPr id="2052" name="Undertittel 2"/>
          <p:cNvSpPr txBox="1">
            <a:spLocks/>
          </p:cNvSpPr>
          <p:nvPr/>
        </p:nvSpPr>
        <p:spPr bwMode="auto">
          <a:xfrm>
            <a:off x="1331913" y="1125538"/>
            <a:ext cx="6400800" cy="1008062"/>
          </a:xfrm>
          <a:prstGeom prst="rect">
            <a:avLst/>
          </a:prstGeom>
          <a:noFill/>
          <a:ln w="9525">
            <a:noFill/>
            <a:miter lim="800000"/>
            <a:headEnd/>
            <a:tailEnd/>
          </a:ln>
        </p:spPr>
        <p:txBody>
          <a:bodyPr/>
          <a:lstStyle/>
          <a:p>
            <a:pPr algn="ctr">
              <a:spcBef>
                <a:spcPct val="20000"/>
              </a:spcBef>
              <a:buFont typeface="Arial" charset="0"/>
              <a:buNone/>
            </a:pPr>
            <a:r>
              <a:rPr lang="nb-NO" sz="2800" b="1" smtClean="0">
                <a:solidFill>
                  <a:srgbClr val="009900"/>
                </a:solidFill>
                <a:latin typeface="Calibri" pitchFamily="34" charset="0"/>
              </a:rPr>
              <a:t>PEF3006 </a:t>
            </a:r>
            <a:r>
              <a:rPr lang="nb-NO" sz="2800" b="1">
                <a:solidFill>
                  <a:srgbClr val="009900"/>
                </a:solidFill>
                <a:latin typeface="Calibri" pitchFamily="34" charset="0"/>
              </a:rPr>
              <a:t>Process Control</a:t>
            </a:r>
            <a:br>
              <a:rPr lang="nb-NO" sz="2800" b="1">
                <a:solidFill>
                  <a:srgbClr val="009900"/>
                </a:solidFill>
                <a:latin typeface="Calibri" pitchFamily="34" charset="0"/>
              </a:rPr>
            </a:br>
            <a:r>
              <a:rPr lang="nb-NO" sz="2800" b="1">
                <a:solidFill>
                  <a:srgbClr val="009900"/>
                </a:solidFill>
                <a:latin typeface="Calibri" pitchFamily="34" charset="0"/>
              </a:rPr>
              <a:t>Fall </a:t>
            </a:r>
            <a:r>
              <a:rPr lang="nb-NO" sz="2800" b="1" smtClean="0">
                <a:solidFill>
                  <a:srgbClr val="009900"/>
                </a:solidFill>
                <a:latin typeface="Calibri" pitchFamily="34" charset="0"/>
              </a:rPr>
              <a:t>2017</a:t>
            </a:r>
            <a:endParaRPr lang="nb-NO" sz="2800" b="1">
              <a:solidFill>
                <a:srgbClr val="009900"/>
              </a:solidFill>
              <a:latin typeface="Calibri" pitchFamily="34" charset="0"/>
            </a:endParaRPr>
          </a:p>
        </p:txBody>
      </p:sp>
      <p:sp>
        <p:nvSpPr>
          <p:cNvPr id="8" name="Plassholder for lysbildenummer 7"/>
          <p:cNvSpPr>
            <a:spLocks noGrp="1"/>
          </p:cNvSpPr>
          <p:nvPr>
            <p:ph type="sldNum" sz="quarter" idx="12"/>
          </p:nvPr>
        </p:nvSpPr>
        <p:spPr/>
        <p:txBody>
          <a:bodyPr/>
          <a:lstStyle/>
          <a:p>
            <a:pPr>
              <a:defRPr/>
            </a:pPr>
            <a:fld id="{24D8E029-C82A-42E3-A92C-816052AAD4F9}" type="slidenum">
              <a:rPr lang="nb-NO" smtClean="0"/>
              <a:pPr>
                <a:defRPr/>
              </a:pPr>
              <a:t>1</a:t>
            </a:fld>
            <a:endParaRPr lang="nb-NO"/>
          </a:p>
        </p:txBody>
      </p:sp>
      <p:sp>
        <p:nvSpPr>
          <p:cNvPr id="9" name="Plassholder for bunntekst 8"/>
          <p:cNvSpPr>
            <a:spLocks noGrp="1"/>
          </p:cNvSpPr>
          <p:nvPr>
            <p:ph type="ftr" sz="quarter" idx="11"/>
          </p:nvPr>
        </p:nvSpPr>
        <p:spPr/>
        <p:txBody>
          <a:bodyPr/>
          <a:lstStyle/>
          <a:p>
            <a:pPr>
              <a:defRPr/>
            </a:pPr>
            <a:r>
              <a:rPr lang="en-US" smtClean="0"/>
              <a:t>PEF3006 Process Control. USN. F. Haugen. 2017</a:t>
            </a:r>
            <a:endParaRPr lang="nb-NO"/>
          </a:p>
        </p:txBody>
      </p:sp>
      <p:pic>
        <p:nvPicPr>
          <p:cNvPr id="10" name="Bilde 9"/>
          <p:cNvPicPr>
            <a:picLocks noChangeAspect="1"/>
          </p:cNvPicPr>
          <p:nvPr/>
        </p:nvPicPr>
        <p:blipFill>
          <a:blip r:embed="rId3"/>
          <a:stretch>
            <a:fillRect/>
          </a:stretch>
        </p:blipFill>
        <p:spPr>
          <a:xfrm>
            <a:off x="35496" y="23888"/>
            <a:ext cx="1781175" cy="381000"/>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25316"/>
            <a:ext cx="8208962" cy="647700"/>
          </a:xfrm>
        </p:spPr>
        <p:txBody>
          <a:bodyPr rtlCol="0">
            <a:noAutofit/>
          </a:bodyPr>
          <a:lstStyle/>
          <a:p>
            <a:pPr fontAlgn="auto">
              <a:spcAft>
                <a:spcPts val="0"/>
              </a:spcAft>
              <a:defRPr/>
            </a:pPr>
            <a:r>
              <a:rPr lang="nb-NO" sz="6000" b="1" smtClean="0">
                <a:solidFill>
                  <a:schemeClr val="tx2"/>
                </a:solidFill>
              </a:rPr>
              <a:t>Pressure</a:t>
            </a:r>
            <a:endParaRPr lang="en-US" sz="8800">
              <a:solidFill>
                <a:schemeClr val="tx2"/>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10</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307470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260648"/>
            <a:ext cx="8964488" cy="720080"/>
          </a:xfrm>
        </p:spPr>
        <p:txBody>
          <a:bodyPr>
            <a:noAutofit/>
          </a:bodyPr>
          <a:lstStyle/>
          <a:p>
            <a:r>
              <a:rPr lang="en-US" sz="4000" b="1" smtClean="0">
                <a:solidFill>
                  <a:srgbClr val="009900"/>
                </a:solidFill>
              </a:rPr>
              <a:t>Pressure sensor: dP-cell</a:t>
            </a:r>
            <a:endParaRPr lang="en-US" sz="3600">
              <a:solidFill>
                <a:srgbClr val="009900"/>
              </a:solidFill>
            </a:endParaRPr>
          </a:p>
        </p:txBody>
      </p:sp>
      <p:pic>
        <p:nvPicPr>
          <p:cNvPr id="84994" name="Picture 2" descr="C:\www-pors.hit.no\tf\fag\ee4007\2012\ppt\sensorer_aktuatorer\pressure_smar_application.emf"/>
          <p:cNvPicPr>
            <a:picLocks noChangeAspect="1" noChangeArrowheads="1"/>
          </p:cNvPicPr>
          <p:nvPr/>
        </p:nvPicPr>
        <p:blipFill>
          <a:blip r:embed="rId2" cstate="print"/>
          <a:srcRect/>
          <a:stretch>
            <a:fillRect/>
          </a:stretch>
        </p:blipFill>
        <p:spPr bwMode="auto">
          <a:xfrm>
            <a:off x="107505" y="1412776"/>
            <a:ext cx="5669598" cy="4824536"/>
          </a:xfrm>
          <a:prstGeom prst="rect">
            <a:avLst/>
          </a:prstGeom>
          <a:noFill/>
        </p:spPr>
      </p:pic>
      <p:sp>
        <p:nvSpPr>
          <p:cNvPr id="6" name="TekstSylinder 5"/>
          <p:cNvSpPr txBox="1"/>
          <p:nvPr/>
        </p:nvSpPr>
        <p:spPr>
          <a:xfrm>
            <a:off x="3115661" y="908720"/>
            <a:ext cx="2800126" cy="400110"/>
          </a:xfrm>
          <a:prstGeom prst="rect">
            <a:avLst/>
          </a:prstGeom>
          <a:noFill/>
        </p:spPr>
        <p:txBody>
          <a:bodyPr wrap="none" rtlCol="0">
            <a:spAutoFit/>
          </a:bodyPr>
          <a:lstStyle/>
          <a:p>
            <a:r>
              <a:rPr lang="nb-NO" sz="2000" smtClean="0"/>
              <a:t>dP = differential pressure</a:t>
            </a:r>
            <a:endParaRPr lang="en-US" sz="2000"/>
          </a:p>
        </p:txBody>
      </p:sp>
      <p:sp>
        <p:nvSpPr>
          <p:cNvPr id="9" name="TekstSylinder 8"/>
          <p:cNvSpPr txBox="1"/>
          <p:nvPr/>
        </p:nvSpPr>
        <p:spPr>
          <a:xfrm>
            <a:off x="6097617" y="1844824"/>
            <a:ext cx="2722855" cy="3970318"/>
          </a:xfrm>
          <a:prstGeom prst="rect">
            <a:avLst/>
          </a:prstGeom>
          <a:noFill/>
        </p:spPr>
        <p:txBody>
          <a:bodyPr wrap="square" rtlCol="0">
            <a:spAutoFit/>
          </a:bodyPr>
          <a:lstStyle/>
          <a:p>
            <a:r>
              <a:rPr lang="nb-NO" sz="2800" b="1" smtClean="0"/>
              <a:t>dP-cells are actually very applicable:</a:t>
            </a:r>
          </a:p>
          <a:p>
            <a:endParaRPr lang="nb-NO" sz="2800" b="1" smtClean="0"/>
          </a:p>
          <a:p>
            <a:pPr>
              <a:buFont typeface="Arial" pitchFamily="34" charset="0"/>
              <a:buChar char="•"/>
            </a:pPr>
            <a:r>
              <a:rPr lang="nb-NO" sz="2800" b="1" smtClean="0"/>
              <a:t> </a:t>
            </a:r>
            <a:r>
              <a:rPr lang="nb-NO" sz="2800" b="1" smtClean="0">
                <a:solidFill>
                  <a:srgbClr val="008000"/>
                </a:solidFill>
              </a:rPr>
              <a:t>Pressure</a:t>
            </a:r>
          </a:p>
          <a:p>
            <a:pPr>
              <a:buFont typeface="Arial" pitchFamily="34" charset="0"/>
              <a:buChar char="•"/>
            </a:pPr>
            <a:endParaRPr lang="nb-NO" sz="2800" b="1" smtClean="0"/>
          </a:p>
          <a:p>
            <a:pPr>
              <a:buFont typeface="Arial" pitchFamily="34" charset="0"/>
              <a:buChar char="•"/>
            </a:pPr>
            <a:r>
              <a:rPr lang="nb-NO" sz="2800" b="1" smtClean="0"/>
              <a:t> </a:t>
            </a:r>
            <a:r>
              <a:rPr lang="nb-NO" sz="2800" b="1" smtClean="0">
                <a:solidFill>
                  <a:srgbClr val="A40000"/>
                </a:solidFill>
              </a:rPr>
              <a:t>Level</a:t>
            </a:r>
          </a:p>
          <a:p>
            <a:pPr>
              <a:buFont typeface="Arial" pitchFamily="34" charset="0"/>
              <a:buChar char="•"/>
            </a:pPr>
            <a:endParaRPr lang="nb-NO" sz="2800" b="1" smtClean="0"/>
          </a:p>
          <a:p>
            <a:pPr>
              <a:buFont typeface="Arial" pitchFamily="34" charset="0"/>
              <a:buChar char="•"/>
            </a:pPr>
            <a:r>
              <a:rPr lang="nb-NO" sz="2800" b="1" smtClean="0"/>
              <a:t> </a:t>
            </a:r>
            <a:r>
              <a:rPr lang="nb-NO" sz="2800" b="1" smtClean="0">
                <a:solidFill>
                  <a:srgbClr val="005A9E"/>
                </a:solidFill>
              </a:rPr>
              <a:t>Flow</a:t>
            </a:r>
            <a:endParaRPr lang="en-US" sz="2800" b="1">
              <a:solidFill>
                <a:srgbClr val="005A9E"/>
              </a:solidFill>
            </a:endParaRPr>
          </a:p>
        </p:txBody>
      </p:sp>
      <p:sp>
        <p:nvSpPr>
          <p:cNvPr id="10"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11</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144016" y="44624"/>
            <a:ext cx="8964488" cy="720080"/>
          </a:xfrm>
        </p:spPr>
        <p:txBody>
          <a:bodyPr>
            <a:noAutofit/>
          </a:bodyPr>
          <a:lstStyle/>
          <a:p>
            <a:r>
              <a:rPr lang="en-US" sz="4000" b="1" smtClean="0">
                <a:solidFill>
                  <a:schemeClr val="tx2">
                    <a:lumMod val="75000"/>
                  </a:schemeClr>
                </a:solidFill>
              </a:rPr>
              <a:t>dP-cell cont.</a:t>
            </a:r>
            <a:endParaRPr lang="en-US" sz="3600">
              <a:solidFill>
                <a:schemeClr val="tx2">
                  <a:lumMod val="75000"/>
                </a:schemeClr>
              </a:solidFill>
            </a:endParaRPr>
          </a:p>
        </p:txBody>
      </p:sp>
      <p:pic>
        <p:nvPicPr>
          <p:cNvPr id="86018" name="Picture 2" descr="C:\www-pors.hit.no\tf\fag\ee4007\2012\ppt\sensorer_aktuatorer\pressure_smar_principle.emf"/>
          <p:cNvPicPr>
            <a:picLocks noChangeAspect="1" noChangeArrowheads="1"/>
          </p:cNvPicPr>
          <p:nvPr/>
        </p:nvPicPr>
        <p:blipFill>
          <a:blip r:embed="rId2" cstate="print"/>
          <a:srcRect/>
          <a:stretch>
            <a:fillRect/>
          </a:stretch>
        </p:blipFill>
        <p:spPr bwMode="auto">
          <a:xfrm>
            <a:off x="899592" y="764704"/>
            <a:ext cx="7220802" cy="4104456"/>
          </a:xfrm>
          <a:prstGeom prst="rect">
            <a:avLst/>
          </a:prstGeom>
          <a:noFill/>
        </p:spPr>
      </p:pic>
      <p:sp>
        <p:nvSpPr>
          <p:cNvPr id="9" name="TekstSylinder 8"/>
          <p:cNvSpPr txBox="1"/>
          <p:nvPr/>
        </p:nvSpPr>
        <p:spPr>
          <a:xfrm>
            <a:off x="179512" y="6279703"/>
            <a:ext cx="1900649" cy="461665"/>
          </a:xfrm>
          <a:prstGeom prst="rect">
            <a:avLst/>
          </a:prstGeom>
          <a:noFill/>
        </p:spPr>
        <p:txBody>
          <a:bodyPr wrap="none" rtlCol="0">
            <a:spAutoFit/>
          </a:bodyPr>
          <a:lstStyle/>
          <a:p>
            <a:pPr algn="ctr"/>
            <a:r>
              <a:rPr lang="nb-NO" sz="1200" smtClean="0"/>
              <a:t>[Smar Pressure Transmitter.</a:t>
            </a:r>
          </a:p>
          <a:p>
            <a:pPr algn="ctr"/>
            <a:r>
              <a:rPr lang="nb-NO" sz="1200" smtClean="0"/>
              <a:t>LD300 Series. Autek AS.]</a:t>
            </a:r>
            <a:endParaRPr lang="en-US" sz="1200"/>
          </a:p>
        </p:txBody>
      </p:sp>
      <p:sp>
        <p:nvSpPr>
          <p:cNvPr id="10" name="TekstSylinder 9"/>
          <p:cNvSpPr txBox="1"/>
          <p:nvPr/>
        </p:nvSpPr>
        <p:spPr>
          <a:xfrm>
            <a:off x="323528" y="2852936"/>
            <a:ext cx="505267" cy="369332"/>
          </a:xfrm>
          <a:prstGeom prst="rect">
            <a:avLst/>
          </a:prstGeom>
          <a:noFill/>
        </p:spPr>
        <p:txBody>
          <a:bodyPr wrap="none" rtlCol="0">
            <a:spAutoFit/>
          </a:bodyPr>
          <a:lstStyle/>
          <a:p>
            <a:r>
              <a:rPr lang="nb-NO" b="1" smtClean="0"/>
              <a:t>PH</a:t>
            </a:r>
            <a:endParaRPr lang="en-US" b="1"/>
          </a:p>
        </p:txBody>
      </p:sp>
      <p:cxnSp>
        <p:nvCxnSpPr>
          <p:cNvPr id="16" name="Rett pil 15"/>
          <p:cNvCxnSpPr/>
          <p:nvPr/>
        </p:nvCxnSpPr>
        <p:spPr>
          <a:xfrm>
            <a:off x="827584" y="3068960"/>
            <a:ext cx="43204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rot="10800000">
            <a:off x="4283968" y="2996952"/>
            <a:ext cx="43204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kstSylinder 18"/>
          <p:cNvSpPr txBox="1"/>
          <p:nvPr/>
        </p:nvSpPr>
        <p:spPr>
          <a:xfrm>
            <a:off x="4716016" y="2843644"/>
            <a:ext cx="479618" cy="369332"/>
          </a:xfrm>
          <a:prstGeom prst="rect">
            <a:avLst/>
          </a:prstGeom>
          <a:noFill/>
        </p:spPr>
        <p:txBody>
          <a:bodyPr wrap="none" rtlCol="0">
            <a:spAutoFit/>
          </a:bodyPr>
          <a:lstStyle/>
          <a:p>
            <a:r>
              <a:rPr lang="nb-NO" b="1" smtClean="0"/>
              <a:t>PL</a:t>
            </a:r>
            <a:endParaRPr lang="en-US" b="1"/>
          </a:p>
        </p:txBody>
      </p:sp>
      <p:sp>
        <p:nvSpPr>
          <p:cNvPr id="20" name="TekstSylinder 19"/>
          <p:cNvSpPr txBox="1"/>
          <p:nvPr/>
        </p:nvSpPr>
        <p:spPr>
          <a:xfrm>
            <a:off x="251520" y="4869160"/>
            <a:ext cx="8712968" cy="1323439"/>
          </a:xfrm>
          <a:prstGeom prst="rect">
            <a:avLst/>
          </a:prstGeom>
          <a:noFill/>
        </p:spPr>
        <p:txBody>
          <a:bodyPr wrap="square" rtlCol="0">
            <a:spAutoFit/>
          </a:bodyPr>
          <a:lstStyle/>
          <a:p>
            <a:r>
              <a:rPr lang="en-US" sz="1600" smtClean="0"/>
              <a:t>Pressure is directly applied to the isolating diaphragms (2). Pressure is transmitted to sensing diaphragm through filling fluid (3). Whenever  there is difference between PL and PH, the sensing diaphragm (1) , which is a capacitor plate, moves relative to fixed metallized plates (4). The sensing diaphragm (1) </a:t>
            </a:r>
            <a:r>
              <a:rPr lang="en-US" sz="1600" b="1" smtClean="0">
                <a:solidFill>
                  <a:srgbClr val="004070"/>
                </a:solidFill>
              </a:rPr>
              <a:t>deflection results in </a:t>
            </a:r>
            <a:r>
              <a:rPr lang="en-US" sz="1600" b="1" smtClean="0">
                <a:solidFill>
                  <a:srgbClr val="C00000"/>
                </a:solidFill>
              </a:rPr>
              <a:t>capacitance variations </a:t>
            </a:r>
            <a:r>
              <a:rPr lang="en-US" sz="1600" b="1" smtClean="0">
                <a:solidFill>
                  <a:srgbClr val="004070"/>
                </a:solidFill>
              </a:rPr>
              <a:t>between the moving and fixed plates</a:t>
            </a:r>
            <a:r>
              <a:rPr lang="en-US" sz="1600" smtClean="0"/>
              <a:t>. The capacitance variance is detected by electronics.</a:t>
            </a:r>
            <a:endParaRPr lang="nb-NO" sz="1600" smtClean="0"/>
          </a:p>
        </p:txBody>
      </p:sp>
      <p:sp>
        <p:nvSpPr>
          <p:cNvPr id="21" name="TekstSylinder 20"/>
          <p:cNvSpPr txBox="1"/>
          <p:nvPr/>
        </p:nvSpPr>
        <p:spPr>
          <a:xfrm>
            <a:off x="2004293" y="548680"/>
            <a:ext cx="1487587" cy="369332"/>
          </a:xfrm>
          <a:prstGeom prst="rect">
            <a:avLst/>
          </a:prstGeom>
          <a:noFill/>
        </p:spPr>
        <p:txBody>
          <a:bodyPr wrap="none" rtlCol="0">
            <a:spAutoFit/>
          </a:bodyPr>
          <a:lstStyle/>
          <a:p>
            <a:r>
              <a:rPr lang="nb-NO" b="1" smtClean="0"/>
              <a:t>To electronics</a:t>
            </a:r>
            <a:endParaRPr lang="en-US" b="1"/>
          </a:p>
        </p:txBody>
      </p:sp>
      <p:cxnSp>
        <p:nvCxnSpPr>
          <p:cNvPr id="24" name="Rett pil 23"/>
          <p:cNvCxnSpPr/>
          <p:nvPr/>
        </p:nvCxnSpPr>
        <p:spPr>
          <a:xfrm flipH="1" flipV="1">
            <a:off x="2051720" y="908720"/>
            <a:ext cx="2006"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p:nvPr/>
        </p:nvCxnSpPr>
        <p:spPr>
          <a:xfrm flipH="1" flipV="1">
            <a:off x="3491880" y="908720"/>
            <a:ext cx="2006"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107504" y="3152001"/>
            <a:ext cx="1226618" cy="276999"/>
          </a:xfrm>
          <a:prstGeom prst="rect">
            <a:avLst/>
          </a:prstGeom>
          <a:noFill/>
        </p:spPr>
        <p:txBody>
          <a:bodyPr wrap="none" rtlCol="0">
            <a:spAutoFit/>
          </a:bodyPr>
          <a:lstStyle/>
          <a:p>
            <a:r>
              <a:rPr lang="nb-NO" sz="1200" b="1" smtClean="0"/>
              <a:t>Pressure High</a:t>
            </a:r>
          </a:p>
        </p:txBody>
      </p:sp>
      <p:sp>
        <p:nvSpPr>
          <p:cNvPr id="31" name="TekstSylinder 30"/>
          <p:cNvSpPr txBox="1"/>
          <p:nvPr/>
        </p:nvSpPr>
        <p:spPr>
          <a:xfrm>
            <a:off x="4139952" y="3079993"/>
            <a:ext cx="1192955" cy="276999"/>
          </a:xfrm>
          <a:prstGeom prst="rect">
            <a:avLst/>
          </a:prstGeom>
          <a:noFill/>
        </p:spPr>
        <p:txBody>
          <a:bodyPr wrap="none" rtlCol="0">
            <a:spAutoFit/>
          </a:bodyPr>
          <a:lstStyle/>
          <a:p>
            <a:r>
              <a:rPr lang="nb-NO" sz="1200" b="1" smtClean="0"/>
              <a:t>Pressure Low</a:t>
            </a:r>
          </a:p>
        </p:txBody>
      </p:sp>
      <p:sp>
        <p:nvSpPr>
          <p:cNvPr id="15" name="Plassholder for lysbildenummer 14"/>
          <p:cNvSpPr>
            <a:spLocks noGrp="1"/>
          </p:cNvSpPr>
          <p:nvPr>
            <p:ph type="sldNum" sz="quarter" idx="12"/>
          </p:nvPr>
        </p:nvSpPr>
        <p:spPr/>
        <p:txBody>
          <a:bodyPr/>
          <a:lstStyle/>
          <a:p>
            <a:fld id="{4F86B3D0-3855-4BBA-9F30-80722252D4AE}" type="slidenum">
              <a:rPr lang="nb-NO" smtClean="0"/>
              <a:pPr/>
              <a:t>12</a:t>
            </a:fld>
            <a:endParaRPr lang="nb-NO"/>
          </a:p>
        </p:txBody>
      </p:sp>
      <p:sp>
        <p:nvSpPr>
          <p:cNvPr id="17" name="Plassholder for bunntekst 16"/>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4007806" y="260648"/>
            <a:ext cx="4355976" cy="720080"/>
          </a:xfrm>
        </p:spPr>
        <p:txBody>
          <a:bodyPr>
            <a:noAutofit/>
          </a:bodyPr>
          <a:lstStyle/>
          <a:p>
            <a:r>
              <a:rPr lang="en-US" sz="4000" b="1" smtClean="0">
                <a:solidFill>
                  <a:schemeClr val="tx2">
                    <a:lumMod val="75000"/>
                  </a:schemeClr>
                </a:solidFill>
              </a:rPr>
              <a:t>dP-cell cont.</a:t>
            </a:r>
            <a:endParaRPr lang="en-US" sz="3600">
              <a:solidFill>
                <a:schemeClr val="tx2">
                  <a:lumMod val="75000"/>
                </a:schemeClr>
              </a:solidFill>
            </a:endParaRPr>
          </a:p>
        </p:txBody>
      </p:sp>
      <p:pic>
        <p:nvPicPr>
          <p:cNvPr id="87042" name="Picture 2" descr="C:\www-pors.hit.no\tf\fag\ee4007\2012\ppt\sensorer_aktuatorer\pressure_smar_total_view.emf"/>
          <p:cNvPicPr>
            <a:picLocks noChangeAspect="1" noChangeArrowheads="1"/>
          </p:cNvPicPr>
          <p:nvPr/>
        </p:nvPicPr>
        <p:blipFill>
          <a:blip r:embed="rId2" cstate="print"/>
          <a:srcRect/>
          <a:stretch>
            <a:fillRect/>
          </a:stretch>
        </p:blipFill>
        <p:spPr bwMode="auto">
          <a:xfrm>
            <a:off x="0" y="1772816"/>
            <a:ext cx="9144000" cy="4518248"/>
          </a:xfrm>
          <a:prstGeom prst="rect">
            <a:avLst/>
          </a:prstGeom>
          <a:noFill/>
        </p:spPr>
      </p:pic>
      <p:sp>
        <p:nvSpPr>
          <p:cNvPr id="9" name="TekstSylinder 8"/>
          <p:cNvSpPr txBox="1"/>
          <p:nvPr/>
        </p:nvSpPr>
        <p:spPr>
          <a:xfrm>
            <a:off x="539552" y="1311151"/>
            <a:ext cx="1587229" cy="461665"/>
          </a:xfrm>
          <a:prstGeom prst="rect">
            <a:avLst/>
          </a:prstGeom>
          <a:noFill/>
        </p:spPr>
        <p:txBody>
          <a:bodyPr wrap="none" rtlCol="0">
            <a:spAutoFit/>
          </a:bodyPr>
          <a:lstStyle/>
          <a:p>
            <a:pPr algn="ctr"/>
            <a:r>
              <a:rPr lang="nb-NO" sz="2400" b="1" smtClean="0">
                <a:solidFill>
                  <a:srgbClr val="C00000"/>
                </a:solidFill>
              </a:rPr>
              <a:t>Transducer</a:t>
            </a:r>
            <a:endParaRPr lang="en-US" sz="2400" b="1">
              <a:solidFill>
                <a:srgbClr val="C00000"/>
              </a:solidFill>
            </a:endParaRPr>
          </a:p>
        </p:txBody>
      </p:sp>
      <p:sp>
        <p:nvSpPr>
          <p:cNvPr id="10" name="TekstSylinder 9"/>
          <p:cNvSpPr txBox="1"/>
          <p:nvPr/>
        </p:nvSpPr>
        <p:spPr>
          <a:xfrm>
            <a:off x="3918502" y="1052736"/>
            <a:ext cx="1661610" cy="461665"/>
          </a:xfrm>
          <a:prstGeom prst="rect">
            <a:avLst/>
          </a:prstGeom>
          <a:noFill/>
        </p:spPr>
        <p:txBody>
          <a:bodyPr wrap="none" rtlCol="0">
            <a:spAutoFit/>
          </a:bodyPr>
          <a:lstStyle/>
          <a:p>
            <a:pPr algn="ctr"/>
            <a:r>
              <a:rPr lang="nb-NO" sz="2400" b="1" smtClean="0">
                <a:solidFill>
                  <a:srgbClr val="C00000"/>
                </a:solidFill>
              </a:rPr>
              <a:t>Transmitter</a:t>
            </a:r>
            <a:endParaRPr lang="en-US" sz="2400" b="1">
              <a:solidFill>
                <a:srgbClr val="C00000"/>
              </a:solidFill>
            </a:endParaRPr>
          </a:p>
        </p:txBody>
      </p:sp>
      <p:sp>
        <p:nvSpPr>
          <p:cNvPr id="11" name="TekstSylinder 10"/>
          <p:cNvSpPr txBox="1"/>
          <p:nvPr/>
        </p:nvSpPr>
        <p:spPr>
          <a:xfrm>
            <a:off x="755576" y="6237312"/>
            <a:ext cx="1900649" cy="461665"/>
          </a:xfrm>
          <a:prstGeom prst="rect">
            <a:avLst/>
          </a:prstGeom>
          <a:noFill/>
        </p:spPr>
        <p:txBody>
          <a:bodyPr wrap="none" rtlCol="0">
            <a:spAutoFit/>
          </a:bodyPr>
          <a:lstStyle/>
          <a:p>
            <a:pPr algn="ctr"/>
            <a:r>
              <a:rPr lang="nb-NO" sz="1200" smtClean="0"/>
              <a:t>[Smar Pressure Transmitter.</a:t>
            </a:r>
            <a:br>
              <a:rPr lang="nb-NO" sz="1200" smtClean="0"/>
            </a:br>
            <a:r>
              <a:rPr lang="nb-NO" sz="1200" smtClean="0"/>
              <a:t>LD300 Series. Autek AS.]</a:t>
            </a:r>
            <a:endParaRPr lang="en-US" sz="1200"/>
          </a:p>
        </p:txBody>
      </p:sp>
      <p:pic>
        <p:nvPicPr>
          <p:cNvPr id="87043" name="Picture 3"/>
          <p:cNvPicPr>
            <a:picLocks noChangeAspect="1" noChangeArrowheads="1"/>
          </p:cNvPicPr>
          <p:nvPr/>
        </p:nvPicPr>
        <p:blipFill>
          <a:blip r:embed="rId3" cstate="print"/>
          <a:srcRect/>
          <a:stretch>
            <a:fillRect/>
          </a:stretch>
        </p:blipFill>
        <p:spPr bwMode="auto">
          <a:xfrm>
            <a:off x="2137172" y="0"/>
            <a:ext cx="1210692" cy="2132856"/>
          </a:xfrm>
          <a:prstGeom prst="rect">
            <a:avLst/>
          </a:prstGeom>
          <a:noFill/>
          <a:ln w="9525">
            <a:noFill/>
            <a:miter lim="800000"/>
            <a:headEnd/>
            <a:tailEnd/>
          </a:ln>
        </p:spPr>
      </p:pic>
      <p:cxnSp>
        <p:nvCxnSpPr>
          <p:cNvPr id="12" name="Rett pil 11"/>
          <p:cNvCxnSpPr/>
          <p:nvPr/>
        </p:nvCxnSpPr>
        <p:spPr>
          <a:xfrm flipH="1">
            <a:off x="1907704" y="1772816"/>
            <a:ext cx="288032"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a:off x="3419872" y="620688"/>
            <a:ext cx="1008112" cy="14401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13</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44624"/>
            <a:ext cx="8964488" cy="720080"/>
          </a:xfrm>
        </p:spPr>
        <p:txBody>
          <a:bodyPr>
            <a:noAutofit/>
          </a:bodyPr>
          <a:lstStyle/>
          <a:p>
            <a:r>
              <a:rPr lang="en-US" sz="4000" b="1" smtClean="0">
                <a:solidFill>
                  <a:schemeClr val="tx2">
                    <a:lumMod val="75000"/>
                  </a:schemeClr>
                </a:solidFill>
              </a:rPr>
              <a:t>dP-cell cont.</a:t>
            </a:r>
            <a:endParaRPr lang="en-US" sz="3600">
              <a:solidFill>
                <a:schemeClr val="tx2">
                  <a:lumMod val="75000"/>
                </a:schemeClr>
              </a:solidFill>
            </a:endParaRPr>
          </a:p>
        </p:txBody>
      </p:sp>
      <p:pic>
        <p:nvPicPr>
          <p:cNvPr id="84995" name="Picture 3" descr="C:\www-pors.hit.no\tf\fag\ee4007\2012\ppt\sensorer_aktuatorer\smar_fieldbus_boiler.emf"/>
          <p:cNvPicPr>
            <a:picLocks noChangeAspect="1" noChangeArrowheads="1"/>
          </p:cNvPicPr>
          <p:nvPr/>
        </p:nvPicPr>
        <p:blipFill>
          <a:blip r:embed="rId2" cstate="print"/>
          <a:srcRect/>
          <a:stretch>
            <a:fillRect/>
          </a:stretch>
        </p:blipFill>
        <p:spPr bwMode="auto">
          <a:xfrm>
            <a:off x="107504" y="2492896"/>
            <a:ext cx="8782564" cy="4176464"/>
          </a:xfrm>
          <a:prstGeom prst="rect">
            <a:avLst/>
          </a:prstGeom>
          <a:noFill/>
        </p:spPr>
      </p:pic>
      <p:sp>
        <p:nvSpPr>
          <p:cNvPr id="10" name="TekstSylinder 9"/>
          <p:cNvSpPr txBox="1"/>
          <p:nvPr/>
        </p:nvSpPr>
        <p:spPr>
          <a:xfrm>
            <a:off x="467544" y="818709"/>
            <a:ext cx="8208912" cy="954107"/>
          </a:xfrm>
          <a:prstGeom prst="rect">
            <a:avLst/>
          </a:prstGeom>
          <a:noFill/>
        </p:spPr>
        <p:txBody>
          <a:bodyPr wrap="square" rtlCol="0">
            <a:spAutoFit/>
          </a:bodyPr>
          <a:lstStyle/>
          <a:p>
            <a:pPr algn="ctr"/>
            <a:r>
              <a:rPr lang="nb-NO" sz="2800" b="1" smtClean="0">
                <a:solidFill>
                  <a:srgbClr val="009900"/>
                </a:solidFill>
              </a:rPr>
              <a:t>Application: Boiler control (valve is actuator).</a:t>
            </a:r>
            <a:br>
              <a:rPr lang="nb-NO" sz="2800" b="1" smtClean="0">
                <a:solidFill>
                  <a:srgbClr val="009900"/>
                </a:solidFill>
              </a:rPr>
            </a:br>
            <a:r>
              <a:rPr lang="nb-NO" sz="2800" b="1" smtClean="0">
                <a:solidFill>
                  <a:srgbClr val="009900"/>
                </a:solidFill>
              </a:rPr>
              <a:t>3 dP-cells are used!</a:t>
            </a:r>
            <a:endParaRPr lang="en-US" sz="2800" b="1">
              <a:solidFill>
                <a:srgbClr val="009900"/>
              </a:solidFill>
            </a:endParaRPr>
          </a:p>
        </p:txBody>
      </p:sp>
      <p:pic>
        <p:nvPicPr>
          <p:cNvPr id="84998" name="Picture 6" descr="C:\www-pors.hit.no\tf\fag\ee4007\2012\ppt\sensorer_aktuatorer\smar_fieldbusfoundation.emf"/>
          <p:cNvPicPr>
            <a:picLocks noChangeAspect="1" noChangeArrowheads="1"/>
          </p:cNvPicPr>
          <p:nvPr/>
        </p:nvPicPr>
        <p:blipFill>
          <a:blip r:embed="rId3" cstate="print"/>
          <a:srcRect/>
          <a:stretch>
            <a:fillRect/>
          </a:stretch>
        </p:blipFill>
        <p:spPr bwMode="auto">
          <a:xfrm>
            <a:off x="-22870" y="2232670"/>
            <a:ext cx="5314950" cy="476250"/>
          </a:xfrm>
          <a:prstGeom prst="rect">
            <a:avLst/>
          </a:prstGeom>
          <a:noFill/>
        </p:spPr>
      </p:pic>
      <p:sp>
        <p:nvSpPr>
          <p:cNvPr id="12" name="TekstSylinder 11"/>
          <p:cNvSpPr txBox="1"/>
          <p:nvPr/>
        </p:nvSpPr>
        <p:spPr>
          <a:xfrm>
            <a:off x="2865980" y="6608385"/>
            <a:ext cx="3858557" cy="276999"/>
          </a:xfrm>
          <a:prstGeom prst="rect">
            <a:avLst/>
          </a:prstGeom>
          <a:noFill/>
        </p:spPr>
        <p:txBody>
          <a:bodyPr wrap="none" rtlCol="0">
            <a:spAutoFit/>
          </a:bodyPr>
          <a:lstStyle/>
          <a:p>
            <a:r>
              <a:rPr lang="nb-NO" sz="1200" smtClean="0"/>
              <a:t>[Smar Pressure Transmitter. LD300 Series. Autek AS.]</a:t>
            </a:r>
            <a:endParaRPr lang="en-US" sz="1200"/>
          </a:p>
        </p:txBody>
      </p:sp>
      <p:sp>
        <p:nvSpPr>
          <p:cNvPr id="13"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14</a:t>
            </a:fld>
            <a:endParaRPr lang="nb-NO"/>
          </a:p>
        </p:txBody>
      </p:sp>
      <p:cxnSp>
        <p:nvCxnSpPr>
          <p:cNvPr id="15" name="Rett pil 14"/>
          <p:cNvCxnSpPr/>
          <p:nvPr/>
        </p:nvCxnSpPr>
        <p:spPr>
          <a:xfrm flipH="1">
            <a:off x="899592" y="1772816"/>
            <a:ext cx="273630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p:nvPr/>
        </p:nvCxnSpPr>
        <p:spPr>
          <a:xfrm flipH="1">
            <a:off x="2339752" y="1772816"/>
            <a:ext cx="172819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a:off x="3563888" y="1772816"/>
            <a:ext cx="72008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Plassholder for bunntekst 13"/>
          <p:cNvSpPr>
            <a:spLocks noGrp="1"/>
          </p:cNvSpPr>
          <p:nvPr>
            <p:ph type="ftr" sz="quarter" idx="11"/>
          </p:nvPr>
        </p:nvSpPr>
        <p:spPr/>
        <p:txBody>
          <a:bodyPr/>
          <a:lstStyle/>
          <a:p>
            <a:pPr>
              <a:defRPr/>
            </a:pPr>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25316"/>
            <a:ext cx="8208962" cy="647700"/>
          </a:xfrm>
        </p:spPr>
        <p:txBody>
          <a:bodyPr rtlCol="0">
            <a:noAutofit/>
          </a:bodyPr>
          <a:lstStyle/>
          <a:p>
            <a:pPr fontAlgn="auto">
              <a:spcAft>
                <a:spcPts val="0"/>
              </a:spcAft>
              <a:defRPr/>
            </a:pPr>
            <a:r>
              <a:rPr lang="nb-NO" sz="6000" b="1" smtClean="0">
                <a:solidFill>
                  <a:schemeClr val="tx2"/>
                </a:solidFill>
              </a:rPr>
              <a:t>Level</a:t>
            </a:r>
            <a:endParaRPr lang="en-US" sz="8800">
              <a:solidFill>
                <a:schemeClr val="tx2"/>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15</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2996997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116632"/>
            <a:ext cx="8964488" cy="720080"/>
          </a:xfrm>
        </p:spPr>
        <p:txBody>
          <a:bodyPr>
            <a:noAutofit/>
          </a:bodyPr>
          <a:lstStyle/>
          <a:p>
            <a:r>
              <a:rPr lang="en-US" sz="4000" b="1" smtClean="0">
                <a:solidFill>
                  <a:srgbClr val="009900"/>
                </a:solidFill>
              </a:rPr>
              <a:t>Level sensor: Ultra sound</a:t>
            </a:r>
            <a:endParaRPr lang="en-US" sz="3600">
              <a:solidFill>
                <a:srgbClr val="009900"/>
              </a:solidFill>
            </a:endParaRPr>
          </a:p>
        </p:txBody>
      </p:sp>
      <p:pic>
        <p:nvPicPr>
          <p:cNvPr id="88068" name="Picture 4" descr="C:\www-pors.hit.no\tf\fag\ee4007\2012\ppt\sensorer_aktuatorer\level_ultrasonisk_microflex_bilde.emf"/>
          <p:cNvPicPr>
            <a:picLocks noChangeAspect="1" noChangeArrowheads="1"/>
          </p:cNvPicPr>
          <p:nvPr/>
        </p:nvPicPr>
        <p:blipFill>
          <a:blip r:embed="rId2" cstate="print"/>
          <a:srcRect/>
          <a:stretch>
            <a:fillRect/>
          </a:stretch>
        </p:blipFill>
        <p:spPr bwMode="auto">
          <a:xfrm>
            <a:off x="611560" y="829961"/>
            <a:ext cx="2376264" cy="1518919"/>
          </a:xfrm>
          <a:prstGeom prst="rect">
            <a:avLst/>
          </a:prstGeom>
          <a:noFill/>
        </p:spPr>
      </p:pic>
      <p:pic>
        <p:nvPicPr>
          <p:cNvPr id="88069" name="Picture 5" descr="C:\www-pors.hit.no\tf\fag\ee4007\2012\ppt\sensorer_aktuatorer\level_ultrasonisk_microflex_applikasjon.emf"/>
          <p:cNvPicPr>
            <a:picLocks noChangeAspect="1" noChangeArrowheads="1"/>
          </p:cNvPicPr>
          <p:nvPr/>
        </p:nvPicPr>
        <p:blipFill>
          <a:blip r:embed="rId3" cstate="print"/>
          <a:srcRect/>
          <a:stretch>
            <a:fillRect/>
          </a:stretch>
        </p:blipFill>
        <p:spPr bwMode="auto">
          <a:xfrm>
            <a:off x="611560" y="2646387"/>
            <a:ext cx="7344816" cy="3590925"/>
          </a:xfrm>
          <a:prstGeom prst="rect">
            <a:avLst/>
          </a:prstGeom>
          <a:noFill/>
        </p:spPr>
      </p:pic>
      <p:sp>
        <p:nvSpPr>
          <p:cNvPr id="23" name="TekstSylinder 22"/>
          <p:cNvSpPr txBox="1"/>
          <p:nvPr/>
        </p:nvSpPr>
        <p:spPr>
          <a:xfrm>
            <a:off x="755576" y="6237312"/>
            <a:ext cx="1639295" cy="276999"/>
          </a:xfrm>
          <a:prstGeom prst="rect">
            <a:avLst/>
          </a:prstGeom>
          <a:noFill/>
        </p:spPr>
        <p:txBody>
          <a:bodyPr wrap="none" rtlCol="0">
            <a:spAutoFit/>
          </a:bodyPr>
          <a:lstStyle/>
          <a:p>
            <a:r>
              <a:rPr lang="nb-NO" sz="1200" smtClean="0"/>
              <a:t>[Microflex. Autek AS.]</a:t>
            </a:r>
            <a:endParaRPr lang="en-US" sz="1200"/>
          </a:p>
        </p:txBody>
      </p:sp>
      <p:sp>
        <p:nvSpPr>
          <p:cNvPr id="24" name="TekstSylinder 23"/>
          <p:cNvSpPr txBox="1"/>
          <p:nvPr/>
        </p:nvSpPr>
        <p:spPr>
          <a:xfrm>
            <a:off x="3131840" y="963885"/>
            <a:ext cx="4752528" cy="1384995"/>
          </a:xfrm>
          <a:prstGeom prst="rect">
            <a:avLst/>
          </a:prstGeom>
          <a:noFill/>
        </p:spPr>
        <p:txBody>
          <a:bodyPr wrap="square" rtlCol="0">
            <a:spAutoFit/>
          </a:bodyPr>
          <a:lstStyle/>
          <a:p>
            <a:pPr algn="ctr"/>
            <a:r>
              <a:rPr lang="nb-NO" sz="2800" b="1" smtClean="0">
                <a:solidFill>
                  <a:srgbClr val="A40000"/>
                </a:solidFill>
              </a:rPr>
              <a:t>Sound pulses are sent to liquid surface. Refection time indicates level.</a:t>
            </a:r>
            <a:endParaRPr lang="en-US" sz="2800" b="1" i="1">
              <a:solidFill>
                <a:srgbClr val="002060"/>
              </a:solidFill>
              <a:latin typeface="Times New Roman" pitchFamily="18" charset="0"/>
              <a:cs typeface="Times New Roman" pitchFamily="18" charset="0"/>
            </a:endParaRPr>
          </a:p>
        </p:txBody>
      </p:sp>
      <p:sp>
        <p:nvSpPr>
          <p:cNvPr id="11"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16</a:t>
            </a:fld>
            <a:endParaRPr lang="nb-NO"/>
          </a:p>
        </p:txBody>
      </p:sp>
      <p:sp>
        <p:nvSpPr>
          <p:cNvPr id="12" name="Plassholder for bunntekst 11"/>
          <p:cNvSpPr>
            <a:spLocks noGrp="1"/>
          </p:cNvSpPr>
          <p:nvPr>
            <p:ph type="ftr" sz="quarter" idx="11"/>
          </p:nvPr>
        </p:nvSpPr>
        <p:spPr>
          <a:xfrm>
            <a:off x="3059832"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44624"/>
            <a:ext cx="8964488" cy="720080"/>
          </a:xfrm>
        </p:spPr>
        <p:txBody>
          <a:bodyPr>
            <a:noAutofit/>
          </a:bodyPr>
          <a:lstStyle/>
          <a:p>
            <a:r>
              <a:rPr lang="en-US" sz="3600" b="1" smtClean="0">
                <a:solidFill>
                  <a:schemeClr val="tx2">
                    <a:lumMod val="75000"/>
                  </a:schemeClr>
                </a:solidFill>
              </a:rPr>
              <a:t>Ultrasound level sensor cont.</a:t>
            </a:r>
            <a:endParaRPr lang="en-US" sz="3200">
              <a:solidFill>
                <a:schemeClr val="tx2">
                  <a:lumMod val="75000"/>
                </a:schemeClr>
              </a:solidFill>
            </a:endParaRPr>
          </a:p>
        </p:txBody>
      </p:sp>
      <p:sp>
        <p:nvSpPr>
          <p:cNvPr id="21" name="TekstSylinder 20"/>
          <p:cNvSpPr txBox="1"/>
          <p:nvPr/>
        </p:nvSpPr>
        <p:spPr>
          <a:xfrm>
            <a:off x="6444208" y="5877272"/>
            <a:ext cx="1639295" cy="276999"/>
          </a:xfrm>
          <a:prstGeom prst="rect">
            <a:avLst/>
          </a:prstGeom>
          <a:noFill/>
        </p:spPr>
        <p:txBody>
          <a:bodyPr wrap="none" rtlCol="0">
            <a:spAutoFit/>
          </a:bodyPr>
          <a:lstStyle/>
          <a:p>
            <a:r>
              <a:rPr lang="nb-NO" sz="1200" smtClean="0"/>
              <a:t>[Microflex. Autek AS.]</a:t>
            </a:r>
            <a:endParaRPr lang="en-US" sz="1200"/>
          </a:p>
        </p:txBody>
      </p:sp>
      <p:pic>
        <p:nvPicPr>
          <p:cNvPr id="9" name="Picture 3" descr="C:\www-pors.hit.no\tf\fag\ee4007\2012\ppt\sensorer_aktuatorer\level_ultrasonisk_microflex_spec.emf"/>
          <p:cNvPicPr>
            <a:picLocks noChangeAspect="1" noChangeArrowheads="1"/>
          </p:cNvPicPr>
          <p:nvPr/>
        </p:nvPicPr>
        <p:blipFill>
          <a:blip r:embed="rId2" cstate="print"/>
          <a:srcRect/>
          <a:stretch>
            <a:fillRect/>
          </a:stretch>
        </p:blipFill>
        <p:spPr bwMode="auto">
          <a:xfrm>
            <a:off x="2411760" y="821469"/>
            <a:ext cx="4032448" cy="5415843"/>
          </a:xfrm>
          <a:prstGeom prst="rect">
            <a:avLst/>
          </a:prstGeom>
          <a:noFill/>
        </p:spPr>
      </p:pic>
      <p:cxnSp>
        <p:nvCxnSpPr>
          <p:cNvPr id="10" name="Rett pil 9"/>
          <p:cNvCxnSpPr/>
          <p:nvPr/>
        </p:nvCxnSpPr>
        <p:spPr>
          <a:xfrm>
            <a:off x="1763688" y="1628800"/>
            <a:ext cx="5760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1763688" y="2204864"/>
            <a:ext cx="5760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1763688" y="3645024"/>
            <a:ext cx="5760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a:off x="1763688" y="3861048"/>
            <a:ext cx="5760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Plassholder for lysbildenummer 10"/>
          <p:cNvSpPr>
            <a:spLocks noGrp="1"/>
          </p:cNvSpPr>
          <p:nvPr>
            <p:ph type="sldNum" sz="quarter" idx="12"/>
          </p:nvPr>
        </p:nvSpPr>
        <p:spPr>
          <a:xfrm>
            <a:off x="8604448" y="-171400"/>
            <a:ext cx="442392" cy="365125"/>
          </a:xfrm>
        </p:spPr>
        <p:txBody>
          <a:bodyPr/>
          <a:lstStyle/>
          <a:p>
            <a:fld id="{4F86B3D0-3855-4BBA-9F30-80722252D4AE}" type="slidenum">
              <a:rPr lang="nb-NO" smtClean="0"/>
              <a:pPr/>
              <a:t>17</a:t>
            </a:fld>
            <a:endParaRPr lang="nb-NO"/>
          </a:p>
        </p:txBody>
      </p:sp>
      <p:sp>
        <p:nvSpPr>
          <p:cNvPr id="17" name="Tittel 11"/>
          <p:cNvSpPr txBox="1">
            <a:spLocks/>
          </p:cNvSpPr>
          <p:nvPr/>
        </p:nvSpPr>
        <p:spPr>
          <a:xfrm rot="16200000">
            <a:off x="-1044623" y="2852936"/>
            <a:ext cx="4176464"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b-NO" sz="2400" b="1" smtClean="0">
                <a:solidFill>
                  <a:srgbClr val="009900"/>
                </a:solidFill>
                <a:ea typeface="+mj-ea"/>
                <a:cs typeface="+mj-cs"/>
              </a:rPr>
              <a:t>Characteristics:</a:t>
            </a:r>
            <a:endParaRPr kumimoji="0" lang="en-US" sz="2000" b="0" i="0" u="none" strike="noStrike" kern="1200" cap="none" spc="0" normalizeH="0" baseline="0" noProof="0">
              <a:ln>
                <a:noFill/>
              </a:ln>
              <a:solidFill>
                <a:srgbClr val="009900"/>
              </a:solidFill>
              <a:effectLst/>
              <a:uLnTx/>
              <a:uFillTx/>
              <a:ea typeface="+mj-ea"/>
              <a:cs typeface="+mj-cs"/>
            </a:endParaRPr>
          </a:p>
        </p:txBody>
      </p:sp>
      <p:sp>
        <p:nvSpPr>
          <p:cNvPr id="18" name="Plassholder for bunntekst 17"/>
          <p:cNvSpPr>
            <a:spLocks noGrp="1"/>
          </p:cNvSpPr>
          <p:nvPr>
            <p:ph type="ftr" sz="quarter" idx="11"/>
          </p:nvPr>
        </p:nvSpPr>
        <p:spPr>
          <a:xfrm>
            <a:off x="3044552" y="6376243"/>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44624"/>
            <a:ext cx="8964488" cy="720080"/>
          </a:xfrm>
        </p:spPr>
        <p:txBody>
          <a:bodyPr>
            <a:noAutofit/>
          </a:bodyPr>
          <a:lstStyle/>
          <a:p>
            <a:r>
              <a:rPr lang="en-US" sz="4000" b="1" smtClean="0">
                <a:solidFill>
                  <a:srgbClr val="009900"/>
                </a:solidFill>
              </a:rPr>
              <a:t>Level measurement with dP-cell</a:t>
            </a:r>
            <a:endParaRPr lang="en-US" sz="3600">
              <a:solidFill>
                <a:srgbClr val="009900"/>
              </a:solidFill>
            </a:endParaRPr>
          </a:p>
        </p:txBody>
      </p:sp>
      <p:pic>
        <p:nvPicPr>
          <p:cNvPr id="96259" name="Picture 3" descr="C:\www-pors.hit.no\tf\fag\ee4007\2012\ppt\sensorer_aktuatorer\level_dp.emf"/>
          <p:cNvPicPr>
            <a:picLocks noChangeAspect="1" noChangeArrowheads="1"/>
          </p:cNvPicPr>
          <p:nvPr/>
        </p:nvPicPr>
        <p:blipFill>
          <a:blip r:embed="rId2" cstate="print"/>
          <a:srcRect/>
          <a:stretch>
            <a:fillRect/>
          </a:stretch>
        </p:blipFill>
        <p:spPr bwMode="auto">
          <a:xfrm>
            <a:off x="827584" y="764704"/>
            <a:ext cx="7344816" cy="5364650"/>
          </a:xfrm>
          <a:prstGeom prst="rect">
            <a:avLst/>
          </a:prstGeom>
          <a:noFill/>
        </p:spPr>
      </p:pic>
      <p:sp>
        <p:nvSpPr>
          <p:cNvPr id="9"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18</a:t>
            </a:fld>
            <a:endParaRPr lang="nb-NO"/>
          </a:p>
        </p:txBody>
      </p:sp>
      <p:sp>
        <p:nvSpPr>
          <p:cNvPr id="7" name="Plassholder for bunntekst 6"/>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25316"/>
            <a:ext cx="8208962" cy="647700"/>
          </a:xfrm>
        </p:spPr>
        <p:txBody>
          <a:bodyPr rtlCol="0">
            <a:noAutofit/>
          </a:bodyPr>
          <a:lstStyle/>
          <a:p>
            <a:pPr fontAlgn="auto">
              <a:spcAft>
                <a:spcPts val="0"/>
              </a:spcAft>
              <a:defRPr/>
            </a:pPr>
            <a:r>
              <a:rPr lang="nb-NO" sz="6000" b="1" smtClean="0">
                <a:solidFill>
                  <a:schemeClr val="tx2"/>
                </a:solidFill>
              </a:rPr>
              <a:t>Flow</a:t>
            </a:r>
            <a:endParaRPr lang="en-US" sz="8800">
              <a:solidFill>
                <a:schemeClr val="tx2"/>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19</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299699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25316"/>
            <a:ext cx="8208962" cy="647700"/>
          </a:xfrm>
        </p:spPr>
        <p:txBody>
          <a:bodyPr rtlCol="0">
            <a:noAutofit/>
          </a:bodyPr>
          <a:lstStyle/>
          <a:p>
            <a:pPr fontAlgn="auto">
              <a:spcAft>
                <a:spcPts val="0"/>
              </a:spcAft>
              <a:defRPr/>
            </a:pPr>
            <a:r>
              <a:rPr lang="nb-NO" sz="6000" b="1" smtClean="0">
                <a:solidFill>
                  <a:schemeClr val="tx2"/>
                </a:solidFill>
              </a:rPr>
              <a:t>Current loop</a:t>
            </a:r>
            <a:endParaRPr lang="en-US" sz="8800">
              <a:solidFill>
                <a:schemeClr val="tx2"/>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2</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1185640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35496" y="116632"/>
            <a:ext cx="8964488" cy="720080"/>
          </a:xfrm>
        </p:spPr>
        <p:txBody>
          <a:bodyPr>
            <a:noAutofit/>
          </a:bodyPr>
          <a:lstStyle/>
          <a:p>
            <a:r>
              <a:rPr lang="en-US" sz="4000" b="1" smtClean="0">
                <a:solidFill>
                  <a:srgbClr val="009900"/>
                </a:solidFill>
              </a:rPr>
              <a:t>Flow measurement with dP-cell</a:t>
            </a:r>
            <a:endParaRPr lang="en-US" sz="3600">
              <a:solidFill>
                <a:srgbClr val="009900"/>
              </a:solidFill>
            </a:endParaRPr>
          </a:p>
        </p:txBody>
      </p:sp>
      <p:pic>
        <p:nvPicPr>
          <p:cNvPr id="97282" name="Picture 2" descr="File:Blende eng.png"/>
          <p:cNvPicPr>
            <a:picLocks noChangeAspect="1" noChangeArrowheads="1"/>
          </p:cNvPicPr>
          <p:nvPr/>
        </p:nvPicPr>
        <p:blipFill>
          <a:blip r:embed="rId2" cstate="print"/>
          <a:srcRect/>
          <a:stretch>
            <a:fillRect/>
          </a:stretch>
        </p:blipFill>
        <p:spPr bwMode="auto">
          <a:xfrm>
            <a:off x="35496" y="1124744"/>
            <a:ext cx="6365437" cy="5328592"/>
          </a:xfrm>
          <a:prstGeom prst="rect">
            <a:avLst/>
          </a:prstGeom>
          <a:noFill/>
        </p:spPr>
      </p:pic>
      <p:sp>
        <p:nvSpPr>
          <p:cNvPr id="6" name="TekstSylinder 5"/>
          <p:cNvSpPr txBox="1"/>
          <p:nvPr/>
        </p:nvSpPr>
        <p:spPr>
          <a:xfrm>
            <a:off x="6444208" y="6453336"/>
            <a:ext cx="2576346" cy="253916"/>
          </a:xfrm>
          <a:prstGeom prst="rect">
            <a:avLst/>
          </a:prstGeom>
          <a:noFill/>
        </p:spPr>
        <p:txBody>
          <a:bodyPr wrap="none" rtlCol="0">
            <a:spAutoFit/>
          </a:bodyPr>
          <a:lstStyle/>
          <a:p>
            <a:pPr algn="ctr"/>
            <a:r>
              <a:rPr lang="nb-NO" sz="1050" smtClean="0"/>
              <a:t>[</a:t>
            </a:r>
            <a:r>
              <a:rPr lang="en-US" sz="1050" smtClean="0">
                <a:hlinkClick r:id="rId3"/>
              </a:rPr>
              <a:t>http://en.wikipedia.org/wiki/Flow_meter</a:t>
            </a:r>
            <a:r>
              <a:rPr lang="nb-NO" sz="1050" smtClean="0"/>
              <a:t>]</a:t>
            </a:r>
            <a:endParaRPr lang="en-US" sz="1050"/>
          </a:p>
        </p:txBody>
      </p:sp>
      <p:pic>
        <p:nvPicPr>
          <p:cNvPr id="97283" name="Picture 3"/>
          <p:cNvPicPr>
            <a:picLocks noChangeAspect="1" noChangeArrowheads="1"/>
          </p:cNvPicPr>
          <p:nvPr/>
        </p:nvPicPr>
        <p:blipFill>
          <a:blip r:embed="rId4" cstate="print"/>
          <a:srcRect/>
          <a:stretch>
            <a:fillRect/>
          </a:stretch>
        </p:blipFill>
        <p:spPr bwMode="auto">
          <a:xfrm>
            <a:off x="6084168" y="2808223"/>
            <a:ext cx="2838450" cy="638175"/>
          </a:xfrm>
          <a:prstGeom prst="rect">
            <a:avLst/>
          </a:prstGeom>
          <a:noFill/>
          <a:ln w="9525">
            <a:noFill/>
            <a:miter lim="800000"/>
            <a:headEnd/>
            <a:tailEnd/>
          </a:ln>
        </p:spPr>
      </p:pic>
      <p:sp>
        <p:nvSpPr>
          <p:cNvPr id="10" name="Rektangel 9"/>
          <p:cNvSpPr/>
          <p:nvPr/>
        </p:nvSpPr>
        <p:spPr>
          <a:xfrm>
            <a:off x="6084168" y="2736215"/>
            <a:ext cx="2880320" cy="792088"/>
          </a:xfrm>
          <a:prstGeom prst="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Sylinder 10"/>
          <p:cNvSpPr txBox="1"/>
          <p:nvPr/>
        </p:nvSpPr>
        <p:spPr>
          <a:xfrm>
            <a:off x="6012160" y="953433"/>
            <a:ext cx="3024336" cy="1323439"/>
          </a:xfrm>
          <a:prstGeom prst="rect">
            <a:avLst/>
          </a:prstGeom>
          <a:noFill/>
        </p:spPr>
        <p:txBody>
          <a:bodyPr wrap="square" rtlCol="0">
            <a:spAutoFit/>
          </a:bodyPr>
          <a:lstStyle/>
          <a:p>
            <a:r>
              <a:rPr lang="nb-NO" sz="2000" b="1" smtClean="0">
                <a:solidFill>
                  <a:srgbClr val="002060"/>
                </a:solidFill>
              </a:rPr>
              <a:t>From Bernoulli's Law flow and pressure drop across the orifice (measured with a dP-cell) is related as:</a:t>
            </a:r>
            <a:endParaRPr lang="en-US" sz="2000" b="1">
              <a:solidFill>
                <a:srgbClr val="002060"/>
              </a:solidFill>
            </a:endParaRPr>
          </a:p>
        </p:txBody>
      </p:sp>
      <p:sp>
        <p:nvSpPr>
          <p:cNvPr id="15"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20</a:t>
            </a:fld>
            <a:endParaRPr lang="nb-NO"/>
          </a:p>
        </p:txBody>
      </p:sp>
      <p:sp>
        <p:nvSpPr>
          <p:cNvPr id="13" name="Plassholder for bunntekst 12"/>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187995"/>
            <a:ext cx="8964612" cy="720725"/>
          </a:xfrm>
        </p:spPr>
        <p:txBody>
          <a:bodyPr rtlCol="0">
            <a:noAutofit/>
          </a:bodyPr>
          <a:lstStyle/>
          <a:p>
            <a:pPr fontAlgn="auto">
              <a:spcAft>
                <a:spcPts val="0"/>
              </a:spcAft>
              <a:defRPr/>
            </a:pPr>
            <a:r>
              <a:rPr lang="en-US" sz="3600" b="1" smtClean="0">
                <a:solidFill>
                  <a:srgbClr val="1D8D17"/>
                </a:solidFill>
              </a:rPr>
              <a:t>Coriolis</a:t>
            </a:r>
            <a:endParaRPr lang="en-US" sz="3200">
              <a:solidFill>
                <a:srgbClr val="1D8D17"/>
              </a:solidFill>
            </a:endParaRPr>
          </a:p>
        </p:txBody>
      </p:sp>
      <p:sp>
        <p:nvSpPr>
          <p:cNvPr id="14" name="Plassholder for lysbildenummer 13"/>
          <p:cNvSpPr>
            <a:spLocks noGrp="1"/>
          </p:cNvSpPr>
          <p:nvPr>
            <p:ph type="sldNum" sz="quarter" idx="12"/>
          </p:nvPr>
        </p:nvSpPr>
        <p:spPr/>
        <p:txBody>
          <a:bodyPr/>
          <a:lstStyle/>
          <a:p>
            <a:pPr>
              <a:defRPr/>
            </a:pPr>
            <a:fld id="{51861371-2648-4397-AEB3-28EC2BCB2725}" type="slidenum">
              <a:rPr lang="nb-NO"/>
              <a:pPr>
                <a:defRPr/>
              </a:pPr>
              <a:t>21</a:t>
            </a:fld>
            <a:endParaRPr lang="nb-NO"/>
          </a:p>
        </p:txBody>
      </p:sp>
      <p:pic>
        <p:nvPicPr>
          <p:cNvPr id="183302" name="Picture 2" descr="C:\techteach.no\publications\reguleringsteknikk\utv\manualer\flowteknikk\coriolis_heinrich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76338"/>
            <a:ext cx="4532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3" name="Rektangel 8"/>
          <p:cNvSpPr>
            <a:spLocks noChangeArrowheads="1"/>
          </p:cNvSpPr>
          <p:nvPr/>
        </p:nvSpPr>
        <p:spPr bwMode="auto">
          <a:xfrm>
            <a:off x="971550" y="5641975"/>
            <a:ext cx="261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400"/>
              <a:t>[Heinrichs TMU. Flow-teknikk AS]</a:t>
            </a:r>
          </a:p>
        </p:txBody>
      </p:sp>
      <p:sp>
        <p:nvSpPr>
          <p:cNvPr id="183304" name="Rektangel 10"/>
          <p:cNvSpPr>
            <a:spLocks noChangeArrowheads="1"/>
          </p:cNvSpPr>
          <p:nvPr/>
        </p:nvSpPr>
        <p:spPr bwMode="auto">
          <a:xfrm>
            <a:off x="4787900" y="2060575"/>
            <a:ext cx="36718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2800" b="1" smtClean="0">
                <a:solidFill>
                  <a:schemeClr val="tx2"/>
                </a:solidFill>
              </a:rPr>
              <a:t>Large measurement ranges and high accuracy, e.g.:</a:t>
            </a:r>
            <a:endParaRPr lang="en-US" altLang="nb-NO" sz="2800" b="1">
              <a:solidFill>
                <a:schemeClr val="tx2"/>
              </a:solidFill>
            </a:endParaRPr>
          </a:p>
          <a:p>
            <a:endParaRPr lang="en-US" altLang="nb-NO" sz="2800" b="1">
              <a:solidFill>
                <a:schemeClr val="tx2"/>
              </a:solidFill>
            </a:endParaRPr>
          </a:p>
          <a:p>
            <a:r>
              <a:rPr lang="en-US" altLang="nb-NO" sz="2800" b="1">
                <a:solidFill>
                  <a:schemeClr val="tx2"/>
                </a:solidFill>
              </a:rPr>
              <a:t>0 - 2,2 </a:t>
            </a:r>
            <a:r>
              <a:rPr lang="en-US" altLang="nb-NO" sz="2800" b="1" smtClean="0">
                <a:solidFill>
                  <a:schemeClr val="tx2"/>
                </a:solidFill>
              </a:rPr>
              <a:t>tons/h with accuracy of 0.1</a:t>
            </a:r>
            <a:r>
              <a:rPr lang="en-US" altLang="nb-NO" sz="2800" b="1">
                <a:solidFill>
                  <a:schemeClr val="tx2"/>
                </a:solidFill>
              </a:rPr>
              <a:t>% </a:t>
            </a:r>
            <a:r>
              <a:rPr lang="en-US" altLang="nb-NO" sz="2800" b="1" smtClean="0">
                <a:solidFill>
                  <a:schemeClr val="tx2"/>
                </a:solidFill>
              </a:rPr>
              <a:t>of measurement span.</a:t>
            </a:r>
            <a:endParaRPr lang="en-US" altLang="nb-NO" sz="2800" b="1">
              <a:solidFill>
                <a:schemeClr val="tx2"/>
              </a:solidFill>
            </a:endParaRPr>
          </a:p>
        </p:txBody>
      </p:sp>
      <p:sp>
        <p:nvSpPr>
          <p:cNvPr id="9"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2845370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1438" y="187995"/>
            <a:ext cx="8964612" cy="720725"/>
          </a:xfrm>
        </p:spPr>
        <p:txBody>
          <a:bodyPr rtlCol="0">
            <a:noAutofit/>
          </a:bodyPr>
          <a:lstStyle/>
          <a:p>
            <a:pPr fontAlgn="auto">
              <a:spcAft>
                <a:spcPts val="0"/>
              </a:spcAft>
              <a:defRPr/>
            </a:pPr>
            <a:r>
              <a:rPr lang="en-US" sz="3600" b="1" smtClean="0">
                <a:solidFill>
                  <a:schemeClr val="tx2">
                    <a:lumMod val="75000"/>
                  </a:schemeClr>
                </a:solidFill>
              </a:rPr>
              <a:t>Principle of Coriolis sensor:</a:t>
            </a:r>
            <a:endParaRPr lang="en-US" sz="3200">
              <a:solidFill>
                <a:schemeClr val="tx2">
                  <a:lumMod val="75000"/>
                </a:schemeClr>
              </a:solidFill>
            </a:endParaRPr>
          </a:p>
        </p:txBody>
      </p:sp>
      <p:sp>
        <p:nvSpPr>
          <p:cNvPr id="14" name="Plassholder for lysbildenummer 13"/>
          <p:cNvSpPr>
            <a:spLocks noGrp="1"/>
          </p:cNvSpPr>
          <p:nvPr>
            <p:ph type="sldNum" sz="quarter" idx="12"/>
          </p:nvPr>
        </p:nvSpPr>
        <p:spPr/>
        <p:txBody>
          <a:bodyPr/>
          <a:lstStyle/>
          <a:p>
            <a:pPr>
              <a:defRPr/>
            </a:pPr>
            <a:fld id="{70316BAC-BBE3-41AD-BFF0-D4B37965321F}" type="slidenum">
              <a:rPr lang="nb-NO"/>
              <a:pPr>
                <a:defRPr/>
              </a:pPr>
              <a:t>22</a:t>
            </a:fld>
            <a:endParaRPr lang="nb-NO"/>
          </a:p>
        </p:txBody>
      </p:sp>
      <p:pic>
        <p:nvPicPr>
          <p:cNvPr id="184326" name="Picture 3" descr="C:\techteach.no\publications\reguleringsteknikk\utv\manualer\flowteknikk\corioli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488237"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ett pil 10"/>
          <p:cNvCxnSpPr/>
          <p:nvPr/>
        </p:nvCxnSpPr>
        <p:spPr>
          <a:xfrm flipH="1" flipV="1">
            <a:off x="3924300" y="4365625"/>
            <a:ext cx="1008063" cy="719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328" name="TekstSylinder 12"/>
          <p:cNvSpPr txBox="1">
            <a:spLocks noChangeArrowheads="1"/>
          </p:cNvSpPr>
          <p:nvPr/>
        </p:nvSpPr>
        <p:spPr bwMode="auto">
          <a:xfrm>
            <a:off x="3276600" y="4005263"/>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smtClean="0">
                <a:solidFill>
                  <a:srgbClr val="1D8D17"/>
                </a:solidFill>
              </a:rPr>
              <a:t>Density</a:t>
            </a:r>
            <a:endParaRPr lang="en-US" altLang="nb-NO" b="1">
              <a:solidFill>
                <a:srgbClr val="1D8D17"/>
              </a:solidFill>
            </a:endParaRPr>
          </a:p>
        </p:txBody>
      </p:sp>
      <p:sp>
        <p:nvSpPr>
          <p:cNvPr id="184329" name="TekstSylinder 16"/>
          <p:cNvSpPr txBox="1">
            <a:spLocks noChangeArrowheads="1"/>
          </p:cNvSpPr>
          <p:nvPr/>
        </p:nvSpPr>
        <p:spPr bwMode="auto">
          <a:xfrm>
            <a:off x="971550" y="6135688"/>
            <a:ext cx="1488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altLang="nb-NO" sz="2400" b="1" smtClean="0">
                <a:solidFill>
                  <a:srgbClr val="1D8D17"/>
                </a:solidFill>
              </a:rPr>
              <a:t>Mass flow</a:t>
            </a:r>
            <a:endParaRPr lang="en-US" altLang="nb-NO" b="1">
              <a:solidFill>
                <a:srgbClr val="1D8D17"/>
              </a:solidFill>
            </a:endParaRPr>
          </a:p>
        </p:txBody>
      </p:sp>
      <p:cxnSp>
        <p:nvCxnSpPr>
          <p:cNvPr id="18" name="Rett pil 17"/>
          <p:cNvCxnSpPr/>
          <p:nvPr/>
        </p:nvCxnSpPr>
        <p:spPr>
          <a:xfrm flipH="1">
            <a:off x="2484438" y="6237288"/>
            <a:ext cx="1295400"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182938" y="3798888"/>
            <a:ext cx="1317625" cy="854075"/>
          </a:xfrm>
          <a:prstGeom prst="ellipse">
            <a:avLst/>
          </a:prstGeom>
          <a:no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Ellipse 18"/>
          <p:cNvSpPr/>
          <p:nvPr/>
        </p:nvSpPr>
        <p:spPr>
          <a:xfrm>
            <a:off x="927100" y="5938838"/>
            <a:ext cx="1773238" cy="855662"/>
          </a:xfrm>
          <a:prstGeom prst="ellipse">
            <a:avLst/>
          </a:prstGeom>
          <a:no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270898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55D999DB-7FC1-45E4-ADB3-C89E47A36B58}" type="slidenum">
              <a:rPr lang="nb-NO"/>
              <a:pPr>
                <a:defRPr/>
              </a:pPr>
              <a:t>23</a:t>
            </a:fld>
            <a:endParaRPr lang="nb-NO"/>
          </a:p>
        </p:txBody>
      </p:sp>
      <p:sp>
        <p:nvSpPr>
          <p:cNvPr id="185348" name="Tittel 11"/>
          <p:cNvSpPr>
            <a:spLocks noGrp="1"/>
          </p:cNvSpPr>
          <p:nvPr>
            <p:ph type="title"/>
          </p:nvPr>
        </p:nvSpPr>
        <p:spPr>
          <a:xfrm>
            <a:off x="468313" y="-100013"/>
            <a:ext cx="8207375" cy="779463"/>
          </a:xfrm>
        </p:spPr>
        <p:txBody>
          <a:bodyPr/>
          <a:lstStyle/>
          <a:p>
            <a:r>
              <a:rPr lang="nb-NO" altLang="nb-NO" sz="3200" b="1" smtClean="0">
                <a:solidFill>
                  <a:srgbClr val="1D8D17"/>
                </a:solidFill>
              </a:rPr>
              <a:t>Gas flow sensor: Thermal sensor</a:t>
            </a:r>
            <a:endParaRPr lang="en-US" altLang="nb-NO" sz="4800" smtClean="0">
              <a:solidFill>
                <a:srgbClr val="1D8D17"/>
              </a:solidFill>
            </a:endParaRPr>
          </a:p>
        </p:txBody>
      </p:sp>
      <p:pic>
        <p:nvPicPr>
          <p:cNvPr id="185350" name="Picture 2" descr="C:\techteach.no\publications\reguleringsteknikk\utv\manualer\flowteknikk\bronkhorst_bilde_reg.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543595"/>
            <a:ext cx="55181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Rektangel 7"/>
          <p:cNvSpPr>
            <a:spLocks noChangeArrowheads="1"/>
          </p:cNvSpPr>
          <p:nvPr/>
        </p:nvSpPr>
        <p:spPr bwMode="auto">
          <a:xfrm>
            <a:off x="3203575" y="6381328"/>
            <a:ext cx="234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400"/>
              <a:t>[Bronkhorst. Flow-teknikk AS]</a:t>
            </a: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4153162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12D356AC-E644-4FA8-9D8C-6CD688C51CC1}" type="slidenum">
              <a:rPr lang="nb-NO"/>
              <a:pPr>
                <a:defRPr/>
              </a:pPr>
              <a:t>24</a:t>
            </a:fld>
            <a:endParaRPr lang="nb-NO"/>
          </a:p>
        </p:txBody>
      </p:sp>
      <p:sp>
        <p:nvSpPr>
          <p:cNvPr id="186372" name="Tittel 11"/>
          <p:cNvSpPr>
            <a:spLocks noGrp="1"/>
          </p:cNvSpPr>
          <p:nvPr>
            <p:ph type="title"/>
          </p:nvPr>
        </p:nvSpPr>
        <p:spPr>
          <a:xfrm>
            <a:off x="468313" y="-100013"/>
            <a:ext cx="8207375" cy="779463"/>
          </a:xfrm>
        </p:spPr>
        <p:txBody>
          <a:bodyPr/>
          <a:lstStyle/>
          <a:p>
            <a:r>
              <a:rPr lang="nb-NO" altLang="nb-NO" sz="3200" b="1" smtClean="0">
                <a:solidFill>
                  <a:srgbClr val="1D8D17"/>
                </a:solidFill>
              </a:rPr>
              <a:t>Thermal gas flow sensor cont.:</a:t>
            </a:r>
            <a:endParaRPr lang="en-US" altLang="nb-NO" sz="4800" smtClean="0">
              <a:solidFill>
                <a:srgbClr val="1D8D17"/>
              </a:solidFill>
            </a:endParaRPr>
          </a:p>
        </p:txBody>
      </p:sp>
      <p:sp>
        <p:nvSpPr>
          <p:cNvPr id="7" name="Plassholder for bunntekst 6"/>
          <p:cNvSpPr>
            <a:spLocks noGrp="1"/>
          </p:cNvSpPr>
          <p:nvPr>
            <p:ph type="ftr" sz="quarter" idx="11"/>
          </p:nvPr>
        </p:nvSpPr>
        <p:spPr>
          <a:xfrm>
            <a:off x="4860032" y="6448251"/>
            <a:ext cx="3456881" cy="365125"/>
          </a:xfrm>
        </p:spPr>
        <p:txBody>
          <a:bodyPr/>
          <a:lstStyle/>
          <a:p>
            <a:pPr>
              <a:defRPr/>
            </a:pPr>
            <a:r>
              <a:rPr lang="en-US" smtClean="0"/>
              <a:t>PEF3006 Process Control. USN. F. Haugen. 2017</a:t>
            </a:r>
            <a:endParaRPr lang="nb-NO"/>
          </a:p>
        </p:txBody>
      </p:sp>
      <p:pic>
        <p:nvPicPr>
          <p:cNvPr id="186374" name="Picture 3" descr="C:\techteach.no\publications\reguleringsteknikk\utv\manualer\flowteknikk\bronkhorst_felles_visio.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4810125"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5224463"/>
            <a:ext cx="28209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Rektangel 9"/>
          <p:cNvSpPr>
            <a:spLocks noChangeArrowheads="1"/>
          </p:cNvSpPr>
          <p:nvPr/>
        </p:nvSpPr>
        <p:spPr bwMode="auto">
          <a:xfrm>
            <a:off x="1870075" y="6608763"/>
            <a:ext cx="2033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nb-NO" sz="1200"/>
              <a:t>[Bronkhorst. Flow-teknikk AS]</a:t>
            </a:r>
          </a:p>
        </p:txBody>
      </p:sp>
    </p:spTree>
    <p:extLst>
      <p:ext uri="{BB962C8B-B14F-4D97-AF65-F5344CB8AC3E}">
        <p14:creationId xmlns:p14="http://schemas.microsoft.com/office/powerpoint/2010/main" val="181830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FF7C8C0C-6011-4734-BC07-6B5726397010}" type="slidenum">
              <a:rPr lang="nb-NO"/>
              <a:pPr>
                <a:defRPr/>
              </a:pPr>
              <a:t>25</a:t>
            </a:fld>
            <a:endParaRPr lang="nb-NO"/>
          </a:p>
        </p:txBody>
      </p:sp>
      <p:sp>
        <p:nvSpPr>
          <p:cNvPr id="187396" name="Tittel 11"/>
          <p:cNvSpPr>
            <a:spLocks noGrp="1"/>
          </p:cNvSpPr>
          <p:nvPr>
            <p:ph type="title"/>
          </p:nvPr>
        </p:nvSpPr>
        <p:spPr>
          <a:xfrm>
            <a:off x="468313" y="58738"/>
            <a:ext cx="8207375" cy="777875"/>
          </a:xfrm>
        </p:spPr>
        <p:txBody>
          <a:bodyPr/>
          <a:lstStyle/>
          <a:p>
            <a:r>
              <a:rPr lang="nb-NO" altLang="nb-NO" sz="3200" b="1" smtClean="0">
                <a:solidFill>
                  <a:srgbClr val="1D8D17"/>
                </a:solidFill>
              </a:rPr>
              <a:t>Magnetic liquid flow sensor</a:t>
            </a:r>
            <a:endParaRPr lang="en-US" altLang="nb-NO" sz="4800" smtClean="0">
              <a:solidFill>
                <a:srgbClr val="1D8D17"/>
              </a:solidFill>
            </a:endParaRPr>
          </a:p>
        </p:txBody>
      </p:sp>
      <p:pic>
        <p:nvPicPr>
          <p:cNvPr id="187398" name="Picture 2" descr="C:\techteach.no\publications\reguleringsteknikk\utv\manualer\flowteknikk\magetisk_prinsipp.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806450"/>
            <a:ext cx="5286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9" name="Tittel 11"/>
          <p:cNvSpPr txBox="1">
            <a:spLocks/>
          </p:cNvSpPr>
          <p:nvPr/>
        </p:nvSpPr>
        <p:spPr bwMode="auto">
          <a:xfrm>
            <a:off x="6804248" y="3068960"/>
            <a:ext cx="228252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altLang="nb-NO" sz="2000" b="1" smtClean="0">
                <a:solidFill>
                  <a:srgbClr val="B00000"/>
                </a:solidFill>
              </a:rPr>
              <a:t>Induced voltage is proportional to flow velocity, and, therefore, to volumetric flow.</a:t>
            </a:r>
            <a:endParaRPr lang="en-US" altLang="nb-NO" sz="3600">
              <a:solidFill>
                <a:srgbClr val="B00000"/>
              </a:solidFill>
            </a:endParaRPr>
          </a:p>
        </p:txBody>
      </p:sp>
      <p:sp>
        <p:nvSpPr>
          <p:cNvPr id="8"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1095343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a:xfrm>
            <a:off x="6758880" y="6356350"/>
            <a:ext cx="2133600" cy="365125"/>
          </a:xfrm>
        </p:spPr>
        <p:txBody>
          <a:bodyPr/>
          <a:lstStyle/>
          <a:p>
            <a:pPr>
              <a:defRPr/>
            </a:pPr>
            <a:fld id="{2B42ADB4-4C82-4B5D-BA58-270E2399DC2A}" type="slidenum">
              <a:rPr lang="nb-NO"/>
              <a:pPr>
                <a:defRPr/>
              </a:pPr>
              <a:t>26</a:t>
            </a:fld>
            <a:endParaRPr lang="nb-NO"/>
          </a:p>
        </p:txBody>
      </p:sp>
      <p:sp>
        <p:nvSpPr>
          <p:cNvPr id="188420" name="Tittel 11"/>
          <p:cNvSpPr>
            <a:spLocks noGrp="1"/>
          </p:cNvSpPr>
          <p:nvPr>
            <p:ph type="title"/>
          </p:nvPr>
        </p:nvSpPr>
        <p:spPr>
          <a:xfrm>
            <a:off x="468313" y="44450"/>
            <a:ext cx="8207375" cy="777875"/>
          </a:xfrm>
        </p:spPr>
        <p:txBody>
          <a:bodyPr/>
          <a:lstStyle/>
          <a:p>
            <a:r>
              <a:rPr lang="nb-NO" sz="3200" b="1" smtClean="0">
                <a:solidFill>
                  <a:srgbClr val="245794"/>
                </a:solidFill>
              </a:rPr>
              <a:t>Doppler (with ultra sound)</a:t>
            </a:r>
            <a:endParaRPr lang="en-US" sz="4800" smtClean="0">
              <a:solidFill>
                <a:srgbClr val="245794"/>
              </a:solidFill>
            </a:endParaRPr>
          </a:p>
        </p:txBody>
      </p:sp>
      <p:sp>
        <p:nvSpPr>
          <p:cNvPr id="7" name="Plassholder for bunntekst 6"/>
          <p:cNvSpPr>
            <a:spLocks noGrp="1"/>
          </p:cNvSpPr>
          <p:nvPr>
            <p:ph type="ftr" sz="quarter" idx="11"/>
          </p:nvPr>
        </p:nvSpPr>
        <p:spPr>
          <a:xfrm>
            <a:off x="3260576" y="6520259"/>
            <a:ext cx="2895600" cy="365125"/>
          </a:xfrm>
        </p:spPr>
        <p:txBody>
          <a:bodyPr/>
          <a:lstStyle/>
          <a:p>
            <a:pPr>
              <a:defRPr/>
            </a:pPr>
            <a:r>
              <a:rPr lang="en-US" smtClean="0"/>
              <a:t>PEF3006 Process Control. USN. F. Haugen. 2017</a:t>
            </a:r>
            <a:endParaRPr lang="nb-NO"/>
          </a:p>
        </p:txBody>
      </p:sp>
      <p:pic>
        <p:nvPicPr>
          <p:cNvPr id="1026" name="Picture 2" descr="C:\techteach.no\publications\reguleringsteknikk\utv\manualer\flowteknikk\ultralydflow.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72" y="548680"/>
            <a:ext cx="7165527" cy="5936033"/>
          </a:xfrm>
          <a:prstGeom prst="rect">
            <a:avLst/>
          </a:prstGeom>
          <a:noFill/>
          <a:extLst>
            <a:ext uri="{909E8E84-426E-40DD-AFC4-6F175D3DCCD1}">
              <a14:hiddenFill xmlns:a14="http://schemas.microsoft.com/office/drawing/2010/main">
                <a:solidFill>
                  <a:srgbClr val="FFFFFF"/>
                </a:solidFill>
              </a14:hiddenFill>
            </a:ext>
          </a:extLst>
        </p:spPr>
      </p:pic>
      <p:sp>
        <p:nvSpPr>
          <p:cNvPr id="188424" name="Rektangel 9"/>
          <p:cNvSpPr>
            <a:spLocks noChangeArrowheads="1"/>
          </p:cNvSpPr>
          <p:nvPr/>
        </p:nvSpPr>
        <p:spPr bwMode="auto">
          <a:xfrm>
            <a:off x="107504" y="6165304"/>
            <a:ext cx="8784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nb-NO" sz="2000" b="1" smtClean="0">
                <a:solidFill>
                  <a:srgbClr val="1D8D17"/>
                </a:solidFill>
              </a:rPr>
              <a:t>Flow is a function of difference between "red" and "blue" travel time.</a:t>
            </a:r>
            <a:endParaRPr lang="en-US" sz="2000" b="1">
              <a:solidFill>
                <a:srgbClr val="1D8D17"/>
              </a:solidFill>
            </a:endParaRPr>
          </a:p>
        </p:txBody>
      </p:sp>
    </p:spTree>
    <p:extLst>
      <p:ext uri="{BB962C8B-B14F-4D97-AF65-F5344CB8AC3E}">
        <p14:creationId xmlns:p14="http://schemas.microsoft.com/office/powerpoint/2010/main" val="3072690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1183A1EA-E710-4F9B-AE86-B09C57F73F54}" type="slidenum">
              <a:rPr lang="nb-NO"/>
              <a:pPr>
                <a:defRPr/>
              </a:pPr>
              <a:t>27</a:t>
            </a:fld>
            <a:endParaRPr lang="nb-NO"/>
          </a:p>
        </p:txBody>
      </p:sp>
      <p:sp>
        <p:nvSpPr>
          <p:cNvPr id="191492" name="Tittel 11"/>
          <p:cNvSpPr>
            <a:spLocks noGrp="1"/>
          </p:cNvSpPr>
          <p:nvPr>
            <p:ph type="title"/>
          </p:nvPr>
        </p:nvSpPr>
        <p:spPr>
          <a:xfrm>
            <a:off x="468313" y="-26988"/>
            <a:ext cx="8567737" cy="777876"/>
          </a:xfrm>
        </p:spPr>
        <p:txBody>
          <a:bodyPr/>
          <a:lstStyle/>
          <a:p>
            <a:r>
              <a:rPr lang="nb-NO" altLang="nb-NO" sz="3200" b="1" smtClean="0">
                <a:solidFill>
                  <a:srgbClr val="1D8D17"/>
                </a:solidFill>
              </a:rPr>
              <a:t>Spektroscopic (IR) sensor for gas consentration</a:t>
            </a:r>
            <a:endParaRPr lang="en-US" altLang="nb-NO" sz="4800" smtClean="0">
              <a:solidFill>
                <a:srgbClr val="1D8D17"/>
              </a:solidFill>
            </a:endParaRPr>
          </a:p>
        </p:txBody>
      </p:sp>
      <p:pic>
        <p:nvPicPr>
          <p:cNvPr id="191494" name="Picture 2" descr="C:\techteach.no\publications\reguleringsteknikk\utv\visio\sensorer_aktuatorer\ch4_i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3429000"/>
            <a:ext cx="55483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5" name="Picture 3" descr="C:\techteach.no\publications\reguleringsteknikk\utv\visio\metangasssensor.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892175"/>
            <a:ext cx="5221287"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tt pil 11"/>
          <p:cNvCxnSpPr/>
          <p:nvPr/>
        </p:nvCxnSpPr>
        <p:spPr>
          <a:xfrm flipH="1" flipV="1">
            <a:off x="3203575" y="2349500"/>
            <a:ext cx="1728788" cy="151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270431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p:txBody>
          <a:bodyPr/>
          <a:lstStyle/>
          <a:p>
            <a:pPr>
              <a:defRPr/>
            </a:pPr>
            <a:fld id="{3E0139D5-A6A2-4BD5-BF9C-7BEA1C3250DB}" type="slidenum">
              <a:rPr lang="nb-NO"/>
              <a:pPr>
                <a:defRPr/>
              </a:pPr>
              <a:t>3</a:t>
            </a:fld>
            <a:endParaRPr lang="nb-NO"/>
          </a:p>
        </p:txBody>
      </p:sp>
      <p:sp>
        <p:nvSpPr>
          <p:cNvPr id="148483" name="Tittel 11"/>
          <p:cNvSpPr>
            <a:spLocks noGrp="1"/>
          </p:cNvSpPr>
          <p:nvPr>
            <p:ph type="title"/>
          </p:nvPr>
        </p:nvSpPr>
        <p:spPr>
          <a:xfrm>
            <a:off x="215900" y="44450"/>
            <a:ext cx="8964613" cy="720725"/>
          </a:xfrm>
        </p:spPr>
        <p:txBody>
          <a:bodyPr/>
          <a:lstStyle/>
          <a:p>
            <a:r>
              <a:rPr lang="en-US" sz="3200" b="1" smtClean="0">
                <a:solidFill>
                  <a:srgbClr val="1D8D17"/>
                </a:solidFill>
              </a:rPr>
              <a:t>Purpose: Getting V from mA</a:t>
            </a:r>
            <a:endParaRPr lang="en-US" sz="2800" smtClean="0">
              <a:solidFill>
                <a:srgbClr val="1D8D17"/>
              </a:solidFill>
            </a:endParaRPr>
          </a:p>
        </p:txBody>
      </p:sp>
      <p:sp>
        <p:nvSpPr>
          <p:cNvPr id="10" name="Plassholder for bunntekst 9"/>
          <p:cNvSpPr>
            <a:spLocks noGrp="1"/>
          </p:cNvSpPr>
          <p:nvPr>
            <p:ph type="ftr" sz="quarter" idx="11"/>
          </p:nvPr>
        </p:nvSpPr>
        <p:spPr/>
        <p:txBody>
          <a:bodyPr/>
          <a:lstStyle/>
          <a:p>
            <a:pPr>
              <a:defRPr/>
            </a:pPr>
            <a:r>
              <a:rPr lang="en-US" smtClean="0"/>
              <a:t>PEF3006 Process Control. USN. F. Haugen. 2017</a:t>
            </a:r>
            <a:endParaRPr lang="nb-NO"/>
          </a:p>
        </p:txBody>
      </p:sp>
      <p:pic>
        <p:nvPicPr>
          <p:cNvPr id="148486" name="Picture 4" descr="C:\techteach.no\publications\reguleringsteknikk\utv\visio\currentloop.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61158"/>
            <a:ext cx="7488311" cy="540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30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188640"/>
            <a:ext cx="8713787" cy="2087563"/>
          </a:xfrm>
        </p:spPr>
        <p:txBody>
          <a:bodyPr/>
          <a:lstStyle/>
          <a:p>
            <a:pPr eaLnBrk="1" hangingPunct="1"/>
            <a:r>
              <a:rPr lang="nb-NO" sz="4000" b="1" smtClean="0">
                <a:solidFill>
                  <a:srgbClr val="1D8D17"/>
                </a:solidFill>
                <a:latin typeface="+mn-lt"/>
              </a:rPr>
              <a:t>Where is the sensor in the control loop?</a:t>
            </a:r>
            <a:endParaRPr lang="nb-NO" sz="4000" smtClean="0">
              <a:solidFill>
                <a:srgbClr val="1D8D17"/>
              </a:solidFill>
              <a:latin typeface="+mn-lt"/>
            </a:endParaRPr>
          </a:p>
        </p:txBody>
      </p:sp>
      <p:sp>
        <p:nvSpPr>
          <p:cNvPr id="12" name="Plassholder for bunntekst 11"/>
          <p:cNvSpPr>
            <a:spLocks noGrp="1"/>
          </p:cNvSpPr>
          <p:nvPr>
            <p:ph type="ftr" sz="quarter" idx="11"/>
          </p:nvPr>
        </p:nvSpPr>
        <p:spPr/>
        <p:txBody>
          <a:bodyPr/>
          <a:lstStyle/>
          <a:p>
            <a:r>
              <a:rPr lang="en-US" smtClean="0"/>
              <a:t>PEF3006 Process Control. USN. F. Haugen. 2017</a:t>
            </a:r>
            <a:endParaRPr lang="nb-NO"/>
          </a:p>
        </p:txBody>
      </p:sp>
      <p:sp>
        <p:nvSpPr>
          <p:cNvPr id="13"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4</a:t>
            </a:fld>
            <a:endParaRPr lang="nb-NO"/>
          </a:p>
        </p:txBody>
      </p:sp>
      <p:pic>
        <p:nvPicPr>
          <p:cNvPr id="10" name="Picture 2" descr="C:\www-pors.hit.no\finnh\www\srilanka\2012\workshop\graphics\feedback_simple_ustab_eng.emf"/>
          <p:cNvPicPr>
            <a:picLocks noChangeAspect="1" noChangeArrowheads="1"/>
          </p:cNvPicPr>
          <p:nvPr/>
        </p:nvPicPr>
        <p:blipFill>
          <a:blip r:embed="rId3" cstate="print"/>
          <a:srcRect/>
          <a:stretch>
            <a:fillRect/>
          </a:stretch>
        </p:blipFill>
        <p:spPr bwMode="auto">
          <a:xfrm>
            <a:off x="1691680" y="2204864"/>
            <a:ext cx="5304674" cy="2075425"/>
          </a:xfrm>
          <a:prstGeom prst="rect">
            <a:avLst/>
          </a:prstGeom>
          <a:noFill/>
        </p:spPr>
      </p:pic>
      <p:sp>
        <p:nvSpPr>
          <p:cNvPr id="11" name="Ellipse 10"/>
          <p:cNvSpPr/>
          <p:nvPr/>
        </p:nvSpPr>
        <p:spPr>
          <a:xfrm>
            <a:off x="4860032" y="3560209"/>
            <a:ext cx="1296144" cy="1008112"/>
          </a:xfrm>
          <a:prstGeom prst="ellipse">
            <a:avLst/>
          </a:prstGeom>
          <a:no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kstSylinder 14"/>
          <p:cNvSpPr txBox="1"/>
          <p:nvPr/>
        </p:nvSpPr>
        <p:spPr>
          <a:xfrm>
            <a:off x="4707516" y="4653136"/>
            <a:ext cx="1808700" cy="1323439"/>
          </a:xfrm>
          <a:prstGeom prst="rect">
            <a:avLst/>
          </a:prstGeom>
          <a:noFill/>
        </p:spPr>
        <p:txBody>
          <a:bodyPr wrap="none" rtlCol="0">
            <a:spAutoFit/>
          </a:bodyPr>
          <a:lstStyle/>
          <a:p>
            <a:pPr>
              <a:buFont typeface="Arial" pitchFamily="34" charset="0"/>
              <a:buChar char="•"/>
            </a:pPr>
            <a:r>
              <a:rPr lang="nb-NO" sz="2000" b="1" smtClean="0">
                <a:solidFill>
                  <a:srgbClr val="003399"/>
                </a:solidFill>
              </a:rPr>
              <a:t>Temperature</a:t>
            </a:r>
          </a:p>
          <a:p>
            <a:pPr>
              <a:buFont typeface="Arial" pitchFamily="34" charset="0"/>
              <a:buChar char="•"/>
            </a:pPr>
            <a:r>
              <a:rPr lang="nb-NO" sz="2000" b="1" smtClean="0">
                <a:solidFill>
                  <a:srgbClr val="003399"/>
                </a:solidFill>
              </a:rPr>
              <a:t> Pressure</a:t>
            </a:r>
          </a:p>
          <a:p>
            <a:pPr>
              <a:buFont typeface="Arial" pitchFamily="34" charset="0"/>
              <a:buChar char="•"/>
            </a:pPr>
            <a:r>
              <a:rPr lang="nb-NO" sz="2000" b="1" smtClean="0">
                <a:solidFill>
                  <a:srgbClr val="003399"/>
                </a:solidFill>
              </a:rPr>
              <a:t> Level</a:t>
            </a:r>
          </a:p>
          <a:p>
            <a:pPr>
              <a:buFont typeface="Arial" pitchFamily="34" charset="0"/>
              <a:buChar char="•"/>
            </a:pPr>
            <a:r>
              <a:rPr lang="nb-NO" sz="2000" b="1" smtClean="0">
                <a:solidFill>
                  <a:srgbClr val="003399"/>
                </a:solidFill>
              </a:rPr>
              <a:t> Flow</a:t>
            </a:r>
            <a:endParaRPr lang="en-US" sz="2000" b="1">
              <a:solidFill>
                <a:srgbClr val="003399"/>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395288" y="2925316"/>
            <a:ext cx="8208962" cy="647700"/>
          </a:xfrm>
        </p:spPr>
        <p:txBody>
          <a:bodyPr rtlCol="0">
            <a:noAutofit/>
          </a:bodyPr>
          <a:lstStyle/>
          <a:p>
            <a:pPr fontAlgn="auto">
              <a:spcAft>
                <a:spcPts val="0"/>
              </a:spcAft>
              <a:defRPr/>
            </a:pPr>
            <a:r>
              <a:rPr lang="nb-NO" sz="6000" b="1" smtClean="0">
                <a:solidFill>
                  <a:schemeClr val="tx2"/>
                </a:solidFill>
              </a:rPr>
              <a:t>Temperature</a:t>
            </a:r>
            <a:endParaRPr lang="en-US" sz="8800">
              <a:solidFill>
                <a:schemeClr val="tx2"/>
              </a:solidFill>
            </a:endParaRPr>
          </a:p>
        </p:txBody>
      </p:sp>
      <p:sp>
        <p:nvSpPr>
          <p:cNvPr id="11" name="Plassholder for lysbildenummer 10"/>
          <p:cNvSpPr>
            <a:spLocks noGrp="1"/>
          </p:cNvSpPr>
          <p:nvPr>
            <p:ph type="sldNum" sz="quarter" idx="12"/>
          </p:nvPr>
        </p:nvSpPr>
        <p:spPr/>
        <p:txBody>
          <a:bodyPr/>
          <a:lstStyle/>
          <a:p>
            <a:pPr>
              <a:defRPr/>
            </a:pPr>
            <a:fld id="{24E0FB4F-3181-442F-884B-ED79BBB957A1}" type="slidenum">
              <a:rPr lang="nb-NO"/>
              <a:pPr>
                <a:defRPr/>
              </a:pPr>
              <a:t>5</a:t>
            </a:fld>
            <a:endParaRPr lang="nb-NO"/>
          </a:p>
        </p:txBody>
      </p:sp>
      <p:sp>
        <p:nvSpPr>
          <p:cNvPr id="6" name="Plassholder for bunntekst 9"/>
          <p:cNvSpPr>
            <a:spLocks noGrp="1"/>
          </p:cNvSpPr>
          <p:nvPr>
            <p:ph type="ftr" sz="quarter" idx="11"/>
          </p:nvPr>
        </p:nvSpPr>
        <p:spPr>
          <a:xfrm>
            <a:off x="2699792" y="6520259"/>
            <a:ext cx="3536032" cy="365125"/>
          </a:xfrm>
        </p:spPr>
        <p:txBody>
          <a:bodyPr/>
          <a:lstStyle/>
          <a:p>
            <a:pPr>
              <a:defRPr/>
            </a:pPr>
            <a:r>
              <a:rPr lang="en-US" smtClean="0"/>
              <a:t>PEF3006 Process Control. USN. F. Haugen. 2017</a:t>
            </a:r>
            <a:endParaRPr lang="nb-NO"/>
          </a:p>
        </p:txBody>
      </p:sp>
    </p:spTree>
    <p:extLst>
      <p:ext uri="{BB962C8B-B14F-4D97-AF65-F5344CB8AC3E}">
        <p14:creationId xmlns:p14="http://schemas.microsoft.com/office/powerpoint/2010/main" val="4039500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2008" y="-27384"/>
            <a:ext cx="8964488" cy="720080"/>
          </a:xfrm>
        </p:spPr>
        <p:txBody>
          <a:bodyPr>
            <a:noAutofit/>
          </a:bodyPr>
          <a:lstStyle/>
          <a:p>
            <a:r>
              <a:rPr lang="en-US" sz="3600" b="1" smtClean="0">
                <a:solidFill>
                  <a:srgbClr val="009900"/>
                </a:solidFill>
              </a:rPr>
              <a:t>Temperature sensor: Thermocouple (TC)</a:t>
            </a:r>
            <a:endParaRPr lang="en-US" sz="3200">
              <a:solidFill>
                <a:srgbClr val="009900"/>
              </a:solidFill>
            </a:endParaRPr>
          </a:p>
        </p:txBody>
      </p:sp>
      <p:pic>
        <p:nvPicPr>
          <p:cNvPr id="3076" name="Picture 4" descr="http://upload.wikimedia.org/wikipedia/en/thumb/5/50/Thermocouple_circuit.svg/400px-Thermocouple_circuit.svg.png"/>
          <p:cNvPicPr>
            <a:picLocks noChangeAspect="1" noChangeArrowheads="1"/>
          </p:cNvPicPr>
          <p:nvPr/>
        </p:nvPicPr>
        <p:blipFill>
          <a:blip r:embed="rId2" cstate="print"/>
          <a:srcRect/>
          <a:stretch>
            <a:fillRect/>
          </a:stretch>
        </p:blipFill>
        <p:spPr bwMode="auto">
          <a:xfrm>
            <a:off x="179511" y="620688"/>
            <a:ext cx="4950549" cy="5544616"/>
          </a:xfrm>
          <a:prstGeom prst="rect">
            <a:avLst/>
          </a:prstGeom>
          <a:noFill/>
        </p:spPr>
      </p:pic>
      <p:sp>
        <p:nvSpPr>
          <p:cNvPr id="16" name="TekstSylinder 15"/>
          <p:cNvSpPr txBox="1"/>
          <p:nvPr/>
        </p:nvSpPr>
        <p:spPr>
          <a:xfrm>
            <a:off x="4079458" y="6453336"/>
            <a:ext cx="2364750" cy="230832"/>
          </a:xfrm>
          <a:prstGeom prst="rect">
            <a:avLst/>
          </a:prstGeom>
          <a:noFill/>
        </p:spPr>
        <p:txBody>
          <a:bodyPr wrap="none" rtlCol="0">
            <a:spAutoFit/>
          </a:bodyPr>
          <a:lstStyle/>
          <a:p>
            <a:r>
              <a:rPr lang="nb-NO" sz="900" smtClean="0"/>
              <a:t>[</a:t>
            </a:r>
            <a:r>
              <a:rPr lang="en-US" sz="900" smtClean="0">
                <a:hlinkClick r:id="rId3"/>
              </a:rPr>
              <a:t>http://en.wikipedia.org/wiki/Thermocouple</a:t>
            </a:r>
            <a:r>
              <a:rPr lang="nb-NO" sz="900" smtClean="0"/>
              <a:t>]</a:t>
            </a:r>
            <a:endParaRPr lang="en-US" sz="1100"/>
          </a:p>
        </p:txBody>
      </p:sp>
      <p:sp>
        <p:nvSpPr>
          <p:cNvPr id="17" name="TekstSylinder 16"/>
          <p:cNvSpPr txBox="1"/>
          <p:nvPr/>
        </p:nvSpPr>
        <p:spPr>
          <a:xfrm>
            <a:off x="5184576" y="726951"/>
            <a:ext cx="3851920" cy="5078313"/>
          </a:xfrm>
          <a:prstGeom prst="rect">
            <a:avLst/>
          </a:prstGeom>
          <a:noFill/>
        </p:spPr>
        <p:txBody>
          <a:bodyPr wrap="square" rtlCol="0">
            <a:spAutoFit/>
          </a:bodyPr>
          <a:lstStyle/>
          <a:p>
            <a:r>
              <a:rPr lang="nb-NO" sz="2000" b="1" smtClean="0">
                <a:solidFill>
                  <a:srgbClr val="004070"/>
                </a:solidFill>
              </a:rPr>
              <a:t>A thermocouple consists of two conductors of different alloys. Whenever there is a temperature difference between the hot junction (measuring point) and the cold junction there is a voltage difference between the conductors at the cold junction which can be measured (the Seebeck-effekten).</a:t>
            </a:r>
          </a:p>
          <a:p>
            <a:endParaRPr lang="nb-NO" sz="2000" b="1" smtClean="0"/>
          </a:p>
          <a:p>
            <a:r>
              <a:rPr lang="nb-NO" sz="2000" b="1" smtClean="0">
                <a:solidFill>
                  <a:srgbClr val="002060"/>
                </a:solidFill>
              </a:rPr>
              <a:t>Cold junction temperature is typically room temperature and it is measured with a a thermistor inside the measurement transmitter</a:t>
            </a:r>
            <a:r>
              <a:rPr lang="en-US" sz="2400" b="1" smtClean="0">
                <a:solidFill>
                  <a:srgbClr val="002060"/>
                </a:solidFill>
              </a:rPr>
              <a:t>.</a:t>
            </a:r>
            <a:endParaRPr lang="nb-NO" sz="2000" b="1" smtClean="0">
              <a:solidFill>
                <a:srgbClr val="002060"/>
              </a:solidFill>
            </a:endParaRPr>
          </a:p>
        </p:txBody>
      </p:sp>
      <p:sp>
        <p:nvSpPr>
          <p:cNvPr id="12" name="Plassholder for lysbildenummer 15"/>
          <p:cNvSpPr>
            <a:spLocks noGrp="1"/>
          </p:cNvSpPr>
          <p:nvPr>
            <p:ph type="sldNum" sz="quarter" idx="12"/>
          </p:nvPr>
        </p:nvSpPr>
        <p:spPr>
          <a:xfrm>
            <a:off x="8532440" y="116632"/>
            <a:ext cx="477416" cy="365125"/>
          </a:xfrm>
        </p:spPr>
        <p:txBody>
          <a:bodyPr/>
          <a:lstStyle/>
          <a:p>
            <a:fld id="{4F86B3D0-3855-4BBA-9F30-80722252D4AE}" type="slidenum">
              <a:rPr lang="nb-NO" smtClean="0"/>
              <a:pPr/>
              <a:t>6</a:t>
            </a:fld>
            <a:endParaRPr lang="nb-NO"/>
          </a:p>
        </p:txBody>
      </p:sp>
      <p:sp>
        <p:nvSpPr>
          <p:cNvPr id="11" name="Plassholder for bunntekst 10"/>
          <p:cNvSpPr>
            <a:spLocks noGrp="1"/>
          </p:cNvSpPr>
          <p:nvPr>
            <p:ph type="ftr" sz="quarter" idx="11"/>
          </p:nvPr>
        </p:nvSpPr>
        <p:spPr>
          <a:xfrm>
            <a:off x="740296"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2008" y="44624"/>
            <a:ext cx="8964488" cy="720080"/>
          </a:xfrm>
        </p:spPr>
        <p:txBody>
          <a:bodyPr>
            <a:noAutofit/>
          </a:bodyPr>
          <a:lstStyle/>
          <a:p>
            <a:r>
              <a:rPr lang="en-US" sz="3600" b="1" smtClean="0">
                <a:solidFill>
                  <a:schemeClr val="tx2">
                    <a:lumMod val="75000"/>
                  </a:schemeClr>
                </a:solidFill>
              </a:rPr>
              <a:t>Thermocouples cont.</a:t>
            </a:r>
            <a:endParaRPr lang="en-US" sz="3200">
              <a:solidFill>
                <a:schemeClr val="tx2">
                  <a:lumMod val="75000"/>
                </a:schemeClr>
              </a:solidFill>
            </a:endParaRPr>
          </a:p>
        </p:txBody>
      </p:sp>
      <p:pic>
        <p:nvPicPr>
          <p:cNvPr id="3074" name="Picture 2" descr="http://autek.no/inc/getimg2.asp?x=250&amp;y=250&amp;mode=0&amp;id=156"/>
          <p:cNvPicPr>
            <a:picLocks noChangeAspect="1" noChangeArrowheads="1"/>
          </p:cNvPicPr>
          <p:nvPr/>
        </p:nvPicPr>
        <p:blipFill>
          <a:blip r:embed="rId2" cstate="print"/>
          <a:srcRect/>
          <a:stretch>
            <a:fillRect/>
          </a:stretch>
        </p:blipFill>
        <p:spPr bwMode="auto">
          <a:xfrm>
            <a:off x="107504" y="4077072"/>
            <a:ext cx="2664296" cy="2664296"/>
          </a:xfrm>
          <a:prstGeom prst="rect">
            <a:avLst/>
          </a:prstGeom>
          <a:noFill/>
        </p:spPr>
      </p:pic>
      <p:pic>
        <p:nvPicPr>
          <p:cNvPr id="3078" name="Picture 6" descr="http://upload.wikimedia.org/wikipedia/commons/thumb/e/ee/Thermocouple0002.jpg/220px-Thermocouple0002.jpg"/>
          <p:cNvPicPr>
            <a:picLocks noChangeAspect="1" noChangeArrowheads="1"/>
          </p:cNvPicPr>
          <p:nvPr/>
        </p:nvPicPr>
        <p:blipFill>
          <a:blip r:embed="rId3" cstate="print"/>
          <a:srcRect/>
          <a:stretch>
            <a:fillRect/>
          </a:stretch>
        </p:blipFill>
        <p:spPr bwMode="auto">
          <a:xfrm>
            <a:off x="144016" y="715922"/>
            <a:ext cx="2627784" cy="3320565"/>
          </a:xfrm>
          <a:prstGeom prst="rect">
            <a:avLst/>
          </a:prstGeom>
          <a:noFill/>
        </p:spPr>
      </p:pic>
      <p:sp>
        <p:nvSpPr>
          <p:cNvPr id="12" name="TekstSylinder 11"/>
          <p:cNvSpPr txBox="1"/>
          <p:nvPr/>
        </p:nvSpPr>
        <p:spPr>
          <a:xfrm>
            <a:off x="1979712" y="3789040"/>
            <a:ext cx="729687" cy="230832"/>
          </a:xfrm>
          <a:prstGeom prst="rect">
            <a:avLst/>
          </a:prstGeom>
          <a:noFill/>
        </p:spPr>
        <p:txBody>
          <a:bodyPr wrap="none" rtlCol="0">
            <a:spAutoFit/>
          </a:bodyPr>
          <a:lstStyle/>
          <a:p>
            <a:r>
              <a:rPr lang="nb-NO" sz="900" smtClean="0"/>
              <a:t>[Autek AS]</a:t>
            </a:r>
            <a:endParaRPr lang="en-US" sz="1100"/>
          </a:p>
        </p:txBody>
      </p:sp>
      <p:sp>
        <p:nvSpPr>
          <p:cNvPr id="15" name="TekstSylinder 14"/>
          <p:cNvSpPr txBox="1"/>
          <p:nvPr/>
        </p:nvSpPr>
        <p:spPr>
          <a:xfrm>
            <a:off x="1979712" y="6366520"/>
            <a:ext cx="729687" cy="230832"/>
          </a:xfrm>
          <a:prstGeom prst="rect">
            <a:avLst/>
          </a:prstGeom>
          <a:noFill/>
        </p:spPr>
        <p:txBody>
          <a:bodyPr wrap="none" rtlCol="0">
            <a:spAutoFit/>
          </a:bodyPr>
          <a:lstStyle/>
          <a:p>
            <a:r>
              <a:rPr lang="nb-NO" sz="900" smtClean="0"/>
              <a:t>[Autek AS]</a:t>
            </a:r>
            <a:endParaRPr lang="en-US" sz="1100"/>
          </a:p>
        </p:txBody>
      </p:sp>
      <p:sp>
        <p:nvSpPr>
          <p:cNvPr id="18" name="TekstSylinder 17"/>
          <p:cNvSpPr txBox="1"/>
          <p:nvPr/>
        </p:nvSpPr>
        <p:spPr>
          <a:xfrm>
            <a:off x="2843808" y="836712"/>
            <a:ext cx="6192688" cy="5632311"/>
          </a:xfrm>
          <a:prstGeom prst="rect">
            <a:avLst/>
          </a:prstGeom>
          <a:noFill/>
        </p:spPr>
        <p:txBody>
          <a:bodyPr wrap="square" rtlCol="0">
            <a:spAutoFit/>
          </a:bodyPr>
          <a:lstStyle/>
          <a:p>
            <a:r>
              <a:rPr lang="nb-NO" sz="2400" b="1" smtClean="0">
                <a:solidFill>
                  <a:srgbClr val="008000"/>
                </a:solidFill>
              </a:rPr>
              <a:t>Different types identified with letter codes: K, E, J, N, etc, </a:t>
            </a:r>
          </a:p>
          <a:p>
            <a:endParaRPr lang="nb-NO" sz="2400" b="1" smtClean="0"/>
          </a:p>
          <a:p>
            <a:r>
              <a:rPr lang="nb-NO" sz="2400" b="1" smtClean="0">
                <a:solidFill>
                  <a:srgbClr val="A40000"/>
                </a:solidFill>
              </a:rPr>
              <a:t>They have different voltage/temperature sensitivity and different environmental properties. Tables can readily be found on the Internet.</a:t>
            </a:r>
          </a:p>
          <a:p>
            <a:endParaRPr lang="nb-NO" sz="2400" b="1" smtClean="0"/>
          </a:p>
          <a:p>
            <a:r>
              <a:rPr lang="nb-NO" sz="2400" b="1" smtClean="0">
                <a:solidFill>
                  <a:srgbClr val="002060"/>
                </a:solidFill>
              </a:rPr>
              <a:t>Type K is most common:</a:t>
            </a:r>
          </a:p>
          <a:p>
            <a:endParaRPr lang="nb-NO" sz="2400" b="1" smtClean="0">
              <a:solidFill>
                <a:srgbClr val="002060"/>
              </a:solidFill>
            </a:endParaRPr>
          </a:p>
          <a:p>
            <a:pPr>
              <a:buFont typeface="Arial" pitchFamily="34" charset="0"/>
              <a:buChar char="•"/>
            </a:pPr>
            <a:r>
              <a:rPr lang="nb-NO" sz="2400" b="1" smtClean="0">
                <a:solidFill>
                  <a:srgbClr val="002060"/>
                </a:solidFill>
              </a:rPr>
              <a:t> </a:t>
            </a:r>
            <a:r>
              <a:rPr lang="en-US" sz="2400" b="1" smtClean="0">
                <a:solidFill>
                  <a:srgbClr val="002060"/>
                </a:solidFill>
              </a:rPr>
              <a:t>Cromel + Alumel (both are nick</a:t>
            </a:r>
            <a:r>
              <a:rPr lang="en-US" sz="2400" b="1" i="1" smtClean="0">
                <a:solidFill>
                  <a:srgbClr val="002060"/>
                </a:solidFill>
              </a:rPr>
              <a:t>e</a:t>
            </a:r>
            <a:r>
              <a:rPr lang="en-US" sz="2400" b="1" smtClean="0">
                <a:solidFill>
                  <a:srgbClr val="002060"/>
                </a:solidFill>
              </a:rPr>
              <a:t>l</a:t>
            </a:r>
            <a:r>
              <a:rPr lang="en-US" sz="2400" b="1" i="1" smtClean="0">
                <a:solidFill>
                  <a:srgbClr val="002060"/>
                </a:solidFill>
              </a:rPr>
              <a:t> </a:t>
            </a:r>
            <a:r>
              <a:rPr lang="en-US" sz="2400" b="1" smtClean="0">
                <a:solidFill>
                  <a:srgbClr val="002060"/>
                </a:solidFill>
              </a:rPr>
              <a:t>alloys).</a:t>
            </a:r>
          </a:p>
          <a:p>
            <a:pPr>
              <a:buFont typeface="Arial" pitchFamily="34" charset="0"/>
              <a:buChar char="•"/>
            </a:pPr>
            <a:r>
              <a:rPr lang="en-US" sz="2400" b="1" smtClean="0">
                <a:solidFill>
                  <a:srgbClr val="002060"/>
                </a:solidFill>
              </a:rPr>
              <a:t> Sensitivity: 41 µV/°C</a:t>
            </a:r>
          </a:p>
          <a:p>
            <a:pPr>
              <a:buFont typeface="Arial" pitchFamily="34" charset="0"/>
              <a:buChar char="•"/>
            </a:pPr>
            <a:r>
              <a:rPr lang="en-US" sz="2400" b="1" smtClean="0">
                <a:solidFill>
                  <a:srgbClr val="002060"/>
                </a:solidFill>
              </a:rPr>
              <a:t> Measuring range: −200 °C to +1350 °C</a:t>
            </a:r>
          </a:p>
          <a:p>
            <a:endParaRPr lang="nb-NO" sz="2400" b="1" smtClean="0"/>
          </a:p>
        </p:txBody>
      </p:sp>
      <p:sp>
        <p:nvSpPr>
          <p:cNvPr id="14" name="Plassholder for lysbildenummer 15"/>
          <p:cNvSpPr>
            <a:spLocks noGrp="1"/>
          </p:cNvSpPr>
          <p:nvPr>
            <p:ph type="sldNum" sz="quarter" idx="12"/>
          </p:nvPr>
        </p:nvSpPr>
        <p:spPr>
          <a:xfrm>
            <a:off x="8532440" y="44624"/>
            <a:ext cx="477416" cy="365125"/>
          </a:xfrm>
        </p:spPr>
        <p:txBody>
          <a:bodyPr/>
          <a:lstStyle/>
          <a:p>
            <a:fld id="{4F86B3D0-3855-4BBA-9F30-80722252D4AE}" type="slidenum">
              <a:rPr lang="nb-NO" smtClean="0"/>
              <a:pPr/>
              <a:t>7</a:t>
            </a:fld>
            <a:endParaRPr lang="nb-NO"/>
          </a:p>
        </p:txBody>
      </p:sp>
      <p:sp>
        <p:nvSpPr>
          <p:cNvPr id="9" name="Plassholder for bunntekst 8"/>
          <p:cNvSpPr>
            <a:spLocks noGrp="1"/>
          </p:cNvSpPr>
          <p:nvPr>
            <p:ph type="ftr" sz="quarter" idx="11"/>
          </p:nvPr>
        </p:nvSpPr>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Rtdconstruction.gif"/>
          <p:cNvPicPr>
            <a:picLocks noChangeAspect="1" noChangeArrowheads="1"/>
          </p:cNvPicPr>
          <p:nvPr/>
        </p:nvPicPr>
        <p:blipFill>
          <a:blip r:embed="rId2" cstate="print"/>
          <a:srcRect/>
          <a:stretch>
            <a:fillRect/>
          </a:stretch>
        </p:blipFill>
        <p:spPr bwMode="auto">
          <a:xfrm>
            <a:off x="164160" y="764704"/>
            <a:ext cx="8800328" cy="1883272"/>
          </a:xfrm>
          <a:prstGeom prst="rect">
            <a:avLst/>
          </a:prstGeom>
          <a:noFill/>
        </p:spPr>
      </p:pic>
      <p:sp>
        <p:nvSpPr>
          <p:cNvPr id="8" name="Tittel 11"/>
          <p:cNvSpPr>
            <a:spLocks noGrp="1"/>
          </p:cNvSpPr>
          <p:nvPr>
            <p:ph type="title"/>
          </p:nvPr>
        </p:nvSpPr>
        <p:spPr>
          <a:xfrm>
            <a:off x="72008" y="116632"/>
            <a:ext cx="8964488" cy="720080"/>
          </a:xfrm>
        </p:spPr>
        <p:txBody>
          <a:bodyPr>
            <a:noAutofit/>
          </a:bodyPr>
          <a:lstStyle/>
          <a:p>
            <a:r>
              <a:rPr lang="en-US" sz="3600" b="1" smtClean="0">
                <a:solidFill>
                  <a:srgbClr val="009900"/>
                </a:solidFill>
              </a:rPr>
              <a:t>Temperature sensor:</a:t>
            </a:r>
            <a:br>
              <a:rPr lang="en-US" sz="3600" b="1" smtClean="0">
                <a:solidFill>
                  <a:srgbClr val="009900"/>
                </a:solidFill>
              </a:rPr>
            </a:br>
            <a:r>
              <a:rPr lang="en-US" sz="3600" b="1" smtClean="0">
                <a:solidFill>
                  <a:srgbClr val="009900"/>
                </a:solidFill>
              </a:rPr>
              <a:t>Resistance Temperature Detector (RTD)</a:t>
            </a:r>
            <a:endParaRPr lang="en-US" sz="3200">
              <a:solidFill>
                <a:srgbClr val="009900"/>
              </a:solidFill>
            </a:endParaRPr>
          </a:p>
        </p:txBody>
      </p:sp>
      <p:sp>
        <p:nvSpPr>
          <p:cNvPr id="17" name="TekstSylinder 16"/>
          <p:cNvSpPr txBox="1"/>
          <p:nvPr/>
        </p:nvSpPr>
        <p:spPr>
          <a:xfrm>
            <a:off x="179512" y="2520280"/>
            <a:ext cx="3960440" cy="4149080"/>
          </a:xfrm>
          <a:prstGeom prst="rect">
            <a:avLst/>
          </a:prstGeom>
          <a:noFill/>
        </p:spPr>
        <p:txBody>
          <a:bodyPr wrap="square" rtlCol="0">
            <a:spAutoFit/>
          </a:bodyPr>
          <a:lstStyle/>
          <a:p>
            <a:r>
              <a:rPr lang="nb-NO" sz="2400" b="1" smtClean="0">
                <a:solidFill>
                  <a:srgbClr val="990000"/>
                </a:solidFill>
                <a:latin typeface="+mn-lt"/>
              </a:rPr>
              <a:t>Principle: Temperature-dependent resistor with well-defined T/R-relation (temp/resistance).</a:t>
            </a:r>
          </a:p>
          <a:p>
            <a:endParaRPr lang="nb-NO" sz="2400" b="1" smtClean="0">
              <a:latin typeface="+mn-lt"/>
            </a:endParaRPr>
          </a:p>
          <a:p>
            <a:r>
              <a:rPr lang="nb-NO" sz="2400" b="1" smtClean="0">
                <a:solidFill>
                  <a:srgbClr val="009900"/>
                </a:solidFill>
                <a:latin typeface="+mn-lt"/>
              </a:rPr>
              <a:t>Common: Pt100 RTDs: Pt is platinum. 100 means that R=100 Ohm at 0 degrees C.</a:t>
            </a:r>
          </a:p>
          <a:p>
            <a:endParaRPr lang="nb-NO" sz="2400" b="1" smtClean="0">
              <a:latin typeface="+mn-lt"/>
            </a:endParaRPr>
          </a:p>
          <a:p>
            <a:r>
              <a:rPr lang="nb-NO" sz="2400" b="1" smtClean="0">
                <a:solidFill>
                  <a:srgbClr val="002060"/>
                </a:solidFill>
                <a:latin typeface="+mn-lt"/>
              </a:rPr>
              <a:t>R-value is measured with Wheatstones bridge:</a:t>
            </a:r>
          </a:p>
        </p:txBody>
      </p:sp>
      <p:pic>
        <p:nvPicPr>
          <p:cNvPr id="81924" name="Picture 4" descr="Two Wire Resistance Thermometer"/>
          <p:cNvPicPr>
            <a:picLocks noChangeAspect="1" noChangeArrowheads="1"/>
          </p:cNvPicPr>
          <p:nvPr/>
        </p:nvPicPr>
        <p:blipFill>
          <a:blip r:embed="rId3" cstate="print"/>
          <a:srcRect/>
          <a:stretch>
            <a:fillRect/>
          </a:stretch>
        </p:blipFill>
        <p:spPr bwMode="auto">
          <a:xfrm>
            <a:off x="4572000" y="3717032"/>
            <a:ext cx="4265712" cy="2129825"/>
          </a:xfrm>
          <a:prstGeom prst="rect">
            <a:avLst/>
          </a:prstGeom>
          <a:noFill/>
        </p:spPr>
      </p:pic>
      <p:sp>
        <p:nvSpPr>
          <p:cNvPr id="13" name="TekstSylinder 12"/>
          <p:cNvSpPr txBox="1"/>
          <p:nvPr/>
        </p:nvSpPr>
        <p:spPr>
          <a:xfrm>
            <a:off x="6228184" y="6510536"/>
            <a:ext cx="2916183" cy="230832"/>
          </a:xfrm>
          <a:prstGeom prst="rect">
            <a:avLst/>
          </a:prstGeom>
          <a:noFill/>
        </p:spPr>
        <p:txBody>
          <a:bodyPr wrap="none" rtlCol="0">
            <a:spAutoFit/>
          </a:bodyPr>
          <a:lstStyle/>
          <a:p>
            <a:r>
              <a:rPr lang="nb-NO" sz="900" smtClean="0"/>
              <a:t>[</a:t>
            </a:r>
            <a:r>
              <a:rPr lang="en-US" sz="900" smtClean="0">
                <a:hlinkClick r:id="rId4"/>
              </a:rPr>
              <a:t>http://en.wikipedia.org/wiki/Resistance_thermometer</a:t>
            </a:r>
            <a:r>
              <a:rPr lang="nb-NO" sz="900" smtClean="0"/>
              <a:t>]</a:t>
            </a:r>
            <a:endParaRPr lang="en-US" sz="1100"/>
          </a:p>
        </p:txBody>
      </p:sp>
      <p:sp>
        <p:nvSpPr>
          <p:cNvPr id="10" name="Plassholder for lysbildenummer 10"/>
          <p:cNvSpPr>
            <a:spLocks noGrp="1"/>
          </p:cNvSpPr>
          <p:nvPr>
            <p:ph type="sldNum" sz="quarter" idx="12"/>
          </p:nvPr>
        </p:nvSpPr>
        <p:spPr>
          <a:xfrm>
            <a:off x="6876256" y="39539"/>
            <a:ext cx="2133600" cy="365125"/>
          </a:xfrm>
        </p:spPr>
        <p:txBody>
          <a:bodyPr/>
          <a:lstStyle/>
          <a:p>
            <a:fld id="{4F86B3D0-3855-4BBA-9F30-80722252D4AE}" type="slidenum">
              <a:rPr lang="nb-NO" smtClean="0"/>
              <a:pPr/>
              <a:t>8</a:t>
            </a:fld>
            <a:endParaRPr lang="nb-NO"/>
          </a:p>
        </p:txBody>
      </p:sp>
      <p:cxnSp>
        <p:nvCxnSpPr>
          <p:cNvPr id="14" name="Rett pil 13"/>
          <p:cNvCxnSpPr/>
          <p:nvPr/>
        </p:nvCxnSpPr>
        <p:spPr>
          <a:xfrm flipV="1">
            <a:off x="3491880" y="5301208"/>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Plassholder for bunntekst 8"/>
          <p:cNvSpPr>
            <a:spLocks noGrp="1"/>
          </p:cNvSpPr>
          <p:nvPr>
            <p:ph type="ftr" sz="quarter" idx="11"/>
          </p:nvPr>
        </p:nvSpPr>
        <p:spPr>
          <a:xfrm>
            <a:off x="3260576"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1"/>
          <p:cNvSpPr>
            <a:spLocks noGrp="1"/>
          </p:cNvSpPr>
          <p:nvPr>
            <p:ph type="title"/>
          </p:nvPr>
        </p:nvSpPr>
        <p:spPr>
          <a:xfrm>
            <a:off x="72008" y="620688"/>
            <a:ext cx="8964488" cy="720080"/>
          </a:xfrm>
        </p:spPr>
        <p:txBody>
          <a:bodyPr>
            <a:noAutofit/>
          </a:bodyPr>
          <a:lstStyle/>
          <a:p>
            <a:r>
              <a:rPr lang="en-US" sz="4000" b="1" smtClean="0">
                <a:solidFill>
                  <a:schemeClr val="tx2">
                    <a:lumMod val="75000"/>
                  </a:schemeClr>
                </a:solidFill>
              </a:rPr>
              <a:t>Select TC or RTD?</a:t>
            </a:r>
            <a:endParaRPr lang="en-US" sz="3600">
              <a:solidFill>
                <a:schemeClr val="tx2">
                  <a:lumMod val="75000"/>
                </a:schemeClr>
              </a:solidFill>
            </a:endParaRPr>
          </a:p>
        </p:txBody>
      </p:sp>
      <p:sp>
        <p:nvSpPr>
          <p:cNvPr id="17" name="TekstSylinder 16"/>
          <p:cNvSpPr txBox="1"/>
          <p:nvPr/>
        </p:nvSpPr>
        <p:spPr>
          <a:xfrm>
            <a:off x="683568" y="1967349"/>
            <a:ext cx="7704856" cy="3477875"/>
          </a:xfrm>
          <a:prstGeom prst="rect">
            <a:avLst/>
          </a:prstGeom>
          <a:noFill/>
        </p:spPr>
        <p:txBody>
          <a:bodyPr wrap="square" rtlCol="0">
            <a:spAutoFit/>
          </a:bodyPr>
          <a:lstStyle/>
          <a:p>
            <a:pPr algn="ctr"/>
            <a:endParaRPr lang="nb-NO" sz="2400" b="1" smtClean="0"/>
          </a:p>
          <a:p>
            <a:pPr>
              <a:buFont typeface="Arial" pitchFamily="34" charset="0"/>
              <a:buChar char="•"/>
            </a:pPr>
            <a:r>
              <a:rPr lang="nb-NO" sz="2800" b="1" smtClean="0">
                <a:solidFill>
                  <a:srgbClr val="008000"/>
                </a:solidFill>
              </a:rPr>
              <a:t> Accuracy: RTD is approx. 0.2 deg C. TC is approx. 2 deg C.</a:t>
            </a:r>
          </a:p>
          <a:p>
            <a:endParaRPr lang="nb-NO" sz="2800" b="1" smtClean="0">
              <a:solidFill>
                <a:srgbClr val="990000"/>
              </a:solidFill>
            </a:endParaRPr>
          </a:p>
          <a:p>
            <a:pPr>
              <a:buFont typeface="Arial" pitchFamily="34" charset="0"/>
              <a:buChar char="•"/>
            </a:pPr>
            <a:r>
              <a:rPr lang="nb-NO" sz="2800" b="1" smtClean="0">
                <a:solidFill>
                  <a:srgbClr val="990000"/>
                </a:solidFill>
              </a:rPr>
              <a:t> In general, is recommended in range -200 - 500 deg C. Above 500 deg C RTD can not be used.</a:t>
            </a:r>
          </a:p>
          <a:p>
            <a:pPr>
              <a:buFont typeface="Arial" pitchFamily="34" charset="0"/>
              <a:buChar char="•"/>
            </a:pPr>
            <a:endParaRPr lang="nb-NO" sz="2800" b="1" smtClean="0">
              <a:solidFill>
                <a:schemeClr val="accent6">
                  <a:lumMod val="50000"/>
                </a:schemeClr>
              </a:solidFill>
            </a:endParaRPr>
          </a:p>
        </p:txBody>
      </p:sp>
      <p:sp>
        <p:nvSpPr>
          <p:cNvPr id="15" name="TekstSylinder 14"/>
          <p:cNvSpPr txBox="1"/>
          <p:nvPr/>
        </p:nvSpPr>
        <p:spPr>
          <a:xfrm>
            <a:off x="539552" y="6510536"/>
            <a:ext cx="2916183" cy="230832"/>
          </a:xfrm>
          <a:prstGeom prst="rect">
            <a:avLst/>
          </a:prstGeom>
          <a:noFill/>
        </p:spPr>
        <p:txBody>
          <a:bodyPr wrap="none" rtlCol="0">
            <a:spAutoFit/>
          </a:bodyPr>
          <a:lstStyle/>
          <a:p>
            <a:r>
              <a:rPr lang="nb-NO" sz="900" smtClean="0"/>
              <a:t>[</a:t>
            </a:r>
            <a:r>
              <a:rPr lang="en-US" sz="900" smtClean="0">
                <a:hlinkClick r:id="rId2"/>
              </a:rPr>
              <a:t>http://en.wikipedia.org/wiki/Resistance_thermometer</a:t>
            </a:r>
            <a:r>
              <a:rPr lang="nb-NO" sz="900" smtClean="0"/>
              <a:t>]</a:t>
            </a:r>
            <a:endParaRPr lang="en-US" sz="1100"/>
          </a:p>
        </p:txBody>
      </p:sp>
      <p:sp>
        <p:nvSpPr>
          <p:cNvPr id="12" name="Plassholder for lysbildenummer 10"/>
          <p:cNvSpPr>
            <a:spLocks noGrp="1"/>
          </p:cNvSpPr>
          <p:nvPr>
            <p:ph type="sldNum" sz="quarter" idx="12"/>
          </p:nvPr>
        </p:nvSpPr>
        <p:spPr>
          <a:xfrm>
            <a:off x="8604448" y="44624"/>
            <a:ext cx="442392" cy="365125"/>
          </a:xfrm>
        </p:spPr>
        <p:txBody>
          <a:bodyPr/>
          <a:lstStyle/>
          <a:p>
            <a:fld id="{4F86B3D0-3855-4BBA-9F30-80722252D4AE}" type="slidenum">
              <a:rPr lang="nb-NO" smtClean="0"/>
              <a:pPr/>
              <a:t>9</a:t>
            </a:fld>
            <a:endParaRPr lang="nb-NO"/>
          </a:p>
        </p:txBody>
      </p:sp>
      <p:sp>
        <p:nvSpPr>
          <p:cNvPr id="9" name="Plassholder for bunntekst 8"/>
          <p:cNvSpPr>
            <a:spLocks noGrp="1"/>
          </p:cNvSpPr>
          <p:nvPr>
            <p:ph type="ftr" sz="quarter" idx="11"/>
          </p:nvPr>
        </p:nvSpPr>
        <p:spPr>
          <a:xfrm>
            <a:off x="3332584" y="6356350"/>
            <a:ext cx="2895600" cy="365125"/>
          </a:xfrm>
        </p:spPr>
        <p:txBody>
          <a:bodyPr/>
          <a:lstStyle/>
          <a:p>
            <a:r>
              <a:rPr lang="en-US" smtClean="0"/>
              <a:t>PEF3006 Process Control. USN. F. Haugen. 2017</a:t>
            </a:r>
            <a:endParaRPr lang="nb-N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22624</TotalTime>
  <Words>948</Words>
  <Application>Microsoft Office PowerPoint</Application>
  <PresentationFormat>Skjermfremvisning (4:3)</PresentationFormat>
  <Paragraphs>154</Paragraphs>
  <Slides>27</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27</vt:i4>
      </vt:variant>
    </vt:vector>
  </HeadingPairs>
  <TitlesOfParts>
    <vt:vector size="31" baseType="lpstr">
      <vt:lpstr>Arial</vt:lpstr>
      <vt:lpstr>Calibri</vt:lpstr>
      <vt:lpstr>Times New Roman</vt:lpstr>
      <vt:lpstr>Office-tema</vt:lpstr>
      <vt:lpstr>Sensors</vt:lpstr>
      <vt:lpstr>Current loop</vt:lpstr>
      <vt:lpstr>Purpose: Getting V from mA</vt:lpstr>
      <vt:lpstr>Where is the sensor in the control loop?</vt:lpstr>
      <vt:lpstr>Temperature</vt:lpstr>
      <vt:lpstr>Temperature sensor: Thermocouple (TC)</vt:lpstr>
      <vt:lpstr>Thermocouples cont.</vt:lpstr>
      <vt:lpstr>Temperature sensor: Resistance Temperature Detector (RTD)</vt:lpstr>
      <vt:lpstr>Select TC or RTD?</vt:lpstr>
      <vt:lpstr>Pressure</vt:lpstr>
      <vt:lpstr>Pressure sensor: dP-cell</vt:lpstr>
      <vt:lpstr>dP-cell cont.</vt:lpstr>
      <vt:lpstr>dP-cell cont.</vt:lpstr>
      <vt:lpstr>dP-cell cont.</vt:lpstr>
      <vt:lpstr>Level</vt:lpstr>
      <vt:lpstr>Level sensor: Ultra sound</vt:lpstr>
      <vt:lpstr>Ultrasound level sensor cont.</vt:lpstr>
      <vt:lpstr>Level measurement with dP-cell</vt:lpstr>
      <vt:lpstr>Flow</vt:lpstr>
      <vt:lpstr>Flow measurement with dP-cell</vt:lpstr>
      <vt:lpstr>Coriolis</vt:lpstr>
      <vt:lpstr>Principle of Coriolis sensor:</vt:lpstr>
      <vt:lpstr>Gas flow sensor: Thermal sensor</vt:lpstr>
      <vt:lpstr>Thermal gas flow sensor cont.:</vt:lpstr>
      <vt:lpstr>Magnetic liquid flow sensor</vt:lpstr>
      <vt:lpstr>Doppler (with ultra sound)</vt:lpstr>
      <vt:lpstr>Spektroscopic (IR) sensor for gas consentration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admin</dc:creator>
  <cp:lastModifiedBy>Finn Haugen</cp:lastModifiedBy>
  <cp:revision>1279</cp:revision>
  <dcterms:created xsi:type="dcterms:W3CDTF">2009-02-12T18:27:23Z</dcterms:created>
  <dcterms:modified xsi:type="dcterms:W3CDTF">2017-10-02T21:50:17Z</dcterms:modified>
</cp:coreProperties>
</file>