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60" r:id="rId2"/>
    <p:sldId id="462" r:id="rId3"/>
    <p:sldId id="465" r:id="rId4"/>
    <p:sldId id="463" r:id="rId5"/>
    <p:sldId id="467" r:id="rId6"/>
    <p:sldId id="466" r:id="rId7"/>
    <p:sldId id="464" r:id="rId8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20E"/>
    <a:srgbClr val="820000"/>
    <a:srgbClr val="003399"/>
    <a:srgbClr val="009900"/>
    <a:srgbClr val="245794"/>
    <a:srgbClr val="1D8D17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69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3492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34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33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14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15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47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5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E86A1-FAB2-4945-92E6-C7F99F80CC0F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38793-2551-445A-A92D-DBBEE25802A8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B63E4-A1C0-44BE-9802-C298A151A728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16106-05CE-40F5-8245-1D6AD79801ED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84F5A-4D5A-41E9-9E5A-D914D3BE9FF0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A16A0-6698-49A0-943F-6F723A8D499D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E0C04-ED98-4A56-9CA9-BC9C1C2AB931}" type="datetime1">
              <a:rPr lang="nb-NO" smtClean="0"/>
              <a:t>29.01.2018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A38A3-AADF-484D-8F41-88FD9667CF14}" type="datetime1">
              <a:rPr lang="nb-NO" smtClean="0"/>
              <a:t>29.01.2018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C04AC-3AFC-4F8C-8B09-0E91FCFE60B4}" type="datetime1">
              <a:rPr lang="nb-NO" smtClean="0"/>
              <a:t>29.01.2018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CC883-6325-439E-8B97-411AD03FC83B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B9E3-AEB7-4653-9EDA-B113CD805A60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482B6-C4BE-4947-903C-E94D904A4F90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Drawing1.vsd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echteach.no/simview/level_control_equalization_tank/app/level_control_equalization_tank.ex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708920"/>
            <a:ext cx="8713787" cy="2087563"/>
          </a:xfrm>
        </p:spPr>
        <p:txBody>
          <a:bodyPr/>
          <a:lstStyle/>
          <a:p>
            <a:pPr eaLnBrk="1" hangingPunct="1"/>
            <a:r>
              <a:rPr lang="nb-NO" sz="6000" b="1" smtClean="0">
                <a:solidFill>
                  <a:srgbClr val="C00000"/>
                </a:solidFill>
              </a:rPr>
              <a:t>Averaging (or equalizing)</a:t>
            </a:r>
            <a:br>
              <a:rPr lang="nb-NO" sz="6000" b="1" smtClean="0">
                <a:solidFill>
                  <a:srgbClr val="C00000"/>
                </a:solidFill>
              </a:rPr>
            </a:br>
            <a:r>
              <a:rPr lang="nb-NO" sz="6000" b="1" smtClean="0">
                <a:solidFill>
                  <a:srgbClr val="C00000"/>
                </a:solidFill>
              </a:rPr>
              <a:t>level control</a:t>
            </a:r>
            <a:endParaRPr lang="nb-NO" sz="60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1913" y="1142185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1913" y="1690351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 txBox="1">
            <a:spLocks/>
          </p:cNvSpPr>
          <p:nvPr/>
        </p:nvSpPr>
        <p:spPr bwMode="auto">
          <a:xfrm>
            <a:off x="1331913" y="5445125"/>
            <a:ext cx="6400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2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772816"/>
            <a:ext cx="5667329" cy="4432548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601216" y="176924"/>
            <a:ext cx="79312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Buffer </a:t>
            </a:r>
            <a:r>
              <a:rPr lang="en-US" sz="2400" b="1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tank with a level control </a:t>
            </a:r>
            <a:r>
              <a:rPr lang="en-US" sz="24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endParaRPr lang="en-US" sz="20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20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Aim: Averageing </a:t>
            </a:r>
            <a:r>
              <a:rPr lang="en-US" sz="20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(or equalizing, or attenuating) inflow variations so that the outflow becomes smoother than the </a:t>
            </a:r>
            <a:r>
              <a:rPr lang="en-US" sz="2000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inflow.</a:t>
            </a:r>
            <a:endParaRPr lang="nb-NO" sz="2000" b="1">
              <a:solidFill>
                <a:srgbClr val="8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4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3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601216" y="176924"/>
            <a:ext cx="7931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tune LC?</a:t>
            </a:r>
            <a:endParaRPr lang="en-US" sz="32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79512" y="980728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a sluggish or soft or compliant LC so that the liquid volume (the level) can take up the inflow variations.</a:t>
            </a:r>
          </a:p>
          <a:p>
            <a:endParaRPr lang="en-US" sz="2400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Ziegler-Nichols is useless here since it gives fast or stiff control :-( </a:t>
            </a:r>
          </a:p>
          <a:p>
            <a:endParaRPr lang="en-US" sz="2400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But Skogestad is excellent, using </a:t>
            </a:r>
            <a:r>
              <a:rPr lang="en-US" sz="2400" b="1" i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i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as tuning parameter :-)</a:t>
            </a:r>
            <a:endParaRPr lang="nb-NO" sz="2400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2280828" y="3645024"/>
            <a:ext cx="4572000" cy="750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b="1" i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1/(</a:t>
            </a:r>
            <a:r>
              <a:rPr lang="en-US" sz="2000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000" b="1" i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000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b="1" i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000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b="1" i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2*</a:t>
            </a:r>
            <a:r>
              <a:rPr lang="en-US" sz="2000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b="1" i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nb-NO" sz="2000" b="1">
              <a:solidFill>
                <a:srgbClr val="82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899592" y="4178357"/>
            <a:ext cx="82444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</a:p>
          <a:p>
            <a:endParaRPr lang="en-US" b="1" i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="1" i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-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 integrator gain or normalized process step response.</a:t>
            </a:r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i="1" smtClean="0">
              <a:solidFill>
                <a:srgbClr val="8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b="1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select</a:t>
            </a:r>
            <a:r>
              <a:rPr lang="en-US" b="1" i="1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i="1" baseline="-25000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888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601216" y="176924"/>
            <a:ext cx="7931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en-US" sz="28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select </a:t>
            </a:r>
            <a:r>
              <a:rPr lang="en-US" sz="2800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8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601216" y="1059350"/>
            <a:ext cx="80855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 start, assume P (proportional) level controller. It can be shown, from a mathematical model of the level control system, that</a:t>
            </a: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(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)*</a:t>
            </a:r>
            <a:r>
              <a:rPr lang="nb-NO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endParaRPr lang="en-US" b="1">
              <a:solidFill>
                <a:srgbClr val="8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nb-NO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corresponding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allowed level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(in steady state) after max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inflow step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change, </a:t>
            </a: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a PI controller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Tc:</a:t>
            </a: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&lt;= 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)*</a:t>
            </a: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endParaRPr lang="en-US" b="1">
              <a:solidFill>
                <a:srgbClr val="8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Solving this inequality for 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gives</a:t>
            </a:r>
          </a:p>
          <a:p>
            <a:endParaRPr lang="en-US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&gt;= 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b-NO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endParaRPr lang="en-US" b="1">
              <a:solidFill>
                <a:srgbClr val="8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Specification of 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PI settings:</a:t>
            </a:r>
          </a:p>
          <a:p>
            <a:endParaRPr lang="en-US" b="1" i="1" smtClean="0">
              <a:solidFill>
                <a:srgbClr val="8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endParaRPr lang="en-US" b="1">
              <a:solidFill>
                <a:srgbClr val="8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99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5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95536" y="221739"/>
            <a:ext cx="8219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 of responses in level </a:t>
            </a:r>
            <a:r>
              <a:rPr lang="en-US" sz="2400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</a:p>
          <a:p>
            <a:pPr algn="ctr"/>
            <a:r>
              <a:rPr lang="en-US" sz="24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 to step change in inflow </a:t>
            </a:r>
            <a:r>
              <a:rPr lang="en-US" sz="2400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4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P and with PI controllers:</a:t>
            </a:r>
            <a:endParaRPr lang="en-US" sz="20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/>
          </p:nvPr>
        </p:nvGraphicFramePr>
        <p:xfrm>
          <a:off x="2758913" y="1094975"/>
          <a:ext cx="3615829" cy="562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4" imgW="4076700" imgH="6343650" progId="Visio.Drawing.11">
                  <p:embed/>
                </p:oleObj>
              </mc:Choice>
              <mc:Fallback>
                <p:oleObj name="Visio" r:id="rId4" imgW="4076700" imgH="634365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58913" y="1094975"/>
                        <a:ext cx="3615829" cy="562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969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6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601216" y="176924"/>
            <a:ext cx="7931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endParaRPr lang="en-US" sz="32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601216" y="1059350"/>
            <a:ext cx="80855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Assumptions:</a:t>
            </a:r>
          </a:p>
          <a:p>
            <a:endParaRPr lang="en-US" b="1" smtClean="0">
              <a:solidFill>
                <a:srgbClr val="82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2000 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 m3/s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0.5 m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Resulting 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en-US" b="1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200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Δ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b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b-NO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b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2000*(-0.5)/(-1) = 1000 s</a:t>
            </a: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 settings:</a:t>
            </a: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="1" i="1" baseline="-25000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1/(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="1" i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b="1" i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i="1" baseline="-2500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= -A/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i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-2000 m2 / 1000 s = </a:t>
            </a:r>
            <a:r>
              <a:rPr lang="en-US" b="1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 (m3/s)/m</a:t>
            </a:r>
            <a:br>
              <a:rPr lang="en-US" b="1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i="1" baseline="-25000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2*</a:t>
            </a:r>
            <a:r>
              <a:rPr lang="en-US" b="1" i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i="1" baseline="-25000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b="1" smtClean="0">
                <a:solidFill>
                  <a:srgbClr val="82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2*1000 s = </a:t>
            </a:r>
            <a:r>
              <a:rPr lang="en-US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2000 s</a:t>
            </a:r>
            <a:endParaRPr lang="nb-NO" b="1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3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7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83763" y="980728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rgbClr val="11520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Simulation!</a:t>
            </a:r>
            <a:endParaRPr lang="en-US" sz="2000" b="1" smtClean="0">
              <a:solidFill>
                <a:srgbClr val="11520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72" y="1772816"/>
            <a:ext cx="6876256" cy="396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23460</TotalTime>
  <Words>432</Words>
  <Application>Microsoft Office PowerPoint</Application>
  <PresentationFormat>Skjermfremvisning (4:3)</PresentationFormat>
  <Paragraphs>85</Paragraphs>
  <Slides>7</Slides>
  <Notes>7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Office-tema</vt:lpstr>
      <vt:lpstr>Visio</vt:lpstr>
      <vt:lpstr>Averaging (or equalizing) level control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1343</cp:revision>
  <dcterms:created xsi:type="dcterms:W3CDTF">2009-02-12T18:27:23Z</dcterms:created>
  <dcterms:modified xsi:type="dcterms:W3CDTF">2018-01-29T22:53:50Z</dcterms:modified>
</cp:coreProperties>
</file>