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460" r:id="rId2"/>
    <p:sldId id="470" r:id="rId3"/>
    <p:sldId id="471" r:id="rId4"/>
    <p:sldId id="461" r:id="rId5"/>
    <p:sldId id="467" r:id="rId6"/>
    <p:sldId id="468" r:id="rId7"/>
    <p:sldId id="462" r:id="rId8"/>
    <p:sldId id="469" r:id="rId9"/>
    <p:sldId id="466" r:id="rId10"/>
  </p:sldIdLst>
  <p:sldSz cx="9144000" cy="6858000" type="screen4x3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0000"/>
    <a:srgbClr val="245794"/>
    <a:srgbClr val="007A00"/>
    <a:srgbClr val="1D8D17"/>
    <a:srgbClr val="009900"/>
    <a:srgbClr val="003399"/>
    <a:srgbClr val="AD5207"/>
    <a:srgbClr val="D16309"/>
    <a:srgbClr val="F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9424" autoAdjust="0"/>
  </p:normalViewPr>
  <p:slideViewPr>
    <p:cSldViewPr>
      <p:cViewPr varScale="1">
        <p:scale>
          <a:sx n="86" d="100"/>
          <a:sy n="86" d="100"/>
        </p:scale>
        <p:origin x="144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EE67B24-E22E-407D-9CDC-B9B8C9E2F572}" type="datetimeFigureOut">
              <a:rPr lang="en-US"/>
              <a:pPr>
                <a:defRPr/>
              </a:pPr>
              <a:t>1/29/2018</a:t>
            </a:fld>
            <a:endParaRPr lang="en-US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en-US" noProof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1AA6A3E-1545-4031-87EE-2EBE095A9C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83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Plassholder for nota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4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6D8C02-DCFA-4C26-B4DD-832A3A03099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545310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3BE694-FA34-4387-8548-BB1A079600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321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AA6A3E-1545-4031-87EE-2EBE095A9C4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623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AA6A3E-1545-4031-87EE-2EBE095A9C4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4432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B205E9C-2A55-459F-8DEB-C37F782F74C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918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BAFB8-AE53-41F1-AE92-C47769B9046F}" type="datetime1">
              <a:rPr lang="nb-NO" smtClean="0"/>
              <a:t>29.01.2018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5F2BF-3E65-4C79-A837-B1AEE6E59D2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2E0D7-A570-4797-B3A8-8CB1B642B129}" type="datetime1">
              <a:rPr lang="nb-NO" smtClean="0"/>
              <a:t>29.01.2018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92191-E1F3-47FF-8E10-F13AADA16E5C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2235D-6720-441C-B0D2-E09DB17B7EB5}" type="datetime1">
              <a:rPr lang="nb-NO" smtClean="0"/>
              <a:t>29.01.2018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83033-B3FD-4C05-9307-84F7F15D10C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A3B19-6898-42CC-A947-56D38407B065}" type="datetime1">
              <a:rPr lang="nb-NO" smtClean="0"/>
              <a:t>29.01.2018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7C699-1889-451E-A1C7-BFCD0E7B7D6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290E3-C552-4A58-985F-2197C25341D3}" type="datetime1">
              <a:rPr lang="nb-NO" smtClean="0"/>
              <a:t>29.01.2018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BBE76-ABDC-48C6-9DC9-0DECF7B9094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B080E-54E5-41CC-A518-738C50D579EB}" type="datetime1">
              <a:rPr lang="nb-NO" smtClean="0"/>
              <a:t>29.01.2018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F742A-AF3C-4F68-AC26-D03B797BBDA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BD11A5-AFB3-4A52-9786-04ECFB6BAFB0}" type="datetime1">
              <a:rPr lang="nb-NO" smtClean="0"/>
              <a:t>29.01.2018</a:t>
            </a:fld>
            <a:endParaRPr lang="nb-NO"/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9FAA8-32DC-4144-9311-B8CF670E3B0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BD3D6-4D13-416F-ADA6-073CD645CE8F}" type="datetime1">
              <a:rPr lang="nb-NO" smtClean="0"/>
              <a:t>29.01.2018</a:t>
            </a:fld>
            <a:endParaRPr lang="nb-NO"/>
          </a:p>
        </p:txBody>
      </p:sp>
      <p:sp>
        <p:nvSpPr>
          <p:cNvPr id="4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5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1803A-ABA1-4496-939E-EA12CBFB3D79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1FBA1-3E37-4040-A547-F5ED62DF1670}" type="datetime1">
              <a:rPr lang="nb-NO" smtClean="0"/>
              <a:t>29.01.2018</a:t>
            </a:fld>
            <a:endParaRPr lang="nb-NO"/>
          </a:p>
        </p:txBody>
      </p:sp>
      <p:sp>
        <p:nvSpPr>
          <p:cNvPr id="3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4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8479-CF44-49D1-9BFF-3FBBBD5629C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64ED8-74BC-4EDE-8F9E-2C2013832256}" type="datetime1">
              <a:rPr lang="nb-NO" smtClean="0"/>
              <a:t>29.01.2018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8BB92-1160-4150-9A4F-3D1D1399948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6ED79-4229-42CD-AAF8-AB4B5A919931}" type="datetime1">
              <a:rPr lang="nb-NO" smtClean="0"/>
              <a:t>29.01.2018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865BE-B7AF-49FD-B870-252B7ABB2CD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27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1282546-FD13-4628-9BA8-4BEB9BD80A0A}" type="datetime1">
              <a:rPr lang="nb-NO" smtClean="0"/>
              <a:t>29.01.2018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F51F68-9420-42F3-9C3D-5F74331D2E5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techteach.no/simview/cascade_control_temperature/app/cascade_control_temperature.zip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techteach.no/simview/cascade_control_temp_heat_ex/app/cascade_control_temp_heat_ex.exe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tel 1"/>
          <p:cNvSpPr>
            <a:spLocks noGrp="1"/>
          </p:cNvSpPr>
          <p:nvPr>
            <p:ph type="ctrTitle"/>
          </p:nvPr>
        </p:nvSpPr>
        <p:spPr>
          <a:xfrm>
            <a:off x="179388" y="2565573"/>
            <a:ext cx="8713787" cy="2087563"/>
          </a:xfrm>
        </p:spPr>
        <p:txBody>
          <a:bodyPr/>
          <a:lstStyle/>
          <a:p>
            <a:pPr eaLnBrk="1" hangingPunct="1"/>
            <a:r>
              <a:rPr lang="nb-NO" sz="6600" b="1" smtClean="0">
                <a:solidFill>
                  <a:srgbClr val="C00000"/>
                </a:solidFill>
              </a:rPr>
              <a:t>Cascade control</a:t>
            </a:r>
            <a:endParaRPr lang="nb-NO" sz="6600" smtClean="0">
              <a:solidFill>
                <a:srgbClr val="C00000"/>
              </a:solidFill>
            </a:endParaRPr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B5F2BF-3E65-4C79-A837-B1AEE6E59D2D}" type="slidenum">
              <a:rPr lang="nb-NO" smtClean="0"/>
              <a:pPr>
                <a:defRPr/>
              </a:pPr>
              <a:t>1</a:t>
            </a:fld>
            <a:endParaRPr lang="nb-NO"/>
          </a:p>
        </p:txBody>
      </p:sp>
      <p:sp>
        <p:nvSpPr>
          <p:cNvPr id="9" name="Undertittel 2"/>
          <p:cNvSpPr txBox="1">
            <a:spLocks/>
          </p:cNvSpPr>
          <p:nvPr/>
        </p:nvSpPr>
        <p:spPr bwMode="auto">
          <a:xfrm>
            <a:off x="1331913" y="1142185"/>
            <a:ext cx="6400800" cy="548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nb-NO" sz="2800" b="1" smtClean="0">
                <a:solidFill>
                  <a:srgbClr val="105812"/>
                </a:solidFill>
                <a:latin typeface="Calibri" pitchFamily="34" charset="0"/>
              </a:rPr>
              <a:t>Course: Process </a:t>
            </a:r>
            <a:r>
              <a:rPr lang="nb-NO" sz="2800" b="1">
                <a:solidFill>
                  <a:srgbClr val="105812"/>
                </a:solidFill>
                <a:latin typeface="Calibri" pitchFamily="34" charset="0"/>
              </a:rPr>
              <a:t>Control, NMBU</a:t>
            </a:r>
            <a:endParaRPr lang="nb-NO" sz="2800" b="1" smtClean="0">
              <a:solidFill>
                <a:srgbClr val="105812"/>
              </a:solidFill>
              <a:latin typeface="Calibri" pitchFamily="34" charset="0"/>
            </a:endParaRPr>
          </a:p>
        </p:txBody>
      </p:sp>
      <p:sp>
        <p:nvSpPr>
          <p:cNvPr id="10" name="Undertittel 2"/>
          <p:cNvSpPr txBox="1">
            <a:spLocks/>
          </p:cNvSpPr>
          <p:nvPr/>
        </p:nvSpPr>
        <p:spPr bwMode="auto">
          <a:xfrm>
            <a:off x="1331913" y="1690351"/>
            <a:ext cx="6400800" cy="493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nb-NO" sz="2000" b="1" smtClean="0">
                <a:latin typeface="Calibri" pitchFamily="34" charset="0"/>
              </a:rPr>
              <a:t>Dec 2017 - April 2018</a:t>
            </a:r>
            <a:endParaRPr lang="nb-NO" sz="2800" b="1">
              <a:latin typeface="Calibri" pitchFamily="34" charset="0"/>
            </a:endParaRPr>
          </a:p>
        </p:txBody>
      </p:sp>
      <p:sp>
        <p:nvSpPr>
          <p:cNvPr id="11" name="Undertittel 2"/>
          <p:cNvSpPr txBox="1">
            <a:spLocks/>
          </p:cNvSpPr>
          <p:nvPr/>
        </p:nvSpPr>
        <p:spPr bwMode="auto">
          <a:xfrm>
            <a:off x="1331913" y="5445125"/>
            <a:ext cx="6400800" cy="78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nb-NO" sz="2000" b="1" smtClean="0">
                <a:solidFill>
                  <a:srgbClr val="002060"/>
                </a:solidFill>
              </a:rPr>
              <a:t>By Finn Aakre Haugen, PhD, TechTeach</a:t>
            </a:r>
          </a:p>
          <a:p>
            <a:pPr eaLnBrk="1" hangingPunct="1"/>
            <a:r>
              <a:rPr lang="nb-NO" sz="1400" b="1" smtClean="0">
                <a:solidFill>
                  <a:srgbClr val="002060"/>
                </a:solidFill>
              </a:rPr>
              <a:t>(finnhaugen@hotmail.com)</a:t>
            </a:r>
            <a:endParaRPr lang="nb-NO" sz="1400" b="1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TekstSylinder 12"/>
          <p:cNvSpPr txBox="1">
            <a:spLocks noChangeArrowheads="1"/>
          </p:cNvSpPr>
          <p:nvPr/>
        </p:nvSpPr>
        <p:spPr bwMode="auto">
          <a:xfrm>
            <a:off x="611560" y="2066072"/>
            <a:ext cx="7858125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nb-NO" sz="3600" b="1" smtClean="0">
                <a:solidFill>
                  <a:srgbClr val="007A00"/>
                </a:solidFill>
              </a:rPr>
              <a:t>Benefit of cascade control</a:t>
            </a:r>
            <a:r>
              <a:rPr lang="nb-NO" sz="3200" b="1">
                <a:solidFill>
                  <a:srgbClr val="007A00"/>
                </a:solidFill>
              </a:rPr>
              <a:t/>
            </a:r>
            <a:br>
              <a:rPr lang="nb-NO" sz="3200" b="1">
                <a:solidFill>
                  <a:srgbClr val="007A00"/>
                </a:solidFill>
              </a:rPr>
            </a:br>
            <a:r>
              <a:rPr lang="nb-NO" sz="2800" b="1" smtClean="0">
                <a:solidFill>
                  <a:srgbClr val="007A00"/>
                </a:solidFill>
              </a:rPr>
              <a:t>(comparing with ordinary single loop control):</a:t>
            </a:r>
            <a:endParaRPr lang="nb-NO" sz="3200" b="1">
              <a:solidFill>
                <a:srgbClr val="007A00"/>
              </a:solidFill>
            </a:endParaRPr>
          </a:p>
          <a:p>
            <a:pPr algn="ctr"/>
            <a:endParaRPr lang="nb-NO" sz="2800" b="1"/>
          </a:p>
          <a:p>
            <a:pPr algn="ctr"/>
            <a:r>
              <a:rPr lang="nb-NO" sz="3200" b="1" smtClean="0">
                <a:solidFill>
                  <a:srgbClr val="B00000"/>
                </a:solidFill>
              </a:rPr>
              <a:t>Faster (more effective) compensation of process disturbances.</a:t>
            </a:r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5CCB8A-9A05-4AD1-A932-5E62B4985E3F}" type="slidenum">
              <a:rPr lang="nb-NO" smtClean="0"/>
              <a:pPr>
                <a:defRPr/>
              </a:pPr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14802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ktangel 3"/>
          <p:cNvSpPr>
            <a:spLocks noChangeArrowheads="1"/>
          </p:cNvSpPr>
          <p:nvPr/>
        </p:nvSpPr>
        <p:spPr bwMode="auto">
          <a:xfrm>
            <a:off x="2509960" y="242645"/>
            <a:ext cx="411048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nb-NO" sz="2800" b="1" smtClean="0">
                <a:solidFill>
                  <a:srgbClr val="B00000"/>
                </a:solidFill>
                <a:latin typeface="Calibri" pitchFamily="34" charset="0"/>
              </a:rPr>
              <a:t>Review:</a:t>
            </a:r>
            <a:br>
              <a:rPr lang="nb-NO" sz="2800" b="1" smtClean="0">
                <a:solidFill>
                  <a:srgbClr val="B00000"/>
                </a:solidFill>
                <a:latin typeface="Calibri" pitchFamily="34" charset="0"/>
              </a:rPr>
            </a:br>
            <a:r>
              <a:rPr lang="nb-NO" sz="2800" b="1" smtClean="0">
                <a:solidFill>
                  <a:srgbClr val="B00000"/>
                </a:solidFill>
                <a:latin typeface="Calibri" pitchFamily="34" charset="0"/>
              </a:rPr>
              <a:t>Single-loop control system</a:t>
            </a:r>
            <a:endParaRPr lang="nb-NO" sz="2800" b="1">
              <a:solidFill>
                <a:srgbClr val="B00000"/>
              </a:solidFill>
              <a:latin typeface="Calibri" pitchFamily="34" charset="0"/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F6F4B5-2C54-4DA5-AF2D-8DCC4620F145}" type="slidenum">
              <a:rPr lang="nb-NO"/>
              <a:pPr>
                <a:defRPr/>
              </a:pPr>
              <a:t>3</a:t>
            </a:fld>
            <a:endParaRPr lang="nb-NO"/>
          </a:p>
        </p:txBody>
      </p:sp>
      <p:sp>
        <p:nvSpPr>
          <p:cNvPr id="10" name="Plassholder for bunn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 Haugen. Process Control. NMBU. 2018.</a:t>
            </a:r>
            <a:endParaRPr lang="nb-NO" smtClean="0"/>
          </a:p>
        </p:txBody>
      </p:sp>
      <p:sp>
        <p:nvSpPr>
          <p:cNvPr id="11" name="Plassholder for lysbildenummer 15"/>
          <p:cNvSpPr txBox="1">
            <a:spLocks/>
          </p:cNvSpPr>
          <p:nvPr/>
        </p:nvSpPr>
        <p:spPr>
          <a:xfrm>
            <a:off x="8532440" y="116632"/>
            <a:ext cx="477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86B3D0-3855-4BBA-9F30-80722252D4AE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" name="Bild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1642131"/>
            <a:ext cx="8117139" cy="4235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86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ktangel 3"/>
          <p:cNvSpPr>
            <a:spLocks noChangeArrowheads="1"/>
          </p:cNvSpPr>
          <p:nvPr/>
        </p:nvSpPr>
        <p:spPr bwMode="auto">
          <a:xfrm>
            <a:off x="872579" y="404664"/>
            <a:ext cx="7221079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nb-NO" sz="2800" b="1" smtClean="0">
                <a:solidFill>
                  <a:srgbClr val="B00000"/>
                </a:solidFill>
                <a:latin typeface="Calibri" pitchFamily="34" charset="0"/>
              </a:rPr>
              <a:t>Improved structure with faster (more effective)</a:t>
            </a:r>
            <a:br>
              <a:rPr lang="nb-NO" sz="2800" b="1" smtClean="0">
                <a:solidFill>
                  <a:srgbClr val="B00000"/>
                </a:solidFill>
                <a:latin typeface="Calibri" pitchFamily="34" charset="0"/>
              </a:rPr>
            </a:br>
            <a:r>
              <a:rPr lang="nb-NO" sz="2800" b="1" smtClean="0">
                <a:solidFill>
                  <a:srgbClr val="B00000"/>
                </a:solidFill>
                <a:latin typeface="Calibri" pitchFamily="34" charset="0"/>
              </a:rPr>
              <a:t>disturbance compensation:</a:t>
            </a:r>
          </a:p>
          <a:p>
            <a:pPr algn="ctr"/>
            <a:r>
              <a:rPr lang="nb-NO" sz="2800" b="1" smtClean="0">
                <a:solidFill>
                  <a:srgbClr val="B00000"/>
                </a:solidFill>
                <a:latin typeface="Calibri" pitchFamily="34" charset="0"/>
              </a:rPr>
              <a:t>Cascade </a:t>
            </a:r>
            <a:r>
              <a:rPr lang="nb-NO" sz="2800" b="1">
                <a:solidFill>
                  <a:srgbClr val="B00000"/>
                </a:solidFill>
                <a:latin typeface="Calibri" pitchFamily="34" charset="0"/>
              </a:rPr>
              <a:t>control </a:t>
            </a:r>
            <a:r>
              <a:rPr lang="nb-NO" sz="2800" b="1" smtClean="0">
                <a:solidFill>
                  <a:srgbClr val="B00000"/>
                </a:solidFill>
                <a:latin typeface="Calibri" pitchFamily="34" charset="0"/>
              </a:rPr>
              <a:t>system</a:t>
            </a:r>
            <a:endParaRPr lang="nb-NO" sz="2800" b="1">
              <a:solidFill>
                <a:srgbClr val="B00000"/>
              </a:solidFill>
              <a:latin typeface="Calibri" pitchFamily="34" charset="0"/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F6F4B5-2C54-4DA5-AF2D-8DCC4620F145}" type="slidenum">
              <a:rPr lang="nb-NO"/>
              <a:pPr>
                <a:defRPr/>
              </a:pPr>
              <a:t>4</a:t>
            </a:fld>
            <a:endParaRPr lang="nb-NO"/>
          </a:p>
        </p:txBody>
      </p:sp>
      <p:sp>
        <p:nvSpPr>
          <p:cNvPr id="10" name="Plassholder for bunn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 Haugen. Process Control. NMBU. 2018.</a:t>
            </a:r>
            <a:endParaRPr lang="nb-NO" smtClean="0"/>
          </a:p>
        </p:txBody>
      </p:sp>
      <p:sp>
        <p:nvSpPr>
          <p:cNvPr id="11" name="Plassholder for lysbildenummer 15"/>
          <p:cNvSpPr txBox="1">
            <a:spLocks/>
          </p:cNvSpPr>
          <p:nvPr/>
        </p:nvSpPr>
        <p:spPr>
          <a:xfrm>
            <a:off x="8532440" y="116632"/>
            <a:ext cx="477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86B3D0-3855-4BBA-9F30-80722252D4AE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" name="Bild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203" y="1988840"/>
            <a:ext cx="8473594" cy="43204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ktangel 3"/>
          <p:cNvSpPr>
            <a:spLocks noChangeArrowheads="1"/>
          </p:cNvSpPr>
          <p:nvPr/>
        </p:nvSpPr>
        <p:spPr bwMode="auto">
          <a:xfrm>
            <a:off x="1368221" y="-27384"/>
            <a:ext cx="630012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nb-NO" sz="2000" b="1" smtClean="0">
                <a:solidFill>
                  <a:srgbClr val="B00000"/>
                </a:solidFill>
              </a:rPr>
              <a:t>Interpretation:</a:t>
            </a:r>
            <a:br>
              <a:rPr lang="nb-NO" sz="2000" b="1" smtClean="0">
                <a:solidFill>
                  <a:srgbClr val="B00000"/>
                </a:solidFill>
              </a:rPr>
            </a:br>
            <a:r>
              <a:rPr lang="nb-NO" sz="2000" b="1" smtClean="0">
                <a:solidFill>
                  <a:srgbClr val="B00000"/>
                </a:solidFill>
              </a:rPr>
              <a:t>With cascade control, the original actuator</a:t>
            </a:r>
          </a:p>
          <a:p>
            <a:pPr algn="ctr"/>
            <a:r>
              <a:rPr lang="nb-NO" sz="2000" b="1" smtClean="0">
                <a:solidFill>
                  <a:srgbClr val="B00000"/>
                </a:solidFill>
              </a:rPr>
              <a:t>is substituted by a "new" well-behaving" actuator:</a:t>
            </a:r>
            <a:endParaRPr lang="nb-NO" sz="2000" b="1">
              <a:solidFill>
                <a:srgbClr val="B00000"/>
              </a:solidFill>
            </a:endParaRPr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B5AA9E-E6B6-4B3A-BDF5-5EA7AA0ABA89}" type="slidenum">
              <a:rPr lang="nb-NO" smtClean="0"/>
              <a:pPr>
                <a:defRPr/>
              </a:pPr>
              <a:t>5</a:t>
            </a:fld>
            <a:endParaRPr lang="nb-NO"/>
          </a:p>
        </p:txBody>
      </p:sp>
      <p:pic>
        <p:nvPicPr>
          <p:cNvPr id="6" name="Bild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1112452"/>
            <a:ext cx="7125737" cy="5094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56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/>
        </p:nvSpPr>
        <p:spPr>
          <a:xfrm>
            <a:off x="400050" y="1700808"/>
            <a:ext cx="8286750" cy="32316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b-NO" sz="3600" b="1">
                <a:solidFill>
                  <a:srgbClr val="B00000"/>
                </a:solidFill>
                <a:latin typeface="+mn-lt"/>
              </a:rPr>
              <a:t>Controller tuning:</a:t>
            </a:r>
            <a:endParaRPr lang="nb-NO" sz="2800" b="1" smtClean="0">
              <a:solidFill>
                <a:srgbClr val="B00000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b-NO" sz="2800" b="1">
              <a:solidFill>
                <a:srgbClr val="008200"/>
              </a:solidFill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b="1">
                <a:solidFill>
                  <a:srgbClr val="245794"/>
                </a:solidFill>
                <a:latin typeface="+mn-lt"/>
              </a:rPr>
              <a:t>First, tune the secondary controller (with the primary controller in Manual mode</a:t>
            </a:r>
            <a:r>
              <a:rPr lang="en-US" sz="2800" b="1" smtClean="0">
                <a:solidFill>
                  <a:srgbClr val="245794"/>
                </a:solidFill>
                <a:latin typeface="+mn-lt"/>
              </a:rPr>
              <a:t>).</a:t>
            </a:r>
            <a:endParaRPr lang="nb-NO" sz="2800" b="1" smtClean="0">
              <a:solidFill>
                <a:srgbClr val="245794"/>
              </a:solidFill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nb-NO" sz="2800" b="1">
              <a:solidFill>
                <a:srgbClr val="245794"/>
              </a:solidFill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800" b="1">
                <a:solidFill>
                  <a:srgbClr val="245794"/>
                </a:solidFill>
                <a:latin typeface="+mn-lt"/>
              </a:rPr>
              <a:t>Then, tune the primary controller (with the secondary controller in Auto mode</a:t>
            </a:r>
            <a:r>
              <a:rPr lang="en-US" sz="2800" b="1" smtClean="0">
                <a:solidFill>
                  <a:srgbClr val="245794"/>
                </a:solidFill>
                <a:latin typeface="+mn-lt"/>
              </a:rPr>
              <a:t>)</a:t>
            </a:r>
            <a:r>
              <a:rPr lang="nb-NO" sz="2800" b="1">
                <a:solidFill>
                  <a:srgbClr val="245794"/>
                </a:solidFill>
                <a:latin typeface="+mn-lt"/>
              </a:rPr>
              <a:t>.</a:t>
            </a:r>
            <a:endParaRPr lang="en-US" sz="2800" b="1">
              <a:solidFill>
                <a:srgbClr val="245794"/>
              </a:solidFill>
              <a:latin typeface="+mn-lt"/>
            </a:endParaRPr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B5AA9E-E6B6-4B3A-BDF5-5EA7AA0ABA89}" type="slidenum">
              <a:rPr lang="nb-NO" smtClean="0"/>
              <a:pPr>
                <a:defRPr/>
              </a:pPr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205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kstSylinder 3"/>
          <p:cNvSpPr txBox="1">
            <a:spLocks noChangeArrowheads="1"/>
          </p:cNvSpPr>
          <p:nvPr/>
        </p:nvSpPr>
        <p:spPr bwMode="auto">
          <a:xfrm>
            <a:off x="531813" y="-27384"/>
            <a:ext cx="8143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 algn="ctr"/>
            <a:r>
              <a:rPr lang="nb-NO" sz="2400" b="1" smtClean="0">
                <a:solidFill>
                  <a:srgbClr val="B00000"/>
                </a:solidFill>
                <a:latin typeface="Calibri" pitchFamily="34" charset="0"/>
              </a:rPr>
              <a:t>Example 1: </a:t>
            </a:r>
            <a:r>
              <a:rPr lang="nb-NO" sz="2400" b="1">
                <a:solidFill>
                  <a:srgbClr val="B00000"/>
                </a:solidFill>
                <a:latin typeface="Calibri" pitchFamily="34" charset="0"/>
              </a:rPr>
              <a:t>Cascade control of temperature in a vessel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83FE25-D66B-4629-B268-F8E3A9696DC0}" type="slidenum">
              <a:rPr lang="nb-NO"/>
              <a:pPr>
                <a:defRPr/>
              </a:pPr>
              <a:t>7</a:t>
            </a:fld>
            <a:endParaRPr lang="nb-NO"/>
          </a:p>
        </p:txBody>
      </p:sp>
      <p:sp>
        <p:nvSpPr>
          <p:cNvPr id="9" name="Plassholder for lysbildenummer 15"/>
          <p:cNvSpPr txBox="1">
            <a:spLocks/>
          </p:cNvSpPr>
          <p:nvPr/>
        </p:nvSpPr>
        <p:spPr>
          <a:xfrm>
            <a:off x="8532440" y="116632"/>
            <a:ext cx="477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86B3D0-3855-4BBA-9F30-80722252D4AE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kstSylinder 3"/>
          <p:cNvSpPr txBox="1">
            <a:spLocks noChangeArrowheads="1"/>
          </p:cNvSpPr>
          <p:nvPr/>
        </p:nvSpPr>
        <p:spPr bwMode="auto">
          <a:xfrm>
            <a:off x="395288" y="332656"/>
            <a:ext cx="81438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b-NO" sz="2000" b="1" smtClean="0">
                <a:latin typeface="Calibri" pitchFamily="34" charset="0"/>
                <a:hlinkClick r:id="rId2"/>
              </a:rPr>
              <a:t>Simulator</a:t>
            </a:r>
            <a:r>
              <a:rPr lang="nb-NO" sz="2800" b="1">
                <a:latin typeface="Calibri" pitchFamily="34" charset="0"/>
                <a:hlinkClick r:id="rId2"/>
              </a:rPr>
              <a:t> </a:t>
            </a:r>
            <a:r>
              <a:rPr lang="nb-NO" smtClean="0">
                <a:latin typeface="Calibri" pitchFamily="34" charset="0"/>
              </a:rPr>
              <a:t>(unzip all the files, and then run the exefile).</a:t>
            </a:r>
            <a:endParaRPr lang="nb-NO" sz="2000">
              <a:latin typeface="Calibri" pitchFamily="34" charset="0"/>
            </a:endParaRPr>
          </a:p>
        </p:txBody>
      </p:sp>
      <p:pic>
        <p:nvPicPr>
          <p:cNvPr id="2" name="Bild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813" y="1041291"/>
            <a:ext cx="7928619" cy="5822461"/>
          </a:xfrm>
          <a:prstGeom prst="rect">
            <a:avLst/>
          </a:prstGeom>
        </p:spPr>
      </p:pic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kstSylinder 3"/>
          <p:cNvSpPr txBox="1">
            <a:spLocks noChangeArrowheads="1"/>
          </p:cNvSpPr>
          <p:nvPr/>
        </p:nvSpPr>
        <p:spPr bwMode="auto">
          <a:xfrm>
            <a:off x="531813" y="548680"/>
            <a:ext cx="814387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1" algn="ctr"/>
            <a:r>
              <a:rPr lang="nb-NO" sz="3200" b="1" smtClean="0">
                <a:solidFill>
                  <a:srgbClr val="B00000"/>
                </a:solidFill>
              </a:rPr>
              <a:t>Example 1 cont.:</a:t>
            </a:r>
            <a:br>
              <a:rPr lang="nb-NO" sz="3200" b="1" smtClean="0">
                <a:solidFill>
                  <a:srgbClr val="B00000"/>
                </a:solidFill>
              </a:rPr>
            </a:br>
            <a:r>
              <a:rPr lang="nb-NO" sz="3200" b="1" smtClean="0">
                <a:solidFill>
                  <a:schemeClr val="tx2"/>
                </a:solidFill>
              </a:rPr>
              <a:t>Comparing performance indexes IAE (Integral of Absolute value of control Error):</a:t>
            </a:r>
            <a:endParaRPr lang="nb-NO" sz="3200" b="1">
              <a:solidFill>
                <a:schemeClr val="tx2"/>
              </a:solidFill>
            </a:endParaRPr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B5AA9E-E6B6-4B3A-BDF5-5EA7AA0ABA89}" type="slidenum">
              <a:rPr lang="nb-NO" smtClean="0"/>
              <a:pPr>
                <a:defRPr/>
              </a:pPr>
              <a:t>8</a:t>
            </a:fld>
            <a:endParaRPr lang="nb-NO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24032"/>
            <a:ext cx="9144000" cy="2165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kstSylinder 3"/>
          <p:cNvSpPr txBox="1">
            <a:spLocks noChangeArrowheads="1"/>
          </p:cNvSpPr>
          <p:nvPr/>
        </p:nvSpPr>
        <p:spPr bwMode="auto">
          <a:xfrm>
            <a:off x="531813" y="5589240"/>
            <a:ext cx="81438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1" algn="ctr"/>
            <a:r>
              <a:rPr lang="nb-NO" sz="3200" b="1" smtClean="0">
                <a:solidFill>
                  <a:schemeClr val="accent6">
                    <a:lumMod val="75000"/>
                  </a:schemeClr>
                </a:solidFill>
              </a:rPr>
              <a:t>Which of the control structures is the best?</a:t>
            </a:r>
            <a:endParaRPr lang="nb-NO" sz="3200" b="1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kstSylinder 3"/>
          <p:cNvSpPr txBox="1">
            <a:spLocks noChangeArrowheads="1"/>
          </p:cNvSpPr>
          <p:nvPr/>
        </p:nvSpPr>
        <p:spPr bwMode="auto">
          <a:xfrm>
            <a:off x="5274756" y="2430413"/>
            <a:ext cx="23762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1" algn="ctr"/>
            <a:r>
              <a:rPr lang="nb-NO" sz="2400" b="1" smtClean="0">
                <a:solidFill>
                  <a:srgbClr val="007A00"/>
                </a:solidFill>
              </a:rPr>
              <a:t>Cascade</a:t>
            </a:r>
            <a:endParaRPr lang="nb-NO" sz="2400" b="1">
              <a:solidFill>
                <a:srgbClr val="007A00"/>
              </a:solidFill>
            </a:endParaRPr>
          </a:p>
        </p:txBody>
      </p:sp>
      <p:sp>
        <p:nvSpPr>
          <p:cNvPr id="10" name="TekstSylinder 3"/>
          <p:cNvSpPr txBox="1">
            <a:spLocks noChangeArrowheads="1"/>
          </p:cNvSpPr>
          <p:nvPr/>
        </p:nvSpPr>
        <p:spPr bwMode="auto">
          <a:xfrm>
            <a:off x="3654021" y="2445615"/>
            <a:ext cx="23762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1" algn="ctr"/>
            <a:r>
              <a:rPr lang="nb-NO" sz="2400" b="1" smtClean="0">
                <a:solidFill>
                  <a:srgbClr val="007A00"/>
                </a:solidFill>
              </a:rPr>
              <a:t>Single-loop</a:t>
            </a:r>
            <a:endParaRPr lang="nb-NO" sz="2400" b="1">
              <a:solidFill>
                <a:srgbClr val="007A00"/>
              </a:solidFill>
            </a:endParaRPr>
          </a:p>
        </p:txBody>
      </p:sp>
      <p:sp>
        <p:nvSpPr>
          <p:cNvPr id="11" name="TekstSylinder 3"/>
          <p:cNvSpPr txBox="1">
            <a:spLocks noChangeArrowheads="1"/>
          </p:cNvSpPr>
          <p:nvPr/>
        </p:nvSpPr>
        <p:spPr bwMode="auto">
          <a:xfrm>
            <a:off x="7164288" y="2452826"/>
            <a:ext cx="19442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1" algn="ctr"/>
            <a:r>
              <a:rPr lang="nb-NO" sz="2400" b="1" smtClean="0">
                <a:solidFill>
                  <a:srgbClr val="007A00"/>
                </a:solidFill>
              </a:rPr>
              <a:t>Their ratio</a:t>
            </a:r>
            <a:endParaRPr lang="nb-NO" sz="2400" b="1">
              <a:solidFill>
                <a:srgbClr val="007A00"/>
              </a:solidFill>
            </a:endParaRPr>
          </a:p>
        </p:txBody>
      </p:sp>
      <p:sp>
        <p:nvSpPr>
          <p:cNvPr id="12" name="TekstSylinder 3"/>
          <p:cNvSpPr txBox="1">
            <a:spLocks noChangeArrowheads="1"/>
          </p:cNvSpPr>
          <p:nvPr/>
        </p:nvSpPr>
        <p:spPr bwMode="auto">
          <a:xfrm>
            <a:off x="845154" y="2391002"/>
            <a:ext cx="23762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1" algn="ctr"/>
            <a:r>
              <a:rPr lang="nb-NO" sz="2400" b="1" smtClean="0">
                <a:solidFill>
                  <a:srgbClr val="007A00"/>
                </a:solidFill>
              </a:rPr>
              <a:t>Excitation</a:t>
            </a:r>
            <a:endParaRPr lang="nb-NO" sz="2400" b="1">
              <a:solidFill>
                <a:srgbClr val="007A00"/>
              </a:solidFill>
            </a:endParaRPr>
          </a:p>
        </p:txBody>
      </p:sp>
      <p:sp>
        <p:nvSpPr>
          <p:cNvPr id="13" name="TekstSylinder 3"/>
          <p:cNvSpPr txBox="1">
            <a:spLocks noChangeArrowheads="1"/>
          </p:cNvSpPr>
          <p:nvPr/>
        </p:nvSpPr>
        <p:spPr bwMode="auto">
          <a:xfrm>
            <a:off x="467544" y="4941168"/>
            <a:ext cx="29600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1" algn="ctr"/>
            <a:r>
              <a:rPr lang="nb-NO" b="1" smtClean="0">
                <a:solidFill>
                  <a:schemeClr val="accent1">
                    <a:lumMod val="75000"/>
                  </a:schemeClr>
                </a:solidFill>
              </a:rPr>
              <a:t>(Forstyrrelse = disturbance)</a:t>
            </a:r>
            <a:endParaRPr lang="nb-NO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TekstSylinder 3"/>
          <p:cNvSpPr txBox="1">
            <a:spLocks noChangeArrowheads="1"/>
          </p:cNvSpPr>
          <p:nvPr/>
        </p:nvSpPr>
        <p:spPr bwMode="auto">
          <a:xfrm>
            <a:off x="2051720" y="3212976"/>
            <a:ext cx="210942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1" algn="ctr"/>
            <a:r>
              <a:rPr lang="nb-NO" b="1" smtClean="0">
                <a:solidFill>
                  <a:schemeClr val="accent1">
                    <a:lumMod val="75000"/>
                  </a:schemeClr>
                </a:solidFill>
              </a:rPr>
              <a:t>(Sprang = step)</a:t>
            </a:r>
            <a:endParaRPr lang="nb-NO" b="1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51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kstSylinder 3"/>
          <p:cNvSpPr txBox="1">
            <a:spLocks noChangeArrowheads="1"/>
          </p:cNvSpPr>
          <p:nvPr/>
        </p:nvSpPr>
        <p:spPr bwMode="auto">
          <a:xfrm>
            <a:off x="611188" y="107921"/>
            <a:ext cx="81438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1" algn="ctr"/>
            <a:r>
              <a:rPr lang="nb-NO" sz="3200" b="1" smtClean="0">
                <a:solidFill>
                  <a:srgbClr val="B00000"/>
                </a:solidFill>
              </a:rPr>
              <a:t>Example 2: Cascade control of heat exchanger</a:t>
            </a:r>
            <a:endParaRPr lang="nb-NO" sz="3200" b="1">
              <a:solidFill>
                <a:srgbClr val="B00000"/>
              </a:solidFill>
            </a:endParaRP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806BAD-73A7-431D-8DF5-506989675203}" type="slidenum">
              <a:rPr lang="nb-NO"/>
              <a:pPr>
                <a:defRPr/>
              </a:pPr>
              <a:t>9</a:t>
            </a:fld>
            <a:endParaRPr lang="nb-NO"/>
          </a:p>
        </p:txBody>
      </p:sp>
      <p:sp>
        <p:nvSpPr>
          <p:cNvPr id="8" name="TekstSylinder 3"/>
          <p:cNvSpPr txBox="1">
            <a:spLocks noChangeArrowheads="1"/>
          </p:cNvSpPr>
          <p:nvPr/>
        </p:nvSpPr>
        <p:spPr bwMode="auto">
          <a:xfrm>
            <a:off x="395288" y="562035"/>
            <a:ext cx="842486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b-NO" sz="2000" b="1" smtClean="0">
                <a:solidFill>
                  <a:srgbClr val="228E27"/>
                </a:solidFill>
                <a:cs typeface="+mn-cs"/>
                <a:hlinkClick r:id="rId2"/>
              </a:rPr>
              <a:t>Simulator</a:t>
            </a:r>
            <a:endParaRPr lang="nb-NO" sz="2400" b="1" smtClean="0">
              <a:solidFill>
                <a:srgbClr val="228E27"/>
              </a:solidFill>
              <a:cs typeface="+mn-cs"/>
            </a:endParaRPr>
          </a:p>
        </p:txBody>
      </p:sp>
      <p:sp>
        <p:nvSpPr>
          <p:cNvPr id="7" name="Plassholder for bunntekst 6"/>
          <p:cNvSpPr>
            <a:spLocks noGrp="1"/>
          </p:cNvSpPr>
          <p:nvPr>
            <p:ph type="ftr" sz="quarter" idx="11"/>
          </p:nvPr>
        </p:nvSpPr>
        <p:spPr>
          <a:xfrm>
            <a:off x="2555776" y="6520259"/>
            <a:ext cx="4184104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pic>
        <p:nvPicPr>
          <p:cNvPr id="2" name="Bild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1340768"/>
            <a:ext cx="7878861" cy="4857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97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23481</TotalTime>
  <Words>250</Words>
  <Application>Microsoft Office PowerPoint</Application>
  <PresentationFormat>Skjermfremvisning (4:3)</PresentationFormat>
  <Paragraphs>56</Paragraphs>
  <Slides>9</Slides>
  <Notes>5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Office-tema</vt:lpstr>
      <vt:lpstr>Cascade control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admin</dc:creator>
  <cp:lastModifiedBy>Finn Haugen</cp:lastModifiedBy>
  <cp:revision>1334</cp:revision>
  <dcterms:created xsi:type="dcterms:W3CDTF">2009-02-12T18:27:23Z</dcterms:created>
  <dcterms:modified xsi:type="dcterms:W3CDTF">2018-01-29T22:41:36Z</dcterms:modified>
</cp:coreProperties>
</file>