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60" r:id="rId2"/>
    <p:sldId id="488" r:id="rId3"/>
    <p:sldId id="490" r:id="rId4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6C12"/>
    <a:srgbClr val="1D8D17"/>
    <a:srgbClr val="B00000"/>
    <a:srgbClr val="009900"/>
    <a:srgbClr val="AD5207"/>
    <a:srgbClr val="D16309"/>
    <a:srgbClr val="003399"/>
    <a:srgbClr val="F60000"/>
    <a:srgbClr val="245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20689B-6642-4218-8B9C-1127666E60D3}" type="datetimeFigureOut">
              <a:rPr lang="en-US"/>
              <a:pPr>
                <a:defRPr/>
              </a:pPr>
              <a:t>1/1/2018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190CEF-02AE-43C2-B467-CC3EF2F7B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255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6AF06C-733A-4DB6-93C8-0CC5DBB3B3B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834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190CEF-02AE-43C2-B467-CC3EF2F7B54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50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B4FC3-CBCA-4360-8538-93B99A192302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6B4B3-0E62-485D-B0B3-269D79D9227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B7245-E296-40F6-9ED0-442D7A2E88F7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9F44A-666C-4C8B-B77E-78AB3212408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CF7F6-F39C-4EAE-8373-396C213AC703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5003E-F089-4278-8C39-74782B74ADF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C2670-C77C-45AC-866E-E077D6A6B7C3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ACAF3-FAEF-4AE9-8AB0-AF9DF70B4B0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6977D-7B22-45AF-B954-E3F9D8786C34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A5A9B-CE27-418B-BDC0-C307EBEFF25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C9367-5AEE-4C4A-97D2-58D9E7DFE680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45CB2-4F4D-4196-B0FE-E0BFBE3B4E0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3243E-E326-4C5D-A245-B70C7A366EF5}" type="datetime1">
              <a:rPr lang="nb-NO" smtClean="0"/>
              <a:t>01.01.2018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42B56-317A-4E84-8AE8-9697B7350DB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2BBE6-BBAD-4BE3-A8E7-594955056562}" type="datetime1">
              <a:rPr lang="nb-NO" smtClean="0"/>
              <a:t>01.01.2018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41543-79F0-4E15-B872-39206AFBEF4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50AC7-E43B-443B-A7D0-3E5A89E6DFE8}" type="datetime1">
              <a:rPr lang="nb-NO" smtClean="0"/>
              <a:t>01.01.2018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552E6-FC0D-4D43-8800-ACA27EDCBB1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69B39-9D90-48D3-B10C-3063D0B95936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A5346-C5B4-4CBA-91B4-7CA78B9E5B4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5EF0E-EFFE-4806-8429-B37B36BB597A}" type="datetime1">
              <a:rPr lang="nb-NO" smtClean="0"/>
              <a:t>01.01.2018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D41A9-F3A9-411C-A9E1-E6E30C16D72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CAECDA-F4C1-4177-B070-8C8DD88F2D6F}" type="datetime1">
              <a:rPr lang="nb-NO" smtClean="0"/>
              <a:t>01.01.2018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B3250D-CB6B-4728-8D72-A0662FA47EF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echteach.no/simview/levelcontrol_chiptank/index.ph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348880"/>
            <a:ext cx="8713787" cy="2087563"/>
          </a:xfrm>
        </p:spPr>
        <p:txBody>
          <a:bodyPr/>
          <a:lstStyle/>
          <a:p>
            <a:pPr eaLnBrk="1" hangingPunct="1"/>
            <a:r>
              <a:rPr lang="nb-NO" sz="4800" b="1" smtClean="0">
                <a:solidFill>
                  <a:srgbClr val="C00000"/>
                </a:solidFill>
              </a:rPr>
              <a:t>How a control system may become unstable</a:t>
            </a:r>
            <a:br>
              <a:rPr lang="nb-NO" sz="4800" b="1" smtClean="0">
                <a:solidFill>
                  <a:srgbClr val="C00000"/>
                </a:solidFill>
              </a:rPr>
            </a:br>
            <a:r>
              <a:rPr lang="nb-NO" sz="4800" b="1" smtClean="0">
                <a:solidFill>
                  <a:srgbClr val="C00000"/>
                </a:solidFill>
              </a:rPr>
              <a:t>- and how to </a:t>
            </a:r>
            <a:r>
              <a:rPr lang="nb-NO" sz="4800" b="1" smtClean="0">
                <a:solidFill>
                  <a:srgbClr val="C00000"/>
                </a:solidFill>
              </a:rPr>
              <a:t>recover stability by controller retuning</a:t>
            </a:r>
            <a:endParaRPr lang="nb-NO" sz="4800" smtClean="0">
              <a:solidFill>
                <a:srgbClr val="C00000"/>
              </a:solidFill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B6B4B3-0E62-485D-B0B3-269D79D92271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1330612" y="577471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10" name="Undertittel 2"/>
          <p:cNvSpPr txBox="1">
            <a:spLocks/>
          </p:cNvSpPr>
          <p:nvPr/>
        </p:nvSpPr>
        <p:spPr bwMode="auto">
          <a:xfrm>
            <a:off x="1330612" y="1125637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11" name="Undertittel 2"/>
          <p:cNvSpPr>
            <a:spLocks noGrp="1"/>
          </p:cNvSpPr>
          <p:nvPr>
            <p:ph type="subTitle" idx="1"/>
          </p:nvPr>
        </p:nvSpPr>
        <p:spPr>
          <a:xfrm>
            <a:off x="1331913" y="5445125"/>
            <a:ext cx="6400800" cy="782638"/>
          </a:xfrm>
        </p:spPr>
        <p:txBody>
          <a:bodyPr/>
          <a:lstStyle/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1"/>
          <p:cNvSpPr>
            <a:spLocks noGrp="1"/>
          </p:cNvSpPr>
          <p:nvPr>
            <p:ph type="title"/>
          </p:nvPr>
        </p:nvSpPr>
        <p:spPr>
          <a:xfrm>
            <a:off x="1331913" y="116632"/>
            <a:ext cx="6192837" cy="7794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smtClean="0">
                <a:solidFill>
                  <a:srgbClr val="009900"/>
                </a:solidFill>
              </a:rPr>
              <a:t>Control loop:</a:t>
            </a:r>
            <a:endParaRPr lang="en-US" dirty="0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>
          <a:xfrm>
            <a:off x="6830888" y="6381328"/>
            <a:ext cx="2133600" cy="365125"/>
          </a:xfrm>
        </p:spPr>
        <p:txBody>
          <a:bodyPr/>
          <a:lstStyle/>
          <a:p>
            <a:pPr>
              <a:defRPr/>
            </a:pPr>
            <a:fld id="{C7EA73AA-A80F-4CF5-87CC-1D5D324C92D0}" type="slidenum">
              <a:rPr lang="nb-NO"/>
              <a:pPr>
                <a:defRPr/>
              </a:pPr>
              <a:t>2</a:t>
            </a:fld>
            <a:endParaRPr lang="nb-NO"/>
          </a:p>
        </p:txBody>
      </p:sp>
      <p:sp>
        <p:nvSpPr>
          <p:cNvPr id="9" name="Rektangel 8"/>
          <p:cNvSpPr/>
          <p:nvPr/>
        </p:nvSpPr>
        <p:spPr>
          <a:xfrm>
            <a:off x="1042988" y="4369395"/>
            <a:ext cx="7416800" cy="1939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400" b="1" dirty="0" err="1">
                <a:latin typeface="+mn-lt"/>
              </a:rPr>
              <a:t>Typical</a:t>
            </a:r>
            <a:r>
              <a:rPr lang="nb-NO" sz="2400" b="1" dirty="0">
                <a:latin typeface="+mn-lt"/>
              </a:rPr>
              <a:t> </a:t>
            </a:r>
            <a:r>
              <a:rPr lang="nb-NO" sz="2400" b="1" dirty="0" err="1">
                <a:latin typeface="+mn-lt"/>
              </a:rPr>
              <a:t>causes</a:t>
            </a:r>
            <a:r>
              <a:rPr lang="nb-NO" sz="2400" b="1" dirty="0">
                <a:latin typeface="+mn-lt"/>
              </a:rPr>
              <a:t> </a:t>
            </a:r>
            <a:r>
              <a:rPr lang="nb-NO" sz="2400" b="1" dirty="0" err="1">
                <a:latin typeface="+mn-lt"/>
              </a:rPr>
              <a:t>of</a:t>
            </a:r>
            <a:r>
              <a:rPr lang="nb-NO" sz="2400" b="1" dirty="0">
                <a:latin typeface="+mn-lt"/>
              </a:rPr>
              <a:t> </a:t>
            </a:r>
            <a:r>
              <a:rPr lang="nb-NO" sz="2400" b="1" dirty="0" err="1">
                <a:solidFill>
                  <a:srgbClr val="B00000"/>
                </a:solidFill>
                <a:latin typeface="+mn-lt"/>
              </a:rPr>
              <a:t>reduced</a:t>
            </a:r>
            <a:r>
              <a:rPr lang="nb-NO" sz="24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2400" b="1" dirty="0" err="1">
                <a:solidFill>
                  <a:srgbClr val="B00000"/>
                </a:solidFill>
                <a:latin typeface="+mn-lt"/>
              </a:rPr>
              <a:t>stability</a:t>
            </a:r>
            <a:r>
              <a:rPr lang="nb-NO" sz="24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2400" b="1" dirty="0">
                <a:latin typeface="+mn-lt"/>
              </a:rPr>
              <a:t>or </a:t>
            </a:r>
            <a:r>
              <a:rPr lang="nb-NO" sz="2400" b="1" dirty="0" err="1">
                <a:latin typeface="+mn-lt"/>
              </a:rPr>
              <a:t>even</a:t>
            </a:r>
            <a:r>
              <a:rPr lang="nb-NO" sz="2400" b="1" dirty="0">
                <a:solidFill>
                  <a:srgbClr val="B00000"/>
                </a:solidFill>
                <a:latin typeface="+mn-lt"/>
              </a:rPr>
              <a:t> </a:t>
            </a:r>
            <a:r>
              <a:rPr lang="nb-NO" sz="2400" b="1" dirty="0" err="1">
                <a:solidFill>
                  <a:srgbClr val="B00000"/>
                </a:solidFill>
                <a:latin typeface="+mn-lt"/>
              </a:rPr>
              <a:t>instability</a:t>
            </a:r>
            <a:r>
              <a:rPr lang="nb-NO" sz="2400" b="1" dirty="0">
                <a:latin typeface="+mn-lt"/>
              </a:rPr>
              <a:t> </a:t>
            </a:r>
            <a:r>
              <a:rPr lang="nb-NO" sz="2400" b="1" dirty="0" err="1">
                <a:latin typeface="+mn-lt"/>
              </a:rPr>
              <a:t>of</a:t>
            </a:r>
            <a:r>
              <a:rPr lang="nb-NO" sz="2400" b="1" dirty="0">
                <a:latin typeface="+mn-lt"/>
              </a:rPr>
              <a:t> a </a:t>
            </a:r>
            <a:r>
              <a:rPr lang="nb-NO" sz="2400" b="1" dirty="0" err="1">
                <a:latin typeface="+mn-lt"/>
              </a:rPr>
              <a:t>control</a:t>
            </a:r>
            <a:r>
              <a:rPr lang="nb-NO" sz="2400" b="1" dirty="0">
                <a:latin typeface="+mn-lt"/>
              </a:rPr>
              <a:t> loop: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40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Increase</a:t>
            </a:r>
            <a:r>
              <a:rPr lang="nb-NO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40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of</a:t>
            </a:r>
            <a:r>
              <a:rPr lang="nb-NO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loop </a:t>
            </a:r>
            <a:r>
              <a:rPr lang="nb-NO" sz="2400" b="1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gain</a:t>
            </a:r>
            <a:endParaRPr lang="nb-NO" sz="24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400" b="1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Increase</a:t>
            </a:r>
            <a:r>
              <a:rPr lang="nb-NO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400" b="1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of</a:t>
            </a:r>
            <a:r>
              <a:rPr lang="nb-NO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loop </a:t>
            </a:r>
            <a:r>
              <a:rPr lang="nb-NO" sz="2400" b="1" i="1" dirty="0" err="1">
                <a:solidFill>
                  <a:schemeClr val="accent2">
                    <a:lumMod val="75000"/>
                  </a:schemeClr>
                </a:solidFill>
                <a:latin typeface="+mn-lt"/>
              </a:rPr>
              <a:t>dead-time</a:t>
            </a:r>
            <a:endParaRPr lang="nb-NO" sz="2400" b="1" i="1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b-NO" sz="24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400" b="1" dirty="0" err="1">
                <a:solidFill>
                  <a:schemeClr val="accent3">
                    <a:lumMod val="75000"/>
                  </a:schemeClr>
                </a:solidFill>
                <a:latin typeface="+mn-lt"/>
              </a:rPr>
              <a:t>Increase</a:t>
            </a:r>
            <a:r>
              <a:rPr lang="nb-NO" sz="24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</a:t>
            </a:r>
            <a:r>
              <a:rPr lang="nb-NO" sz="2400" b="1" dirty="0" err="1">
                <a:solidFill>
                  <a:schemeClr val="accent3">
                    <a:lumMod val="75000"/>
                  </a:schemeClr>
                </a:solidFill>
                <a:latin typeface="+mn-lt"/>
              </a:rPr>
              <a:t>of</a:t>
            </a:r>
            <a:r>
              <a:rPr lang="nb-NO" sz="24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 loop </a:t>
            </a:r>
            <a:r>
              <a:rPr lang="nb-NO" sz="2400" b="1" i="1" dirty="0" err="1">
                <a:solidFill>
                  <a:schemeClr val="accent3">
                    <a:lumMod val="75000"/>
                  </a:schemeClr>
                </a:solidFill>
                <a:latin typeface="+mn-lt"/>
              </a:rPr>
              <a:t>time-constants</a:t>
            </a:r>
            <a:endParaRPr lang="nb-NO" sz="2400" b="1" i="1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Frihåndsform 6"/>
          <p:cNvSpPr/>
          <p:nvPr/>
        </p:nvSpPr>
        <p:spPr>
          <a:xfrm>
            <a:off x="6516216" y="4077072"/>
            <a:ext cx="1208315" cy="326571"/>
          </a:xfrm>
          <a:custGeom>
            <a:avLst/>
            <a:gdLst>
              <a:gd name="connsiteX0" fmla="*/ 0 w 1208315"/>
              <a:gd name="connsiteY0" fmla="*/ 163285 h 326571"/>
              <a:gd name="connsiteX1" fmla="*/ 10886 w 1208315"/>
              <a:gd name="connsiteY1" fmla="*/ 130628 h 326571"/>
              <a:gd name="connsiteX2" fmla="*/ 32658 w 1208315"/>
              <a:gd name="connsiteY2" fmla="*/ 108857 h 326571"/>
              <a:gd name="connsiteX3" fmla="*/ 54429 w 1208315"/>
              <a:gd name="connsiteY3" fmla="*/ 43543 h 326571"/>
              <a:gd name="connsiteX4" fmla="*/ 97972 w 1208315"/>
              <a:gd name="connsiteY4" fmla="*/ 0 h 326571"/>
              <a:gd name="connsiteX5" fmla="*/ 185058 w 1208315"/>
              <a:gd name="connsiteY5" fmla="*/ 10885 h 326571"/>
              <a:gd name="connsiteX6" fmla="*/ 206829 w 1208315"/>
              <a:gd name="connsiteY6" fmla="*/ 32657 h 326571"/>
              <a:gd name="connsiteX7" fmla="*/ 250372 w 1208315"/>
              <a:gd name="connsiteY7" fmla="*/ 87085 h 326571"/>
              <a:gd name="connsiteX8" fmla="*/ 261258 w 1208315"/>
              <a:gd name="connsiteY8" fmla="*/ 130628 h 326571"/>
              <a:gd name="connsiteX9" fmla="*/ 283029 w 1208315"/>
              <a:gd name="connsiteY9" fmla="*/ 195943 h 326571"/>
              <a:gd name="connsiteX10" fmla="*/ 304800 w 1208315"/>
              <a:gd name="connsiteY10" fmla="*/ 261257 h 326571"/>
              <a:gd name="connsiteX11" fmla="*/ 315686 w 1208315"/>
              <a:gd name="connsiteY11" fmla="*/ 293914 h 326571"/>
              <a:gd name="connsiteX12" fmla="*/ 348343 w 1208315"/>
              <a:gd name="connsiteY12" fmla="*/ 304800 h 326571"/>
              <a:gd name="connsiteX13" fmla="*/ 413658 w 1208315"/>
              <a:gd name="connsiteY13" fmla="*/ 283028 h 326571"/>
              <a:gd name="connsiteX14" fmla="*/ 468086 w 1208315"/>
              <a:gd name="connsiteY14" fmla="*/ 239485 h 326571"/>
              <a:gd name="connsiteX15" fmla="*/ 511629 w 1208315"/>
              <a:gd name="connsiteY15" fmla="*/ 108857 h 326571"/>
              <a:gd name="connsiteX16" fmla="*/ 522515 w 1208315"/>
              <a:gd name="connsiteY16" fmla="*/ 76200 h 326571"/>
              <a:gd name="connsiteX17" fmla="*/ 533400 w 1208315"/>
              <a:gd name="connsiteY17" fmla="*/ 43543 h 326571"/>
              <a:gd name="connsiteX18" fmla="*/ 587829 w 1208315"/>
              <a:gd name="connsiteY18" fmla="*/ 0 h 326571"/>
              <a:gd name="connsiteX19" fmla="*/ 674915 w 1208315"/>
              <a:gd name="connsiteY19" fmla="*/ 54428 h 326571"/>
              <a:gd name="connsiteX20" fmla="*/ 696686 w 1208315"/>
              <a:gd name="connsiteY20" fmla="*/ 76200 h 326571"/>
              <a:gd name="connsiteX21" fmla="*/ 740229 w 1208315"/>
              <a:gd name="connsiteY21" fmla="*/ 206828 h 326571"/>
              <a:gd name="connsiteX22" fmla="*/ 751115 w 1208315"/>
              <a:gd name="connsiteY22" fmla="*/ 239485 h 326571"/>
              <a:gd name="connsiteX23" fmla="*/ 794658 w 1208315"/>
              <a:gd name="connsiteY23" fmla="*/ 283028 h 326571"/>
              <a:gd name="connsiteX24" fmla="*/ 849086 w 1208315"/>
              <a:gd name="connsiteY24" fmla="*/ 326571 h 326571"/>
              <a:gd name="connsiteX25" fmla="*/ 914400 w 1208315"/>
              <a:gd name="connsiteY25" fmla="*/ 283028 h 326571"/>
              <a:gd name="connsiteX26" fmla="*/ 936172 w 1208315"/>
              <a:gd name="connsiteY26" fmla="*/ 217714 h 326571"/>
              <a:gd name="connsiteX27" fmla="*/ 947058 w 1208315"/>
              <a:gd name="connsiteY27" fmla="*/ 185057 h 326571"/>
              <a:gd name="connsiteX28" fmla="*/ 957943 w 1208315"/>
              <a:gd name="connsiteY28" fmla="*/ 141514 h 326571"/>
              <a:gd name="connsiteX29" fmla="*/ 979715 w 1208315"/>
              <a:gd name="connsiteY29" fmla="*/ 119743 h 326571"/>
              <a:gd name="connsiteX30" fmla="*/ 990600 w 1208315"/>
              <a:gd name="connsiteY30" fmla="*/ 87085 h 326571"/>
              <a:gd name="connsiteX31" fmla="*/ 1001486 w 1208315"/>
              <a:gd name="connsiteY31" fmla="*/ 43543 h 326571"/>
              <a:gd name="connsiteX32" fmla="*/ 1055915 w 1208315"/>
              <a:gd name="connsiteY32" fmla="*/ 0 h 326571"/>
              <a:gd name="connsiteX33" fmla="*/ 1132115 w 1208315"/>
              <a:gd name="connsiteY33" fmla="*/ 10885 h 326571"/>
              <a:gd name="connsiteX34" fmla="*/ 1175658 w 1208315"/>
              <a:gd name="connsiteY34" fmla="*/ 54428 h 326571"/>
              <a:gd name="connsiteX35" fmla="*/ 1197429 w 1208315"/>
              <a:gd name="connsiteY35" fmla="*/ 76200 h 326571"/>
              <a:gd name="connsiteX36" fmla="*/ 1208315 w 1208315"/>
              <a:gd name="connsiteY36" fmla="*/ 108857 h 326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08315" h="326571">
                <a:moveTo>
                  <a:pt x="0" y="163285"/>
                </a:moveTo>
                <a:cubicBezTo>
                  <a:pt x="3629" y="152399"/>
                  <a:pt x="4982" y="140467"/>
                  <a:pt x="10886" y="130628"/>
                </a:cubicBezTo>
                <a:cubicBezTo>
                  <a:pt x="16167" y="121827"/>
                  <a:pt x="28068" y="118037"/>
                  <a:pt x="32658" y="108857"/>
                </a:cubicBezTo>
                <a:cubicBezTo>
                  <a:pt x="42921" y="88331"/>
                  <a:pt x="38202" y="59770"/>
                  <a:pt x="54429" y="43543"/>
                </a:cubicBezTo>
                <a:lnTo>
                  <a:pt x="97972" y="0"/>
                </a:lnTo>
                <a:cubicBezTo>
                  <a:pt x="127001" y="3628"/>
                  <a:pt x="157037" y="2479"/>
                  <a:pt x="185058" y="10885"/>
                </a:cubicBezTo>
                <a:cubicBezTo>
                  <a:pt x="194888" y="13834"/>
                  <a:pt x="200418" y="24643"/>
                  <a:pt x="206829" y="32657"/>
                </a:cubicBezTo>
                <a:cubicBezTo>
                  <a:pt x="261747" y="101306"/>
                  <a:pt x="197812" y="34527"/>
                  <a:pt x="250372" y="87085"/>
                </a:cubicBezTo>
                <a:cubicBezTo>
                  <a:pt x="254001" y="101599"/>
                  <a:pt x="256959" y="116298"/>
                  <a:pt x="261258" y="130628"/>
                </a:cubicBezTo>
                <a:cubicBezTo>
                  <a:pt x="267852" y="152609"/>
                  <a:pt x="275772" y="174171"/>
                  <a:pt x="283029" y="195943"/>
                </a:cubicBezTo>
                <a:lnTo>
                  <a:pt x="304800" y="261257"/>
                </a:lnTo>
                <a:cubicBezTo>
                  <a:pt x="308429" y="272143"/>
                  <a:pt x="304800" y="290285"/>
                  <a:pt x="315686" y="293914"/>
                </a:cubicBezTo>
                <a:lnTo>
                  <a:pt x="348343" y="304800"/>
                </a:lnTo>
                <a:cubicBezTo>
                  <a:pt x="370115" y="297543"/>
                  <a:pt x="392687" y="292349"/>
                  <a:pt x="413658" y="283028"/>
                </a:cubicBezTo>
                <a:cubicBezTo>
                  <a:pt x="438378" y="272041"/>
                  <a:pt x="449990" y="257582"/>
                  <a:pt x="468086" y="239485"/>
                </a:cubicBezTo>
                <a:lnTo>
                  <a:pt x="511629" y="108857"/>
                </a:lnTo>
                <a:lnTo>
                  <a:pt x="522515" y="76200"/>
                </a:lnTo>
                <a:cubicBezTo>
                  <a:pt x="526143" y="65314"/>
                  <a:pt x="525286" y="51657"/>
                  <a:pt x="533400" y="43543"/>
                </a:cubicBezTo>
                <a:cubicBezTo>
                  <a:pt x="564423" y="12520"/>
                  <a:pt x="546632" y="27464"/>
                  <a:pt x="587829" y="0"/>
                </a:cubicBezTo>
                <a:cubicBezTo>
                  <a:pt x="651285" y="15863"/>
                  <a:pt x="620794" y="306"/>
                  <a:pt x="674915" y="54428"/>
                </a:cubicBezTo>
                <a:lnTo>
                  <a:pt x="696686" y="76200"/>
                </a:lnTo>
                <a:lnTo>
                  <a:pt x="740229" y="206828"/>
                </a:lnTo>
                <a:cubicBezTo>
                  <a:pt x="743858" y="217714"/>
                  <a:pt x="743001" y="231371"/>
                  <a:pt x="751115" y="239485"/>
                </a:cubicBezTo>
                <a:cubicBezTo>
                  <a:pt x="765629" y="253999"/>
                  <a:pt x="783272" y="265949"/>
                  <a:pt x="794658" y="283028"/>
                </a:cubicBezTo>
                <a:cubicBezTo>
                  <a:pt x="822794" y="325232"/>
                  <a:pt x="804018" y="311548"/>
                  <a:pt x="849086" y="326571"/>
                </a:cubicBezTo>
                <a:cubicBezTo>
                  <a:pt x="866767" y="317731"/>
                  <a:pt x="903317" y="305194"/>
                  <a:pt x="914400" y="283028"/>
                </a:cubicBezTo>
                <a:cubicBezTo>
                  <a:pt x="924663" y="262502"/>
                  <a:pt x="928915" y="239485"/>
                  <a:pt x="936172" y="217714"/>
                </a:cubicBezTo>
                <a:cubicBezTo>
                  <a:pt x="939801" y="206828"/>
                  <a:pt x="944275" y="196189"/>
                  <a:pt x="947058" y="185057"/>
                </a:cubicBezTo>
                <a:cubicBezTo>
                  <a:pt x="950686" y="170543"/>
                  <a:pt x="951252" y="154895"/>
                  <a:pt x="957943" y="141514"/>
                </a:cubicBezTo>
                <a:cubicBezTo>
                  <a:pt x="962533" y="132334"/>
                  <a:pt x="972458" y="127000"/>
                  <a:pt x="979715" y="119743"/>
                </a:cubicBezTo>
                <a:cubicBezTo>
                  <a:pt x="983343" y="108857"/>
                  <a:pt x="987448" y="98118"/>
                  <a:pt x="990600" y="87085"/>
                </a:cubicBezTo>
                <a:cubicBezTo>
                  <a:pt x="994710" y="72700"/>
                  <a:pt x="994795" y="56924"/>
                  <a:pt x="1001486" y="43543"/>
                </a:cubicBezTo>
                <a:cubicBezTo>
                  <a:pt x="1009242" y="28031"/>
                  <a:pt x="1044377" y="7692"/>
                  <a:pt x="1055915" y="0"/>
                </a:cubicBezTo>
                <a:cubicBezTo>
                  <a:pt x="1081315" y="3628"/>
                  <a:pt x="1108757" y="268"/>
                  <a:pt x="1132115" y="10885"/>
                </a:cubicBezTo>
                <a:cubicBezTo>
                  <a:pt x="1150802" y="19379"/>
                  <a:pt x="1161144" y="39914"/>
                  <a:pt x="1175658" y="54428"/>
                </a:cubicBezTo>
                <a:lnTo>
                  <a:pt x="1197429" y="76200"/>
                </a:lnTo>
                <a:lnTo>
                  <a:pt x="1208315" y="10885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pic>
        <p:nvPicPr>
          <p:cNvPr id="40962" name="Picture 2" descr="C:\www-pors.hit.no\finnh\www\srilanka\2012\workshop\graphics\feedback_simple_ustab_eng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835099"/>
            <a:ext cx="7550114" cy="2953941"/>
          </a:xfrm>
          <a:prstGeom prst="rect">
            <a:avLst/>
          </a:prstGeom>
          <a:noFill/>
        </p:spPr>
      </p:pic>
      <p:sp>
        <p:nvSpPr>
          <p:cNvPr id="14" name="Plassholder for bunn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5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kstSylinder 4"/>
          <p:cNvSpPr txBox="1">
            <a:spLocks noChangeArrowheads="1"/>
          </p:cNvSpPr>
          <p:nvPr/>
        </p:nvSpPr>
        <p:spPr bwMode="auto">
          <a:xfrm>
            <a:off x="0" y="-27384"/>
            <a:ext cx="9036496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/>
            <a:r>
              <a:rPr lang="nb-NO" sz="2800" b="1">
                <a:solidFill>
                  <a:srgbClr val="009900"/>
                </a:solidFill>
                <a:latin typeface="Calibri" pitchFamily="34" charset="0"/>
              </a:rPr>
              <a:t>Let’s </a:t>
            </a:r>
            <a:r>
              <a:rPr lang="nb-NO" sz="2800" b="1" smtClean="0">
                <a:solidFill>
                  <a:srgbClr val="009900"/>
                </a:solidFill>
                <a:latin typeface="Calibri" pitchFamily="34" charset="0"/>
              </a:rPr>
              <a:t>impose various parameter changes on this simulator:</a:t>
            </a:r>
            <a:endParaRPr lang="nb-NO" sz="2000" b="1">
              <a:solidFill>
                <a:srgbClr val="245794"/>
              </a:solidFill>
              <a:latin typeface="Calibri" pitchFamily="34" charset="0"/>
            </a:endParaRPr>
          </a:p>
          <a:p>
            <a:pPr algn="ctr"/>
            <a:r>
              <a:rPr lang="nb-NO" sz="2400" b="1">
                <a:latin typeface="Calibri" pitchFamily="34" charset="0"/>
                <a:hlinkClick r:id="rId2"/>
              </a:rPr>
              <a:t>Level control of wood-chip </a:t>
            </a:r>
            <a:r>
              <a:rPr lang="nb-NO" sz="2400" b="1" smtClean="0">
                <a:latin typeface="Calibri" pitchFamily="34" charset="0"/>
                <a:hlinkClick r:id="rId2"/>
              </a:rPr>
              <a:t>tank</a:t>
            </a:r>
            <a:endParaRPr lang="nb-NO" sz="2400" b="1" smtClean="0">
              <a:latin typeface="Calibri" pitchFamily="34" charset="0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BAFC1-3DF4-40DB-8617-BB1D0DEDAF66}" type="slidenum">
              <a:rPr lang="nb-NO"/>
              <a:pPr>
                <a:defRPr/>
              </a:pPr>
              <a:t>3</a:t>
            </a:fld>
            <a:endParaRPr lang="nb-NO"/>
          </a:p>
        </p:txBody>
      </p:sp>
      <p:sp>
        <p:nvSpPr>
          <p:cNvPr id="15365" name="TekstSylinder 7"/>
          <p:cNvSpPr txBox="1">
            <a:spLocks noChangeArrowheads="1"/>
          </p:cNvSpPr>
          <p:nvPr/>
        </p:nvSpPr>
        <p:spPr bwMode="auto">
          <a:xfrm>
            <a:off x="323850" y="2759437"/>
            <a:ext cx="84963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nb-NO" sz="2000" b="1">
                <a:solidFill>
                  <a:srgbClr val="1D8D17"/>
                </a:solidFill>
                <a:latin typeface="Calibri" pitchFamily="34" charset="0"/>
              </a:rPr>
              <a:t> </a:t>
            </a:r>
            <a:r>
              <a:rPr lang="nb-NO" sz="2000" b="1">
                <a:solidFill>
                  <a:srgbClr val="166C12"/>
                </a:solidFill>
                <a:latin typeface="Calibri" pitchFamily="34" charset="0"/>
              </a:rPr>
              <a:t>Increase of loop gain:</a:t>
            </a:r>
          </a:p>
          <a:p>
            <a:pPr marL="457200" lvl="2">
              <a:buFont typeface="Arial" pitchFamily="34" charset="0"/>
              <a:buChar char="•"/>
            </a:pPr>
            <a:r>
              <a:rPr lang="nb-NO" sz="2000" b="1">
                <a:latin typeface="Calibri" pitchFamily="34" charset="0"/>
              </a:rPr>
              <a:t> </a:t>
            </a:r>
            <a:r>
              <a:rPr lang="nb-NO" sz="2000" b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Controller:</a:t>
            </a:r>
          </a:p>
          <a:p>
            <a:pPr marL="914400" lvl="3">
              <a:buFont typeface="Arial" pitchFamily="34" charset="0"/>
              <a:buChar char="•"/>
            </a:pPr>
            <a:r>
              <a:rPr lang="nb-NO" sz="2000" b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Controller gain </a:t>
            </a:r>
            <a:r>
              <a:rPr lang="nb-NO" sz="2000" b="1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(observe the effect of increase</a:t>
            </a:r>
            <a:r>
              <a:rPr lang="nb-NO" sz="2000" b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 marL="914400" lvl="3">
              <a:buFont typeface="Arial" pitchFamily="34" charset="0"/>
              <a:buChar char="•"/>
            </a:pPr>
            <a:r>
              <a:rPr lang="nb-NO" sz="2000" b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Integral time (decrease)</a:t>
            </a:r>
          </a:p>
          <a:p>
            <a:pPr marL="457200" lvl="2">
              <a:buFont typeface="Arial" pitchFamily="34" charset="0"/>
              <a:buChar char="•"/>
            </a:pPr>
            <a:r>
              <a:rPr lang="nb-NO" sz="2000" b="1" smtClean="0">
                <a:latin typeface="Calibri" pitchFamily="34" charset="0"/>
              </a:rPr>
              <a:t> </a:t>
            </a:r>
            <a:r>
              <a:rPr lang="nb-NO" sz="2000" b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Actuator:</a:t>
            </a:r>
            <a:r>
              <a:rPr lang="nb-NO" sz="2000" b="1" smtClean="0">
                <a:latin typeface="Calibri" pitchFamily="34" charset="0"/>
              </a:rPr>
              <a:t> </a:t>
            </a:r>
            <a:r>
              <a:rPr lang="nb-NO" sz="2000" b="1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Feed screw gain (increase)</a:t>
            </a:r>
          </a:p>
          <a:p>
            <a:pPr marL="457200" lvl="2">
              <a:buFont typeface="Arial" pitchFamily="34" charset="0"/>
              <a:buChar char="•"/>
            </a:pPr>
            <a:r>
              <a:rPr lang="nb-NO" sz="2000" b="1" smtClean="0">
                <a:latin typeface="Calibri" pitchFamily="34" charset="0"/>
              </a:rPr>
              <a:t> </a:t>
            </a:r>
            <a:r>
              <a:rPr lang="nb-NO" sz="2000" b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Process:</a:t>
            </a:r>
            <a:r>
              <a:rPr lang="nb-NO" sz="2000" b="1" smtClean="0">
                <a:latin typeface="Calibri" pitchFamily="34" charset="0"/>
              </a:rPr>
              <a:t> </a:t>
            </a:r>
            <a:r>
              <a:rPr lang="nb-NO" sz="2000" b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Cross sectional area (decrease)</a:t>
            </a:r>
          </a:p>
          <a:p>
            <a:pPr marL="457200" lvl="2">
              <a:buFont typeface="Arial" pitchFamily="34" charset="0"/>
              <a:buChar char="•"/>
            </a:pPr>
            <a:r>
              <a:rPr lang="nb-NO" sz="2000" b="1">
                <a:latin typeface="Calibri" pitchFamily="34" charset="0"/>
              </a:rPr>
              <a:t> </a:t>
            </a:r>
            <a:r>
              <a:rPr lang="nb-NO" sz="2000" b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Sensor:</a:t>
            </a:r>
            <a:r>
              <a:rPr lang="nb-NO" sz="2000" b="1" smtClean="0">
                <a:latin typeface="Calibri" pitchFamily="34" charset="0"/>
              </a:rPr>
              <a:t> </a:t>
            </a:r>
            <a:r>
              <a:rPr lang="nb-NO" sz="2000" b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Sensor gain (increase</a:t>
            </a:r>
            <a:r>
              <a:rPr lang="nb-NO" sz="2000" b="1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)</a:t>
            </a:r>
            <a:endParaRPr lang="nb-NO" sz="2000" b="1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 marL="0" lvl="1">
              <a:buFont typeface="Arial" pitchFamily="34" charset="0"/>
              <a:buChar char="•"/>
            </a:pPr>
            <a:r>
              <a:rPr lang="nb-NO" sz="2000" b="1">
                <a:solidFill>
                  <a:srgbClr val="166C12"/>
                </a:solidFill>
                <a:latin typeface="Calibri" pitchFamily="34" charset="0"/>
              </a:rPr>
              <a:t> Increase of time-delay:</a:t>
            </a:r>
          </a:p>
          <a:p>
            <a:pPr marL="457200" lvl="2">
              <a:buFont typeface="Arial" pitchFamily="34" charset="0"/>
              <a:buChar char="•"/>
            </a:pPr>
            <a:r>
              <a:rPr lang="nb-NO" sz="2000" b="1">
                <a:latin typeface="Calibri" pitchFamily="34" charset="0"/>
              </a:rPr>
              <a:t> </a:t>
            </a:r>
            <a:r>
              <a:rPr lang="nb-NO" sz="2000" b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Process:</a:t>
            </a:r>
            <a:r>
              <a:rPr lang="nb-NO" sz="2000" b="1">
                <a:latin typeface="Calibri" pitchFamily="34" charset="0"/>
              </a:rPr>
              <a:t> </a:t>
            </a:r>
            <a:r>
              <a:rPr lang="nb-NO" sz="2000" b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Transportation time (increase</a:t>
            </a:r>
            <a:r>
              <a:rPr lang="nb-NO" sz="2000" b="1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)</a:t>
            </a:r>
            <a:endParaRPr lang="nb-NO" sz="2000" b="1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 marL="0" lvl="1">
              <a:buFont typeface="Arial" pitchFamily="34" charset="0"/>
              <a:buChar char="•"/>
            </a:pPr>
            <a:r>
              <a:rPr lang="nb-NO" sz="2000" b="1">
                <a:solidFill>
                  <a:srgbClr val="166C12"/>
                </a:solidFill>
                <a:latin typeface="Calibri" pitchFamily="34" charset="0"/>
              </a:rPr>
              <a:t> Increase of time-constant:</a:t>
            </a:r>
          </a:p>
          <a:p>
            <a:pPr marL="457200" lvl="2">
              <a:buFont typeface="Arial" pitchFamily="34" charset="0"/>
              <a:buChar char="•"/>
            </a:pPr>
            <a:r>
              <a:rPr lang="nb-NO" sz="2000" b="1">
                <a:latin typeface="Calibri" pitchFamily="34" charset="0"/>
              </a:rPr>
              <a:t> </a:t>
            </a:r>
            <a:r>
              <a:rPr lang="nb-NO" sz="2000" b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Measurement filter:</a:t>
            </a:r>
            <a:r>
              <a:rPr lang="nb-NO" sz="2000" b="1" smtClean="0">
                <a:latin typeface="Calibri" pitchFamily="34" charset="0"/>
              </a:rPr>
              <a:t> </a:t>
            </a:r>
            <a:r>
              <a:rPr lang="nb-NO" sz="2000" b="1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Time-constant </a:t>
            </a:r>
            <a:r>
              <a:rPr lang="nb-NO" sz="2000" b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in </a:t>
            </a:r>
            <a:r>
              <a:rPr lang="nb-NO" sz="2000" b="1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filter </a:t>
            </a:r>
            <a:r>
              <a:rPr lang="nb-NO" sz="2000" b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(increase)</a:t>
            </a:r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0" name="Plassholder for lysbildenummer 15"/>
          <p:cNvSpPr txBox="1">
            <a:spLocks/>
          </p:cNvSpPr>
          <p:nvPr/>
        </p:nvSpPr>
        <p:spPr>
          <a:xfrm>
            <a:off x="8631088" y="-27384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0" y="124146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nb-NO" sz="2000" b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And we will use Skogestad's </a:t>
            </a:r>
            <a:r>
              <a:rPr lang="nb-NO" sz="2000" b="1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PI tuning formula to readjust</a:t>
            </a:r>
          </a:p>
          <a:p>
            <a:pPr marL="0" lvl="1" algn="ctr"/>
            <a:r>
              <a:rPr lang="nb-NO" sz="2000" b="1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the PI settings to cope with stability </a:t>
            </a:r>
            <a:r>
              <a:rPr lang="nb-NO" sz="2000" b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problems!</a:t>
            </a:r>
          </a:p>
          <a:p>
            <a:pPr marL="0" lvl="1" algn="ctr"/>
            <a:r>
              <a:rPr lang="nb-NO" sz="2000" b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Recall the PI formulas:</a:t>
            </a:r>
            <a:br>
              <a:rPr lang="nb-NO" sz="2000" b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nb-NO" sz="2000" b="1" smtClean="0">
                <a:solidFill>
                  <a:srgbClr val="B00000"/>
                </a:solidFill>
                <a:latin typeface="Calibri" pitchFamily="34" charset="0"/>
              </a:rPr>
              <a:t>Kp = 1/(2*Ki*tau), Ti = 4*tau</a:t>
            </a:r>
            <a:endParaRPr lang="nb-NO" sz="2000" b="1">
              <a:solidFill>
                <a:srgbClr val="B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7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22789</TotalTime>
  <Words>217</Words>
  <Application>Microsoft Office PowerPoint</Application>
  <PresentationFormat>Skjermfremvisning (4:3)</PresentationFormat>
  <Paragraphs>36</Paragraphs>
  <Slides>3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How a control system may become unstable - and how to recover stability by controller retuning</vt:lpstr>
      <vt:lpstr>Control loop: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1292</cp:revision>
  <dcterms:created xsi:type="dcterms:W3CDTF">2009-02-12T18:27:23Z</dcterms:created>
  <dcterms:modified xsi:type="dcterms:W3CDTF">2018-01-01T22:08:28Z</dcterms:modified>
</cp:coreProperties>
</file>