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60" r:id="rId2"/>
    <p:sldId id="473" r:id="rId3"/>
    <p:sldId id="475" r:id="rId4"/>
    <p:sldId id="487" r:id="rId5"/>
    <p:sldId id="482" r:id="rId6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8D17"/>
    <a:srgbClr val="009900"/>
    <a:srgbClr val="245794"/>
    <a:srgbClr val="003399"/>
    <a:srgbClr val="B00000"/>
    <a:srgbClr val="AD5207"/>
    <a:srgbClr val="D16309"/>
    <a:srgbClr val="F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9424" autoAdjust="0"/>
  </p:normalViewPr>
  <p:slideViewPr>
    <p:cSldViewPr>
      <p:cViewPr varScale="1">
        <p:scale>
          <a:sx n="86" d="100"/>
          <a:sy n="86" d="100"/>
        </p:scale>
        <p:origin x="14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EE67B24-E22E-407D-9CDC-B9B8C9E2F572}" type="datetimeFigureOut">
              <a:rPr lang="en-US"/>
              <a:pPr>
                <a:defRPr/>
              </a:pPr>
              <a:t>1/1/2018</a:t>
            </a:fld>
            <a:endParaRPr lang="en-US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en-US" noProof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1AA6A3E-1545-4031-87EE-2EBE095A9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9983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6D8C02-DCFA-4C26-B4DD-832A3A03099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44028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7284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A04CAC-0C5C-44AB-88A5-AA80B648F1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68469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0356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BA6DFE-F86B-4AD7-BBE1-60208F7537E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39156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3475" name="Plassholder for nota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3476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685817" indent="-26377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055103" indent="-211021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477145" indent="-211021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1899186" indent="-211021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321227" indent="-21102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743269" indent="-21102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165310" indent="-21102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587351" indent="-21102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648B213-E754-40DE-B245-CB976A92DC3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9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C506B-BE14-4E14-823F-0EB246137873}" type="datetime1">
              <a:rPr lang="nb-NO" smtClean="0"/>
              <a:t>01.01.2018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5F2BF-3E65-4C79-A837-B1AEE6E59D2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63845-4C3C-40CA-826C-B936A9116E5F}" type="datetime1">
              <a:rPr lang="nb-NO" smtClean="0"/>
              <a:t>01.01.2018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92191-E1F3-47FF-8E10-F13AADA16E5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730A9-75BD-4FC3-A1EF-A4972817E6B7}" type="datetime1">
              <a:rPr lang="nb-NO" smtClean="0"/>
              <a:t>01.01.2018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83033-B3FD-4C05-9307-84F7F15D10C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7EAB2-2505-4267-844C-17D533896A31}" type="datetime1">
              <a:rPr lang="nb-NO" smtClean="0"/>
              <a:t>01.01.2018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7C699-1889-451E-A1C7-BFCD0E7B7D6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72925-2063-403E-9769-D0A2114E780A}" type="datetime1">
              <a:rPr lang="nb-NO" smtClean="0"/>
              <a:t>01.01.2018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BBE76-ABDC-48C6-9DC9-0DECF7B9094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DDA01-3618-4CEC-8D65-D3D8A74A5029}" type="datetime1">
              <a:rPr lang="nb-NO" smtClean="0"/>
              <a:t>01.01.2018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F742A-AF3C-4F68-AC26-D03B797BBDA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3BEDF-F6C7-4005-9EF3-AB1D945D6A9E}" type="datetime1">
              <a:rPr lang="nb-NO" smtClean="0"/>
              <a:t>01.01.2018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FAA8-32DC-4144-9311-B8CF670E3B0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CA1C9-8497-40FD-A699-63AAFF0602BB}" type="datetime1">
              <a:rPr lang="nb-NO" smtClean="0"/>
              <a:t>01.01.2018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1803A-ABA1-4496-939E-EA12CBFB3D7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27F3C-A6E0-4ECA-8C13-8EA776E0D13B}" type="datetime1">
              <a:rPr lang="nb-NO" smtClean="0"/>
              <a:t>01.01.2018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8479-CF44-49D1-9BFF-3FBBBD5629C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96034-8437-4FF2-BEA6-B25E355973A7}" type="datetime1">
              <a:rPr lang="nb-NO" smtClean="0"/>
              <a:t>01.01.2018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8BB92-1160-4150-9A4F-3D1D1399948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893CE-AB2A-4C6F-BDFF-1F4EC31623EE}" type="datetime1">
              <a:rPr lang="nb-NO" smtClean="0"/>
              <a:t>01.01.2018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865BE-B7AF-49FD-B870-252B7ABB2CD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D960CBB-2890-496A-80BB-0150804944C9}" type="datetime1">
              <a:rPr lang="nb-NO" smtClean="0"/>
              <a:t>01.01.2018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F51F68-9420-42F3-9C3D-5F74331D2E5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techteach.no/simview/temp_control_pid_onoff/app/temp_control_pid_onoff.exe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ctrTitle"/>
          </p:nvPr>
        </p:nvSpPr>
        <p:spPr>
          <a:xfrm>
            <a:off x="179388" y="2420888"/>
            <a:ext cx="8713787" cy="2087563"/>
          </a:xfrm>
        </p:spPr>
        <p:txBody>
          <a:bodyPr/>
          <a:lstStyle/>
          <a:p>
            <a:pPr eaLnBrk="1" hangingPunct="1"/>
            <a:r>
              <a:rPr lang="nb-NO" sz="5400" b="1" smtClean="0">
                <a:solidFill>
                  <a:srgbClr val="C00000"/>
                </a:solidFill>
              </a:rPr>
              <a:t>Skogestad method</a:t>
            </a:r>
            <a:br>
              <a:rPr lang="nb-NO" sz="5400" b="1" smtClean="0">
                <a:solidFill>
                  <a:srgbClr val="C00000"/>
                </a:solidFill>
              </a:rPr>
            </a:br>
            <a:r>
              <a:rPr lang="nb-NO" sz="5400" b="1" smtClean="0">
                <a:solidFill>
                  <a:srgbClr val="C00000"/>
                </a:solidFill>
              </a:rPr>
              <a:t>of PID controller tuning</a:t>
            </a:r>
            <a:endParaRPr lang="nb-NO" sz="6600" smtClean="0">
              <a:solidFill>
                <a:srgbClr val="C00000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B5F2BF-3E65-4C79-A837-B1AEE6E59D2D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2908176" y="6356350"/>
            <a:ext cx="32480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9" name="Undertittel 2"/>
          <p:cNvSpPr txBox="1">
            <a:spLocks/>
          </p:cNvSpPr>
          <p:nvPr/>
        </p:nvSpPr>
        <p:spPr bwMode="auto">
          <a:xfrm>
            <a:off x="1330612" y="577471"/>
            <a:ext cx="6400800" cy="548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800" b="1" smtClean="0">
                <a:solidFill>
                  <a:srgbClr val="105812"/>
                </a:solidFill>
                <a:latin typeface="Calibri" pitchFamily="34" charset="0"/>
              </a:rPr>
              <a:t>Course: Process </a:t>
            </a:r>
            <a:r>
              <a:rPr lang="nb-NO" sz="2800" b="1">
                <a:solidFill>
                  <a:srgbClr val="105812"/>
                </a:solidFill>
                <a:latin typeface="Calibri" pitchFamily="34" charset="0"/>
              </a:rPr>
              <a:t>Control, NMBU</a:t>
            </a:r>
            <a:endParaRPr lang="nb-NO" sz="2800" b="1" smtClean="0">
              <a:solidFill>
                <a:srgbClr val="105812"/>
              </a:solidFill>
              <a:latin typeface="Calibri" pitchFamily="34" charset="0"/>
            </a:endParaRPr>
          </a:p>
        </p:txBody>
      </p:sp>
      <p:sp>
        <p:nvSpPr>
          <p:cNvPr id="11" name="Undertittel 2"/>
          <p:cNvSpPr txBox="1">
            <a:spLocks/>
          </p:cNvSpPr>
          <p:nvPr/>
        </p:nvSpPr>
        <p:spPr bwMode="auto">
          <a:xfrm>
            <a:off x="1330612" y="1125637"/>
            <a:ext cx="6400800" cy="493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000" b="1" smtClean="0">
                <a:latin typeface="Calibri" pitchFamily="34" charset="0"/>
              </a:rPr>
              <a:t>Dec 2017 - April 2018</a:t>
            </a:r>
            <a:endParaRPr lang="nb-NO" sz="2800" b="1">
              <a:latin typeface="Calibri" pitchFamily="34" charset="0"/>
            </a:endParaRPr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1331913" y="5445125"/>
            <a:ext cx="6400800" cy="782638"/>
          </a:xfrm>
        </p:spPr>
        <p:txBody>
          <a:bodyPr/>
          <a:lstStyle/>
          <a:p>
            <a:pPr eaLnBrk="1" hangingPunct="1"/>
            <a:r>
              <a:rPr lang="nb-NO" sz="2000" b="1" smtClean="0">
                <a:solidFill>
                  <a:srgbClr val="002060"/>
                </a:solidFill>
              </a:rPr>
              <a:t>By Finn Aakre Haugen, PhD, TechTeach</a:t>
            </a:r>
          </a:p>
          <a:p>
            <a:pPr eaLnBrk="1" hangingPunct="1"/>
            <a:r>
              <a:rPr lang="nb-NO" sz="1400" b="1" smtClean="0">
                <a:solidFill>
                  <a:srgbClr val="002060"/>
                </a:solidFill>
              </a:rPr>
              <a:t>(finnhaugen@hotmail.com)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14463" y="2532177"/>
            <a:ext cx="6037262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4" name="Rektangel 8"/>
          <p:cNvSpPr>
            <a:spLocks noChangeArrowheads="1"/>
          </p:cNvSpPr>
          <p:nvPr/>
        </p:nvSpPr>
        <p:spPr bwMode="auto">
          <a:xfrm>
            <a:off x="683568" y="1556792"/>
            <a:ext cx="78343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B00000"/>
                </a:solidFill>
                <a:latin typeface="Calibri" pitchFamily="34" charset="0"/>
              </a:rPr>
              <a:t>You must specify the </a:t>
            </a:r>
            <a:r>
              <a:rPr lang="nb-NO" sz="2400" b="1">
                <a:solidFill>
                  <a:srgbClr val="B00000"/>
                </a:solidFill>
                <a:latin typeface="Calibri" pitchFamily="34" charset="0"/>
              </a:rPr>
              <a:t>time-constant Tc of the </a:t>
            </a:r>
            <a:r>
              <a:rPr lang="nb-NO" sz="2400" b="1" i="1">
                <a:solidFill>
                  <a:srgbClr val="B00000"/>
                </a:solidFill>
                <a:latin typeface="Calibri" pitchFamily="34" charset="0"/>
              </a:rPr>
              <a:t>closed-loop</a:t>
            </a:r>
            <a:r>
              <a:rPr lang="nb-NO" sz="2400" b="1">
                <a:solidFill>
                  <a:srgbClr val="B00000"/>
                </a:solidFill>
                <a:latin typeface="Calibri" pitchFamily="34" charset="0"/>
              </a:rPr>
              <a:t> system (illustrated below with setpoint step response):</a:t>
            </a:r>
            <a:endParaRPr lang="nb-NO" sz="2400">
              <a:solidFill>
                <a:srgbClr val="B00000"/>
              </a:solidFill>
              <a:latin typeface="Calibri" pitchFamily="34" charset="0"/>
            </a:endParaRPr>
          </a:p>
        </p:txBody>
      </p:sp>
      <p:sp>
        <p:nvSpPr>
          <p:cNvPr id="15" name="Rektangel 14"/>
          <p:cNvSpPr/>
          <p:nvPr/>
        </p:nvSpPr>
        <p:spPr>
          <a:xfrm>
            <a:off x="0" y="4404013"/>
            <a:ext cx="14747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20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tau is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20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process</a:t>
            </a:r>
            <a:endParaRPr lang="nb-NO" sz="20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20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time-delay</a:t>
            </a:r>
            <a:endParaRPr lang="nb-NO" sz="20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6" name="Rektangel 15"/>
          <p:cNvSpPr/>
          <p:nvPr/>
        </p:nvSpPr>
        <p:spPr>
          <a:xfrm>
            <a:off x="107950" y="171797"/>
            <a:ext cx="8856663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Skogestad’s</a:t>
            </a:r>
            <a:r>
              <a:rPr lang="nb-NO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nb-NO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method</a:t>
            </a:r>
            <a:r>
              <a:rPr lang="nb-NO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is a </a:t>
            </a:r>
            <a:r>
              <a:rPr lang="nb-NO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model-based</a:t>
            </a:r>
            <a:r>
              <a:rPr lang="nb-NO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nb-NO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method</a:t>
            </a:r>
            <a:r>
              <a:rPr lang="nb-NO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, </a:t>
            </a:r>
            <a:r>
              <a:rPr lang="nb-NO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but</a:t>
            </a:r>
            <a:r>
              <a:rPr lang="nb-NO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nb-NO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the</a:t>
            </a:r>
            <a:r>
              <a:rPr lang="nb-NO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nb-NO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model</a:t>
            </a:r>
            <a:r>
              <a:rPr lang="nb-NO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parameters </a:t>
            </a:r>
            <a:r>
              <a:rPr lang="nb-NO" sz="2800" b="1" err="1">
                <a:solidFill>
                  <a:schemeClr val="tx2">
                    <a:lumMod val="75000"/>
                  </a:schemeClr>
                </a:solidFill>
                <a:latin typeface="+mn-lt"/>
              </a:rPr>
              <a:t>may</a:t>
            </a:r>
            <a:r>
              <a:rPr lang="nb-NO" sz="2800" b="1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nb-NO" sz="2800" b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stem from 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2800" b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simple step-response </a:t>
            </a:r>
            <a:r>
              <a:rPr lang="nb-NO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test </a:t>
            </a:r>
            <a:r>
              <a:rPr lang="nb-NO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on</a:t>
            </a:r>
            <a:r>
              <a:rPr lang="nb-NO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nb-NO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the</a:t>
            </a:r>
            <a:r>
              <a:rPr lang="nb-NO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nb-NO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process</a:t>
            </a:r>
            <a:r>
              <a:rPr lang="nb-NO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.</a:t>
            </a:r>
            <a:endParaRPr lang="nb-NO" sz="28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11" name="Rett pil 10"/>
          <p:cNvCxnSpPr/>
          <p:nvPr/>
        </p:nvCxnSpPr>
        <p:spPr>
          <a:xfrm>
            <a:off x="1331640" y="5268109"/>
            <a:ext cx="1224235" cy="215231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tt pil 12"/>
          <p:cNvCxnSpPr/>
          <p:nvPr/>
        </p:nvCxnSpPr>
        <p:spPr>
          <a:xfrm flipH="1">
            <a:off x="3132139" y="1883733"/>
            <a:ext cx="2519981" cy="345673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lassholder for bunntekst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21" name="Plassholder for lysbildenummer 15"/>
          <p:cNvSpPr>
            <a:spLocks noGrp="1"/>
          </p:cNvSpPr>
          <p:nvPr>
            <p:ph type="sldNum" sz="quarter" idx="12"/>
          </p:nvPr>
        </p:nvSpPr>
        <p:spPr>
          <a:xfrm>
            <a:off x="8532440" y="116632"/>
            <a:ext cx="477416" cy="365125"/>
          </a:xfrm>
        </p:spPr>
        <p:txBody>
          <a:bodyPr/>
          <a:lstStyle/>
          <a:p>
            <a:fld id="{4F86B3D0-3855-4BBA-9F30-80722252D4AE}" type="slidenum">
              <a:rPr lang="nb-NO" smtClean="0"/>
              <a:pPr/>
              <a:t>2</a:t>
            </a:fld>
            <a:endParaRPr lang="nb-NO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ktangel 10"/>
          <p:cNvSpPr>
            <a:spLocks noChangeArrowheads="1"/>
          </p:cNvSpPr>
          <p:nvPr/>
        </p:nvSpPr>
        <p:spPr bwMode="auto">
          <a:xfrm>
            <a:off x="179388" y="44624"/>
            <a:ext cx="8785225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nb-NO" sz="3200" b="1" dirty="0" err="1">
                <a:solidFill>
                  <a:srgbClr val="B00000"/>
                </a:solidFill>
                <a:latin typeface="Calibri" pitchFamily="34" charset="0"/>
              </a:rPr>
              <a:t>Skogestad’s</a:t>
            </a:r>
            <a:r>
              <a:rPr lang="nb-NO" sz="3200" b="1" dirty="0">
                <a:solidFill>
                  <a:srgbClr val="B00000"/>
                </a:solidFill>
                <a:latin typeface="Calibri" pitchFamily="34" charset="0"/>
              </a:rPr>
              <a:t> </a:t>
            </a:r>
            <a:r>
              <a:rPr lang="nb-NO" sz="3200" b="1" dirty="0" err="1">
                <a:solidFill>
                  <a:srgbClr val="B00000"/>
                </a:solidFill>
                <a:latin typeface="Calibri" pitchFamily="34" charset="0"/>
              </a:rPr>
              <a:t>PI-tuning</a:t>
            </a:r>
            <a:r>
              <a:rPr lang="nb-NO" sz="3200" b="1" dirty="0">
                <a:solidFill>
                  <a:srgbClr val="B00000"/>
                </a:solidFill>
                <a:latin typeface="Calibri" pitchFamily="34" charset="0"/>
              </a:rPr>
              <a:t> for a </a:t>
            </a:r>
          </a:p>
          <a:p>
            <a:pPr algn="ctr">
              <a:defRPr/>
            </a:pPr>
            <a:r>
              <a:rPr lang="nb-NO" sz="3200" b="1" dirty="0">
                <a:solidFill>
                  <a:srgbClr val="B00000"/>
                </a:solidFill>
                <a:latin typeface="Calibri" pitchFamily="34" charset="0"/>
              </a:rPr>
              <a:t>”</a:t>
            </a:r>
            <a:r>
              <a:rPr lang="nb-NO" sz="32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integrator </a:t>
            </a:r>
            <a:r>
              <a:rPr lang="nb-NO" sz="32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with</a:t>
            </a:r>
            <a:r>
              <a:rPr lang="nb-NO" sz="32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nb-NO" sz="32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time-delay</a:t>
            </a:r>
            <a:r>
              <a:rPr lang="nb-NO" sz="3200" b="1" dirty="0">
                <a:solidFill>
                  <a:srgbClr val="B00000"/>
                </a:solidFill>
                <a:latin typeface="Calibri" pitchFamily="34" charset="0"/>
              </a:rPr>
              <a:t>” </a:t>
            </a:r>
            <a:r>
              <a:rPr lang="nb-NO" sz="3200" b="1" dirty="0" err="1">
                <a:solidFill>
                  <a:srgbClr val="B00000"/>
                </a:solidFill>
                <a:latin typeface="Calibri" pitchFamily="34" charset="0"/>
              </a:rPr>
              <a:t>process</a:t>
            </a:r>
            <a:endParaRPr lang="nb-NO" sz="3200" dirty="0">
              <a:solidFill>
                <a:srgbClr val="B00000"/>
              </a:solidFill>
              <a:latin typeface="Calibri" pitchFamily="34" charset="0"/>
            </a:endParaRPr>
          </a:p>
        </p:txBody>
      </p:sp>
      <p:sp>
        <p:nvSpPr>
          <p:cNvPr id="58372" name="Rektangel 9"/>
          <p:cNvSpPr>
            <a:spLocks noChangeArrowheads="1"/>
          </p:cNvSpPr>
          <p:nvPr/>
        </p:nvSpPr>
        <p:spPr bwMode="auto">
          <a:xfrm>
            <a:off x="684213" y="1197149"/>
            <a:ext cx="7704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b-NO" sz="2000" b="1">
                <a:solidFill>
                  <a:srgbClr val="1D8D17"/>
                </a:solidFill>
                <a:latin typeface="Calibri" pitchFamily="34" charset="0"/>
              </a:rPr>
              <a:t>Find model parameters K and tau from process step response</a:t>
            </a:r>
          </a:p>
          <a:p>
            <a:pPr algn="ctr"/>
            <a:r>
              <a:rPr lang="nb-NO" sz="2000" b="1">
                <a:solidFill>
                  <a:srgbClr val="1D8D17"/>
                </a:solidFill>
                <a:latin typeface="Calibri" pitchFamily="34" charset="0"/>
              </a:rPr>
              <a:t>(or from a mathematical process model, if you have one):</a:t>
            </a:r>
            <a:endParaRPr lang="nb-NO" sz="2000">
              <a:solidFill>
                <a:srgbClr val="1D8D17"/>
              </a:solidFill>
              <a:latin typeface="Calibri" pitchFamily="34" charset="0"/>
            </a:endParaRPr>
          </a:p>
        </p:txBody>
      </p:sp>
      <p:sp>
        <p:nvSpPr>
          <p:cNvPr id="58375" name="Rektangel 14"/>
          <p:cNvSpPr>
            <a:spLocks noChangeArrowheads="1"/>
          </p:cNvSpPr>
          <p:nvPr/>
        </p:nvSpPr>
        <p:spPr bwMode="auto">
          <a:xfrm>
            <a:off x="3276600" y="4365799"/>
            <a:ext cx="2519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b-NO" sz="2000" b="1">
                <a:solidFill>
                  <a:srgbClr val="003399"/>
                </a:solidFill>
                <a:latin typeface="Calibri" pitchFamily="34" charset="0"/>
              </a:rPr>
              <a:t>PI controller settings:</a:t>
            </a:r>
            <a:endParaRPr lang="nb-NO" sz="2000">
              <a:solidFill>
                <a:srgbClr val="003399"/>
              </a:solidFill>
              <a:latin typeface="Calibri" pitchFamily="34" charset="0"/>
            </a:endParaRPr>
          </a:p>
        </p:txBody>
      </p:sp>
      <p:sp>
        <p:nvSpPr>
          <p:cNvPr id="16" name="Rektangel 15"/>
          <p:cNvSpPr/>
          <p:nvPr/>
        </p:nvSpPr>
        <p:spPr>
          <a:xfrm>
            <a:off x="34925" y="5600874"/>
            <a:ext cx="9001125" cy="2762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err="1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Skogestad</a:t>
            </a:r>
            <a:r>
              <a:rPr lang="en-US" sz="12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 uses 4 in stead of 2 in the T</a:t>
            </a:r>
            <a:r>
              <a:rPr lang="en-US" sz="105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i</a:t>
            </a:r>
            <a:r>
              <a:rPr lang="en-US" sz="12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 formula, but you get faster disturbance compensation with 2.</a:t>
            </a:r>
          </a:p>
        </p:txBody>
      </p:sp>
      <p:pic>
        <p:nvPicPr>
          <p:cNvPr id="58377" name="Picture 3" descr="C:\techteach.no\publications\komp_dynamics_and_control\visio\skoge_integrator.e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3225" y="1844849"/>
            <a:ext cx="5781675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ktangel 12"/>
          <p:cNvSpPr/>
          <p:nvPr/>
        </p:nvSpPr>
        <p:spPr>
          <a:xfrm>
            <a:off x="1475656" y="4725144"/>
            <a:ext cx="5979244" cy="863600"/>
          </a:xfrm>
          <a:prstGeom prst="rect">
            <a:avLst/>
          </a:prstGeom>
          <a:solidFill>
            <a:srgbClr val="C00000">
              <a:alpha val="1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Ellipse 16"/>
          <p:cNvSpPr/>
          <p:nvPr/>
        </p:nvSpPr>
        <p:spPr>
          <a:xfrm>
            <a:off x="7019925" y="2779887"/>
            <a:ext cx="215900" cy="215900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Ellipse 17"/>
          <p:cNvSpPr/>
          <p:nvPr/>
        </p:nvSpPr>
        <p:spPr>
          <a:xfrm>
            <a:off x="5219700" y="3500612"/>
            <a:ext cx="215900" cy="215900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8381" name="Rektangel 18"/>
          <p:cNvSpPr>
            <a:spLocks noChangeArrowheads="1"/>
          </p:cNvSpPr>
          <p:nvPr/>
        </p:nvSpPr>
        <p:spPr bwMode="auto">
          <a:xfrm>
            <a:off x="107950" y="5858049"/>
            <a:ext cx="8820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nb-NO" sz="1400" b="1">
                <a:solidFill>
                  <a:srgbClr val="1D8D17"/>
                </a:solidFill>
              </a:rPr>
              <a:t>If you do not know how to specify Tc, Skogestad suggests Tc = tau.</a:t>
            </a:r>
          </a:p>
          <a:p>
            <a:pPr marL="514350" indent="-514350" algn="ctr"/>
            <a:r>
              <a:rPr lang="nb-NO" sz="1400" b="1">
                <a:solidFill>
                  <a:srgbClr val="1D8D17"/>
                </a:solidFill>
              </a:rPr>
              <a:t>But </a:t>
            </a:r>
            <a:r>
              <a:rPr lang="en-US" sz="1400" b="1">
                <a:solidFill>
                  <a:srgbClr val="1D8D17"/>
                </a:solidFill>
              </a:rPr>
              <a:t>if the process has negligible tau, you can not set Tc = tau. Then you must select Tc by yourself.</a:t>
            </a:r>
          </a:p>
        </p:txBody>
      </p:sp>
      <p:pic>
        <p:nvPicPr>
          <p:cNvPr id="5838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3933999"/>
            <a:ext cx="1223963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Rektangel 21"/>
          <p:cNvSpPr/>
          <p:nvPr/>
        </p:nvSpPr>
        <p:spPr>
          <a:xfrm>
            <a:off x="2592388" y="4149899"/>
            <a:ext cx="2484437" cy="2762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(If time-delay is disregarded)</a:t>
            </a:r>
          </a:p>
        </p:txBody>
      </p:sp>
      <p:sp>
        <p:nvSpPr>
          <p:cNvPr id="23" name="Plassholder for bunntekst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24" name="Plassholder for lysbildenummer 15"/>
          <p:cNvSpPr>
            <a:spLocks noGrp="1"/>
          </p:cNvSpPr>
          <p:nvPr>
            <p:ph type="sldNum" sz="quarter" idx="12"/>
          </p:nvPr>
        </p:nvSpPr>
        <p:spPr>
          <a:xfrm>
            <a:off x="8532440" y="116632"/>
            <a:ext cx="477416" cy="365125"/>
          </a:xfrm>
        </p:spPr>
        <p:txBody>
          <a:bodyPr/>
          <a:lstStyle/>
          <a:p>
            <a:fld id="{4F86B3D0-3855-4BBA-9F30-80722252D4AE}" type="slidenum">
              <a:rPr lang="nb-NO" smtClean="0"/>
              <a:pPr/>
              <a:t>3</a:t>
            </a:fld>
            <a:endParaRPr lang="nb-NO"/>
          </a:p>
        </p:txBody>
      </p:sp>
      <p:sp>
        <p:nvSpPr>
          <p:cNvPr id="19" name="Rektangel 13"/>
          <p:cNvSpPr>
            <a:spLocks noChangeArrowheads="1"/>
          </p:cNvSpPr>
          <p:nvPr/>
        </p:nvSpPr>
        <p:spPr bwMode="auto">
          <a:xfrm>
            <a:off x="1402928" y="4797152"/>
            <a:ext cx="6121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nb-NO" sz="2000" b="1">
                <a:solidFill>
                  <a:srgbClr val="F60000"/>
                </a:solidFill>
              </a:rPr>
              <a:t>K</a:t>
            </a:r>
            <a:r>
              <a:rPr lang="nb-NO" b="1">
                <a:solidFill>
                  <a:srgbClr val="F60000"/>
                </a:solidFill>
              </a:rPr>
              <a:t>p</a:t>
            </a:r>
            <a:r>
              <a:rPr lang="nb-NO" sz="2000" b="1">
                <a:solidFill>
                  <a:srgbClr val="F60000"/>
                </a:solidFill>
              </a:rPr>
              <a:t> = </a:t>
            </a:r>
            <a:r>
              <a:rPr lang="nb-NO" sz="2000" b="1">
                <a:solidFill>
                  <a:srgbClr val="008000"/>
                </a:solidFill>
              </a:rPr>
              <a:t>1/[</a:t>
            </a:r>
            <a:r>
              <a:rPr lang="nb-NO" sz="2000" b="1" smtClean="0">
                <a:solidFill>
                  <a:srgbClr val="008000"/>
                </a:solidFill>
              </a:rPr>
              <a:t>K</a:t>
            </a:r>
            <a:r>
              <a:rPr lang="nb-NO" sz="1600" b="1" smtClean="0">
                <a:solidFill>
                  <a:srgbClr val="008000"/>
                </a:solidFill>
              </a:rPr>
              <a:t>i</a:t>
            </a:r>
            <a:r>
              <a:rPr lang="nb-NO" sz="2000" b="1" smtClean="0">
                <a:solidFill>
                  <a:srgbClr val="008000"/>
                </a:solidFill>
              </a:rPr>
              <a:t>*(</a:t>
            </a:r>
            <a:r>
              <a:rPr lang="nb-NO" sz="2000" b="1">
                <a:solidFill>
                  <a:srgbClr val="008000"/>
                </a:solidFill>
              </a:rPr>
              <a:t>Tc + tau)]</a:t>
            </a:r>
            <a:r>
              <a:rPr lang="nb-NO" sz="2000" b="1">
                <a:solidFill>
                  <a:srgbClr val="F60000"/>
                </a:solidFill>
              </a:rPr>
              <a:t> = </a:t>
            </a:r>
            <a:r>
              <a:rPr lang="nb-NO" sz="2000" b="1" smtClean="0">
                <a:solidFill>
                  <a:srgbClr val="F60000"/>
                </a:solidFill>
              </a:rPr>
              <a:t>1/(2*K</a:t>
            </a:r>
            <a:r>
              <a:rPr lang="nb-NO" sz="1600" b="1" smtClean="0">
                <a:solidFill>
                  <a:srgbClr val="F60000"/>
                </a:solidFill>
              </a:rPr>
              <a:t>i</a:t>
            </a:r>
            <a:r>
              <a:rPr lang="nb-NO" sz="2000" b="1" smtClean="0">
                <a:solidFill>
                  <a:srgbClr val="F60000"/>
                </a:solidFill>
              </a:rPr>
              <a:t>*tau) </a:t>
            </a:r>
            <a:r>
              <a:rPr lang="nb-NO" sz="2000" b="1" smtClean="0">
                <a:solidFill>
                  <a:schemeClr val="accent1">
                    <a:lumMod val="75000"/>
                  </a:schemeClr>
                </a:solidFill>
              </a:rPr>
              <a:t>if Tc = tau.</a:t>
            </a:r>
            <a:endParaRPr lang="nb-NO" sz="20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Rektangel 15"/>
          <p:cNvSpPr>
            <a:spLocks noChangeArrowheads="1"/>
          </p:cNvSpPr>
          <p:nvPr/>
        </p:nvSpPr>
        <p:spPr bwMode="auto">
          <a:xfrm>
            <a:off x="1116013" y="5205140"/>
            <a:ext cx="6696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nb-NO" sz="2000" b="1">
                <a:solidFill>
                  <a:srgbClr val="F60000"/>
                </a:solidFill>
              </a:rPr>
              <a:t>Ti = </a:t>
            </a:r>
            <a:r>
              <a:rPr lang="nb-NO" sz="2000" b="1">
                <a:solidFill>
                  <a:srgbClr val="008000"/>
                </a:solidFill>
              </a:rPr>
              <a:t>2(Tc + tau)</a:t>
            </a:r>
            <a:r>
              <a:rPr lang="nb-NO" sz="2000" b="1">
                <a:solidFill>
                  <a:srgbClr val="F60000"/>
                </a:solidFill>
              </a:rPr>
              <a:t> </a:t>
            </a:r>
            <a:r>
              <a:rPr lang="nb-NO" sz="2000" b="1" smtClean="0">
                <a:solidFill>
                  <a:srgbClr val="F60000"/>
                </a:solidFill>
              </a:rPr>
              <a:t>= 4*tau </a:t>
            </a:r>
            <a:r>
              <a:rPr lang="nb-NO" sz="2000" b="1" smtClean="0">
                <a:solidFill>
                  <a:schemeClr val="accent1">
                    <a:lumMod val="75000"/>
                  </a:schemeClr>
                </a:solidFill>
              </a:rPr>
              <a:t>if </a:t>
            </a:r>
            <a:r>
              <a:rPr lang="nb-NO" sz="2000" b="1">
                <a:solidFill>
                  <a:schemeClr val="accent1">
                    <a:lumMod val="75000"/>
                  </a:schemeClr>
                </a:solidFill>
              </a:rPr>
              <a:t>Tc = tau.</a:t>
            </a:r>
            <a:endParaRPr lang="nb-NO" sz="200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1763688" y="6520259"/>
            <a:ext cx="5400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425E1-2507-4C67-B57F-13B3150B531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4624"/>
            <a:ext cx="7293196" cy="6518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46562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A4AA8A-9909-4949-A2FD-2C2C77C60AB8}" type="slidenum">
              <a:rPr lang="nb-NO"/>
              <a:pPr>
                <a:defRPr/>
              </a:pPr>
              <a:t>5</a:t>
            </a:fld>
            <a:endParaRPr lang="nb-NO"/>
          </a:p>
        </p:txBody>
      </p:sp>
      <p:sp>
        <p:nvSpPr>
          <p:cNvPr id="6" name="Rektangel 16"/>
          <p:cNvSpPr>
            <a:spLocks noChangeArrowheads="1"/>
          </p:cNvSpPr>
          <p:nvPr/>
        </p:nvSpPr>
        <p:spPr bwMode="auto">
          <a:xfrm>
            <a:off x="251520" y="2780928"/>
            <a:ext cx="8758336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b-NO" sz="4000" b="1">
                <a:solidFill>
                  <a:srgbClr val="009900"/>
                </a:solidFill>
                <a:latin typeface="Calibri" pitchFamily="34" charset="0"/>
              </a:rPr>
              <a:t>Let’s </a:t>
            </a:r>
            <a:r>
              <a:rPr lang="nb-NO" sz="4000" b="1" smtClean="0">
                <a:solidFill>
                  <a:srgbClr val="009900"/>
                </a:solidFill>
                <a:latin typeface="Calibri" pitchFamily="34" charset="0"/>
              </a:rPr>
              <a:t>try</a:t>
            </a:r>
          </a:p>
          <a:p>
            <a:pPr algn="ctr"/>
            <a:r>
              <a:rPr lang="nb-NO" sz="3600" b="1" smtClean="0">
                <a:hlinkClick r:id="rId2"/>
              </a:rPr>
              <a:t>Temperature control of liquid tank</a:t>
            </a:r>
            <a:endParaRPr lang="nb-NO" sz="3600" b="1"/>
          </a:p>
        </p:txBody>
      </p:sp>
      <p:sp>
        <p:nvSpPr>
          <p:cNvPr id="9" name="Plassholder for bunn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10" name="Plassholder for lysbildenummer 15"/>
          <p:cNvSpPr txBox="1">
            <a:spLocks/>
          </p:cNvSpPr>
          <p:nvPr/>
        </p:nvSpPr>
        <p:spPr>
          <a:xfrm>
            <a:off x="8532440" y="116632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86B3D0-3855-4BBA-9F30-80722252D4A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23590</TotalTime>
  <Words>277</Words>
  <Application>Microsoft Office PowerPoint</Application>
  <PresentationFormat>Skjermfremvisning (4:3)</PresentationFormat>
  <Paragraphs>39</Paragraphs>
  <Slides>5</Slides>
  <Notes>4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Office-tema</vt:lpstr>
      <vt:lpstr>Skogestad method of PID controller tuning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admin</dc:creator>
  <cp:lastModifiedBy>Finn Haugen</cp:lastModifiedBy>
  <cp:revision>1332</cp:revision>
  <dcterms:created xsi:type="dcterms:W3CDTF">2009-02-12T18:27:23Z</dcterms:created>
  <dcterms:modified xsi:type="dcterms:W3CDTF">2018-01-01T22:05:22Z</dcterms:modified>
</cp:coreProperties>
</file>