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60" r:id="rId2"/>
    <p:sldId id="462" r:id="rId3"/>
    <p:sldId id="463" r:id="rId4"/>
    <p:sldId id="464" r:id="rId5"/>
    <p:sldId id="465" r:id="rId6"/>
    <p:sldId id="489" r:id="rId7"/>
    <p:sldId id="490" r:id="rId8"/>
    <p:sldId id="484" r:id="rId9"/>
    <p:sldId id="485" r:id="rId10"/>
    <p:sldId id="488" r:id="rId11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590F"/>
    <a:srgbClr val="1D8D17"/>
    <a:srgbClr val="009900"/>
    <a:srgbClr val="245794"/>
    <a:srgbClr val="003399"/>
    <a:srgbClr val="B00000"/>
    <a:srgbClr val="AD5207"/>
    <a:srgbClr val="D16309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E67B24-E22E-407D-9CDC-B9B8C9E2F572}" type="datetimeFigureOut">
              <a:rPr lang="en-US"/>
              <a:pPr>
                <a:defRPr/>
              </a:pPr>
              <a:t>1/1/2018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AA6A3E-1545-4031-87EE-2EBE095A9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98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6D8C02-DCFA-4C26-B4DD-832A3A0309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4028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AA6A3E-1545-4031-87EE-2EBE095A9C4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99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672E6-A306-4F71-B46E-BC22CAEAB0D7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F2BF-3E65-4C79-A837-B1AEE6E59D2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65FF0-7615-4679-B699-B7DC872789FD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2191-E1F3-47FF-8E10-F13AADA16E5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8F358-E588-4681-8D92-8DF76EBBF105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3033-B3FD-4C05-9307-84F7F15D10C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70BE6-5D84-4285-B393-CEB16DC69560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7C699-1889-451E-A1C7-BFCD0E7B7D6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7A87C-B7F1-4921-8CD6-3EA268AF3C8F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BBE76-ABDC-48C6-9DC9-0DECF7B9094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2A8C1-5E73-4DBF-90AB-3E28074E4625}" type="datetime1">
              <a:rPr lang="nb-NO" smtClean="0"/>
              <a:t>01.01.2018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742A-AF3C-4F68-AC26-D03B797BBD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25788-2B13-43EE-9941-F3730E099159}" type="datetime1">
              <a:rPr lang="nb-NO" smtClean="0"/>
              <a:t>01.01.2018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FAA8-32DC-4144-9311-B8CF670E3B0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4240B-7BD8-4846-8ED2-735D811D5D85}" type="datetime1">
              <a:rPr lang="nb-NO" smtClean="0"/>
              <a:t>01.01.2018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803A-ABA1-4496-939E-EA12CBFB3D7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CACCE-B962-465B-8371-69CFD4EE948C}" type="datetime1">
              <a:rPr lang="nb-NO" smtClean="0"/>
              <a:t>01.01.2018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8479-CF44-49D1-9BFF-3FBBBD5629C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E183B-AEAF-4E15-AB17-8752F8095CD7}" type="datetime1">
              <a:rPr lang="nb-NO" smtClean="0"/>
              <a:t>01.01.2018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BB92-1160-4150-9A4F-3D1D1399948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B60B5-0C5E-4CB4-89E8-D9868ABF4D14}" type="datetime1">
              <a:rPr lang="nb-NO" smtClean="0"/>
              <a:t>01.01.2018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65BE-B7AF-49FD-B870-252B7ABB2CD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F62F9E-EEA0-4EB9-AE49-1203D2774AF4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F51F68-9420-42F3-9C3D-5F74331D2E5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techteach.no/simview/temp_control_pid_onoff/app/temp_control_pid_onoff.ex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-journal.no/ABS/MIC-2013-2-4.as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echteach.no/simview/levelcontrol_chiptank/app/levelcontrol_chiptank.ex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9388" y="2420888"/>
            <a:ext cx="8713787" cy="2087563"/>
          </a:xfrm>
        </p:spPr>
        <p:txBody>
          <a:bodyPr/>
          <a:lstStyle/>
          <a:p>
            <a:pPr eaLnBrk="1" hangingPunct="1"/>
            <a:r>
              <a:rPr lang="nb-NO" sz="5400" b="1" smtClean="0">
                <a:solidFill>
                  <a:srgbClr val="C00000"/>
                </a:solidFill>
              </a:rPr>
              <a:t>The Ziegler-Nichols' method of</a:t>
            </a:r>
            <a:r>
              <a:rPr lang="nb-NO" sz="5400" b="1">
                <a:solidFill>
                  <a:srgbClr val="C00000"/>
                </a:solidFill>
              </a:rPr>
              <a:t> </a:t>
            </a:r>
            <a:r>
              <a:rPr lang="nb-NO" sz="5400" b="1" smtClean="0">
                <a:solidFill>
                  <a:srgbClr val="C00000"/>
                </a:solidFill>
              </a:rPr>
              <a:t>PID controller tuning</a:t>
            </a:r>
            <a:endParaRPr lang="nb-NO" sz="5400" smtClean="0">
              <a:solidFill>
                <a:srgbClr val="C00000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5F2BF-3E65-4C79-A837-B1AEE6E59D2D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2908176" y="6356350"/>
            <a:ext cx="32480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Undertittel 2"/>
          <p:cNvSpPr txBox="1">
            <a:spLocks/>
          </p:cNvSpPr>
          <p:nvPr/>
        </p:nvSpPr>
        <p:spPr bwMode="auto">
          <a:xfrm>
            <a:off x="1330612" y="577471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11" name="Undertittel 2"/>
          <p:cNvSpPr txBox="1">
            <a:spLocks/>
          </p:cNvSpPr>
          <p:nvPr/>
        </p:nvSpPr>
        <p:spPr bwMode="auto">
          <a:xfrm>
            <a:off x="1330612" y="1125637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1331913" y="5445125"/>
            <a:ext cx="6400800" cy="782638"/>
          </a:xfrm>
        </p:spPr>
        <p:txBody>
          <a:bodyPr/>
          <a:lstStyle/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kstSylinder 12"/>
          <p:cNvSpPr txBox="1">
            <a:spLocks noChangeArrowheads="1"/>
          </p:cNvSpPr>
          <p:nvPr/>
        </p:nvSpPr>
        <p:spPr bwMode="auto">
          <a:xfrm>
            <a:off x="395288" y="2353523"/>
            <a:ext cx="814387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nb-NO" sz="3200" b="1" smtClean="0">
                <a:solidFill>
                  <a:srgbClr val="B00000"/>
                </a:solidFill>
                <a:latin typeface="Calibri" pitchFamily="34" charset="0"/>
              </a:rPr>
              <a:t>Example:</a:t>
            </a:r>
          </a:p>
          <a:p>
            <a:pPr marL="0" lvl="1" algn="ctr"/>
            <a:r>
              <a:rPr lang="nb-NO" sz="3200" b="1" smtClean="0">
                <a:solidFill>
                  <a:srgbClr val="B00000"/>
                </a:solidFill>
                <a:latin typeface="Calibri" pitchFamily="34" charset="0"/>
              </a:rPr>
              <a:t>Relay-tuning of </a:t>
            </a:r>
            <a:r>
              <a:rPr lang="nb-NO" sz="3200" b="1">
                <a:solidFill>
                  <a:srgbClr val="B00000"/>
                </a:solidFill>
                <a:latin typeface="Calibri" pitchFamily="34" charset="0"/>
              </a:rPr>
              <a:t>a PI </a:t>
            </a:r>
            <a:r>
              <a:rPr lang="nb-NO" sz="3200" b="1" smtClean="0">
                <a:solidFill>
                  <a:srgbClr val="B00000"/>
                </a:solidFill>
                <a:latin typeface="Calibri" pitchFamily="34" charset="0"/>
              </a:rPr>
              <a:t>temperature controller:</a:t>
            </a:r>
            <a:endParaRPr lang="nb-NO" sz="3200" b="1">
              <a:solidFill>
                <a:srgbClr val="B00000"/>
              </a:solidFill>
              <a:latin typeface="Calibri" pitchFamily="34" charset="0"/>
            </a:endParaRPr>
          </a:p>
          <a:p>
            <a:pPr marL="0" lvl="1" algn="ctr"/>
            <a:endParaRPr lang="nb-NO" b="1" smtClean="0">
              <a:solidFill>
                <a:srgbClr val="245794"/>
              </a:solidFill>
              <a:latin typeface="Calibri" pitchFamily="34" charset="0"/>
            </a:endParaRPr>
          </a:p>
          <a:p>
            <a:pPr algn="ctr"/>
            <a:r>
              <a:rPr lang="nb-NO" sz="2800" b="1" smtClean="0">
                <a:latin typeface="Calibri" pitchFamily="34" charset="0"/>
              </a:rPr>
              <a:t> </a:t>
            </a:r>
            <a:r>
              <a:rPr lang="en-US" sz="2800" b="1">
                <a:hlinkClick r:id="rId2"/>
              </a:rPr>
              <a:t>Temperature Control of Liquid </a:t>
            </a:r>
            <a:r>
              <a:rPr lang="en-US" sz="2800" b="1" smtClean="0">
                <a:hlinkClick r:id="rId2"/>
              </a:rPr>
              <a:t>Tank</a:t>
            </a:r>
            <a:endParaRPr lang="en-US" sz="2800" b="1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A22BD-11A6-403D-A38A-E603600DEECF}" type="slidenum">
              <a:rPr lang="nb-NO"/>
              <a:pPr>
                <a:defRPr/>
              </a:pPr>
              <a:t>10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430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9A1E2-66E2-4FB1-B2B5-CDFA38B023B2}" type="slidenum">
              <a:rPr lang="nb-NO"/>
              <a:pPr>
                <a:defRPr/>
              </a:pPr>
              <a:t>2</a:t>
            </a:fld>
            <a:endParaRPr lang="nb-NO"/>
          </a:p>
        </p:txBody>
      </p:sp>
      <p:sp>
        <p:nvSpPr>
          <p:cNvPr id="47109" name="TekstSylinder 9"/>
          <p:cNvSpPr txBox="1">
            <a:spLocks noChangeArrowheads="1"/>
          </p:cNvSpPr>
          <p:nvPr/>
        </p:nvSpPr>
        <p:spPr bwMode="auto">
          <a:xfrm>
            <a:off x="1403648" y="59140"/>
            <a:ext cx="642294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B00000"/>
                </a:solidFill>
                <a:latin typeface="Calibri" pitchFamily="34" charset="0"/>
              </a:rPr>
              <a:t>Aim of tuning:</a:t>
            </a:r>
          </a:p>
          <a:p>
            <a:pPr algn="ctr"/>
            <a:r>
              <a:rPr lang="en-US" sz="2400" b="1">
                <a:solidFill>
                  <a:srgbClr val="1D8D17"/>
                </a:solidFill>
                <a:latin typeface="Calibri" pitchFamily="34" charset="0"/>
              </a:rPr>
              <a:t>As fast control as </a:t>
            </a:r>
            <a:r>
              <a:rPr lang="en-US" sz="2400" b="1" smtClean="0">
                <a:solidFill>
                  <a:srgbClr val="1D8D17"/>
                </a:solidFill>
                <a:latin typeface="Calibri" pitchFamily="34" charset="0"/>
              </a:rPr>
              <a:t>possible,</a:t>
            </a:r>
          </a:p>
          <a:p>
            <a:pPr algn="ctr"/>
            <a:r>
              <a:rPr lang="en-US" sz="2400" b="1" smtClean="0">
                <a:solidFill>
                  <a:srgbClr val="B00000"/>
                </a:solidFill>
                <a:latin typeface="Calibri" pitchFamily="34" charset="0"/>
              </a:rPr>
              <a:t>but with</a:t>
            </a:r>
            <a:endParaRPr lang="en-US" sz="2400" b="1">
              <a:solidFill>
                <a:srgbClr val="B00000"/>
              </a:solidFill>
              <a:latin typeface="Calibri" pitchFamily="34" charset="0"/>
            </a:endParaRPr>
          </a:p>
          <a:p>
            <a:pPr algn="ctr"/>
            <a:r>
              <a:rPr lang="en-US" sz="2400" b="1">
                <a:solidFill>
                  <a:srgbClr val="1D8D17"/>
                </a:solidFill>
                <a:latin typeface="Calibri" pitchFamily="34" charset="0"/>
              </a:rPr>
              <a:t>acceptable </a:t>
            </a:r>
            <a:r>
              <a:rPr lang="en-US" sz="2400" b="1" smtClean="0">
                <a:solidFill>
                  <a:srgbClr val="1D8D17"/>
                </a:solidFill>
                <a:latin typeface="Calibri" pitchFamily="34" charset="0"/>
              </a:rPr>
              <a:t>stability, i.e. ¼ </a:t>
            </a:r>
            <a:r>
              <a:rPr lang="en-US" sz="2400" b="1">
                <a:solidFill>
                  <a:srgbClr val="1D8D17"/>
                </a:solidFill>
                <a:latin typeface="Calibri" pitchFamily="34" charset="0"/>
              </a:rPr>
              <a:t>decay </a:t>
            </a:r>
            <a:r>
              <a:rPr lang="en-US" sz="2400" b="1" smtClean="0">
                <a:solidFill>
                  <a:srgbClr val="1D8D17"/>
                </a:solidFill>
                <a:latin typeface="Calibri" pitchFamily="34" charset="0"/>
              </a:rPr>
              <a:t>ratio</a:t>
            </a:r>
            <a:endParaRPr lang="nb-NO" sz="2400" b="1">
              <a:solidFill>
                <a:srgbClr val="B00000"/>
              </a:solidFill>
              <a:latin typeface="Calibri" pitchFamily="34" charset="0"/>
            </a:endParaRPr>
          </a:p>
        </p:txBody>
      </p:sp>
      <p:pic>
        <p:nvPicPr>
          <p:cNvPr id="47110" name="Picture 2" descr="C:\techteach.no\publications\kompendium_hit_pef3006_proc_contr\utv\visio\decayratio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5288" y="1807245"/>
            <a:ext cx="507365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kstSylinder 13"/>
          <p:cNvSpPr txBox="1"/>
          <p:nvPr/>
        </p:nvSpPr>
        <p:spPr>
          <a:xfrm>
            <a:off x="900113" y="2205707"/>
            <a:ext cx="20462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Disturbance step:</a:t>
            </a:r>
            <a:endParaRPr lang="nb-NO" sz="20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619125" y="4005932"/>
            <a:ext cx="260667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Response in controlled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process output:</a:t>
            </a:r>
            <a:endParaRPr lang="nb-NO" sz="20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5148263" y="3790032"/>
            <a:ext cx="146843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A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2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/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A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1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= 1/4</a:t>
            </a:r>
            <a:endParaRPr lang="nb-NO" sz="20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18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0647AD-3DCE-4F76-9636-ECCCCB00D8E3}" type="slidenum">
              <a:rPr lang="nb-NO"/>
              <a:pPr>
                <a:defRPr/>
              </a:pPr>
              <a:t>3</a:t>
            </a:fld>
            <a:endParaRPr lang="nb-NO"/>
          </a:p>
        </p:txBody>
      </p:sp>
      <p:sp>
        <p:nvSpPr>
          <p:cNvPr id="48132" name="TekstSylinder 8"/>
          <p:cNvSpPr txBox="1">
            <a:spLocks noChangeArrowheads="1"/>
          </p:cNvSpPr>
          <p:nvPr/>
        </p:nvSpPr>
        <p:spPr bwMode="auto">
          <a:xfrm>
            <a:off x="900113" y="404664"/>
            <a:ext cx="72596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B00000"/>
                </a:solidFill>
                <a:latin typeface="Calibri" pitchFamily="34" charset="0"/>
              </a:rPr>
              <a:t>Experimental setup in </a:t>
            </a:r>
            <a:r>
              <a:rPr lang="nb-NO" sz="2800" b="1">
                <a:solidFill>
                  <a:srgbClr val="B00000"/>
                </a:solidFill>
                <a:latin typeface="Calibri" pitchFamily="34" charset="0"/>
              </a:rPr>
              <a:t>Ziegler-Nichols’ method</a:t>
            </a:r>
            <a:r>
              <a:rPr lang="en-US" sz="2800" b="1">
                <a:solidFill>
                  <a:srgbClr val="B00000"/>
                </a:solidFill>
                <a:latin typeface="Calibri" pitchFamily="34" charset="0"/>
              </a:rPr>
              <a:t>:</a:t>
            </a:r>
            <a:endParaRPr lang="nb-NO" sz="2800" b="1">
              <a:solidFill>
                <a:srgbClr val="B00000"/>
              </a:solidFill>
              <a:latin typeface="Calibri" pitchFamily="34" charset="0"/>
            </a:endParaRPr>
          </a:p>
        </p:txBody>
      </p:sp>
      <p:pic>
        <p:nvPicPr>
          <p:cNvPr id="41986" name="Picture 2" descr="C:\www-pors.hit.no\finnh\www\srilanka\2012\workshop\graphics\zn_sving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891" y="1196752"/>
            <a:ext cx="8257589" cy="4392488"/>
          </a:xfrm>
          <a:prstGeom prst="rect">
            <a:avLst/>
          </a:prstGeom>
          <a:noFill/>
        </p:spPr>
      </p:pic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10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Sylinder 7"/>
          <p:cNvSpPr txBox="1"/>
          <p:nvPr/>
        </p:nvSpPr>
        <p:spPr>
          <a:xfrm>
            <a:off x="611188" y="696069"/>
            <a:ext cx="8043862" cy="3970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>
                <a:solidFill>
                  <a:schemeClr val="tx2"/>
                </a:solidFill>
                <a:latin typeface="+mn-lt"/>
              </a:rPr>
              <a:t>With controller in manual mode: Bring the process to the specified</a:t>
            </a:r>
            <a:br>
              <a:rPr lang="en-US" b="1" dirty="0">
                <a:solidFill>
                  <a:schemeClr val="tx2"/>
                </a:solidFill>
                <a:latin typeface="+mn-lt"/>
              </a:rPr>
            </a:br>
            <a:r>
              <a:rPr lang="en-US" b="1" dirty="0">
                <a:solidFill>
                  <a:schemeClr val="tx2"/>
                </a:solidFill>
                <a:latin typeface="+mn-lt"/>
              </a:rPr>
              <a:t>operating point by manually adjusting the control variable</a:t>
            </a:r>
            <a:br>
              <a:rPr lang="en-US" b="1" dirty="0">
                <a:solidFill>
                  <a:schemeClr val="tx2"/>
                </a:solidFill>
                <a:latin typeface="+mn-lt"/>
              </a:rPr>
            </a:br>
            <a:r>
              <a:rPr lang="en-US" b="1" dirty="0">
                <a:solidFill>
                  <a:schemeClr val="tx2"/>
                </a:solidFill>
                <a:latin typeface="+mn-lt"/>
              </a:rPr>
              <a:t>until the process variable is approx. equal to </a:t>
            </a:r>
            <a:r>
              <a:rPr lang="en-US" b="1" dirty="0" err="1">
                <a:solidFill>
                  <a:schemeClr val="tx2"/>
                </a:solidFill>
                <a:latin typeface="+mn-lt"/>
              </a:rPr>
              <a:t>setpoint</a:t>
            </a:r>
            <a:r>
              <a:rPr lang="en-US" b="1" dirty="0">
                <a:solidFill>
                  <a:schemeClr val="tx2"/>
                </a:solidFill>
                <a:latin typeface="+mn-lt"/>
              </a:rPr>
              <a:t>.</a:t>
            </a:r>
            <a:br>
              <a:rPr lang="en-US" b="1" dirty="0">
                <a:solidFill>
                  <a:schemeClr val="tx2"/>
                </a:solidFill>
                <a:latin typeface="+mn-lt"/>
              </a:rPr>
            </a:br>
            <a:endParaRPr lang="en-US" b="1" dirty="0">
              <a:solidFill>
                <a:schemeClr val="tx2"/>
              </a:solidFill>
              <a:latin typeface="+mn-lt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Turn PID controller into P controller with gain </a:t>
            </a:r>
            <a:r>
              <a:rPr lang="en-US" b="1" i="1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K</a:t>
            </a:r>
            <a:r>
              <a:rPr lang="en-US" sz="1400" b="1" i="1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p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= 0. (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</a:t>
            </a:r>
            <a:r>
              <a:rPr lang="en-US" sz="1400" b="1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= very large.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</a:t>
            </a:r>
            <a:r>
              <a:rPr lang="en-US" sz="1400" b="1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= 0.)</a:t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en-US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nb-NO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Set</a:t>
            </a:r>
            <a:r>
              <a:rPr lang="nb-NO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nb-NO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the</a:t>
            </a:r>
            <a:r>
              <a:rPr lang="nb-NO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nb-NO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controller</a:t>
            </a:r>
            <a:r>
              <a:rPr lang="nb-NO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to </a:t>
            </a:r>
            <a:r>
              <a:rPr lang="nb-NO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automatic</a:t>
            </a:r>
            <a:r>
              <a:rPr lang="nb-NO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mode.</a:t>
            </a:r>
            <a:br>
              <a:rPr lang="nb-NO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</a:br>
            <a:endParaRPr lang="nb-NO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Increase gain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K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p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(you may start with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K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p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= 1) until there are steady oscillations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 the loop due to a small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setpoint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step.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This controller gain value is the ultimate gain, </a:t>
            </a:r>
            <a:r>
              <a:rPr lang="en-US" b="1" i="1" dirty="0" err="1">
                <a:solidFill>
                  <a:srgbClr val="FF0000"/>
                </a:solidFill>
                <a:latin typeface="+mn-lt"/>
              </a:rPr>
              <a:t>K</a:t>
            </a:r>
            <a:r>
              <a:rPr lang="en-US" sz="1400" b="1" i="1" dirty="0" err="1">
                <a:solidFill>
                  <a:srgbClr val="FF0000"/>
                </a:solidFill>
                <a:latin typeface="+mn-lt"/>
              </a:rPr>
              <a:t>pu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.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nb-NO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Read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off 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the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period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nb-NO" b="1" i="1" dirty="0">
                <a:solidFill>
                  <a:srgbClr val="FF0000"/>
                </a:solidFill>
                <a:latin typeface="+mn-lt"/>
              </a:rPr>
              <a:t>P</a:t>
            </a:r>
            <a:r>
              <a:rPr lang="nb-NO" sz="1400" b="1" i="1" dirty="0">
                <a:solidFill>
                  <a:srgbClr val="FF0000"/>
                </a:solidFill>
                <a:latin typeface="+mn-lt"/>
              </a:rPr>
              <a:t>u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, 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of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the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oscillations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.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/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endParaRPr lang="en-US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>
                <a:solidFill>
                  <a:srgbClr val="D96709"/>
                </a:solidFill>
                <a:latin typeface="+mn-lt"/>
              </a:rPr>
              <a:t>Calculate controller parameters from the Z-N formulas:</a:t>
            </a:r>
          </a:p>
        </p:txBody>
      </p:sp>
      <p:sp>
        <p:nvSpPr>
          <p:cNvPr id="49155" name="TekstSylinder 15"/>
          <p:cNvSpPr txBox="1">
            <a:spLocks noChangeArrowheads="1"/>
          </p:cNvSpPr>
          <p:nvPr/>
        </p:nvSpPr>
        <p:spPr bwMode="auto">
          <a:xfrm>
            <a:off x="1042988" y="116632"/>
            <a:ext cx="6918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2800" b="1">
                <a:solidFill>
                  <a:srgbClr val="B00000"/>
                </a:solidFill>
                <a:latin typeface="Calibri" pitchFamily="34" charset="0"/>
              </a:rPr>
              <a:t>Tuning procedure of Ziegler-Nichols’ method: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780C8-6E75-46A0-A1FA-06D03D1F824E}" type="slidenum">
              <a:rPr lang="nb-NO"/>
              <a:pPr>
                <a:defRPr/>
              </a:pPr>
              <a:t>4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11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97450"/>
            <a:ext cx="492760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ktangel 14"/>
          <p:cNvSpPr/>
          <p:nvPr/>
        </p:nvSpPr>
        <p:spPr>
          <a:xfrm>
            <a:off x="5135563" y="4653136"/>
            <a:ext cx="39009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Recommending:</a:t>
            </a:r>
            <a:br>
              <a:rPr lang="nb-NO" b="1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"Relaxed 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ZN PI-tuning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"</a:t>
            </a:r>
            <a:br>
              <a:rPr lang="nb-NO" b="1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cf. 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article by FH og B. 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Lie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):</a:t>
            </a:r>
            <a:endParaRPr lang="nb-NO" b="1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nb-NO" b="1" smtClean="0">
                <a:solidFill>
                  <a:srgbClr val="C00000"/>
                </a:solidFill>
              </a:rPr>
              <a:t>Kp = 0,32*Kpu og Ti = Pu</a:t>
            </a:r>
            <a:r>
              <a:rPr lang="nb-NO" b="1" smtClean="0"/>
              <a:t>.</a:t>
            </a:r>
            <a:endParaRPr lang="nb-NO" b="1"/>
          </a:p>
        </p:txBody>
      </p:sp>
      <p:sp>
        <p:nvSpPr>
          <p:cNvPr id="16" name="Rektangel 15"/>
          <p:cNvSpPr/>
          <p:nvPr/>
        </p:nvSpPr>
        <p:spPr>
          <a:xfrm>
            <a:off x="179512" y="5517381"/>
            <a:ext cx="4824536" cy="287585"/>
          </a:xfrm>
          <a:prstGeom prst="rect">
            <a:avLst/>
          </a:prstGeom>
          <a:solidFill>
            <a:srgbClr val="C000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Rektangel 16"/>
          <p:cNvSpPr/>
          <p:nvPr/>
        </p:nvSpPr>
        <p:spPr>
          <a:xfrm>
            <a:off x="5423595" y="5555145"/>
            <a:ext cx="3324869" cy="287585"/>
          </a:xfrm>
          <a:prstGeom prst="rect">
            <a:avLst/>
          </a:prstGeom>
          <a:solidFill>
            <a:srgbClr val="0080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8" name="Rett pil 17"/>
          <p:cNvCxnSpPr/>
          <p:nvPr/>
        </p:nvCxnSpPr>
        <p:spPr>
          <a:xfrm>
            <a:off x="5076056" y="5661173"/>
            <a:ext cx="28803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kstSylinder 12"/>
          <p:cNvSpPr txBox="1">
            <a:spLocks noChangeArrowheads="1"/>
          </p:cNvSpPr>
          <p:nvPr/>
        </p:nvSpPr>
        <p:spPr bwMode="auto">
          <a:xfrm>
            <a:off x="395288" y="2353523"/>
            <a:ext cx="814387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nb-NO" sz="3200" b="1">
                <a:solidFill>
                  <a:srgbClr val="B00000"/>
                </a:solidFill>
                <a:latin typeface="Calibri" pitchFamily="34" charset="0"/>
              </a:rPr>
              <a:t>Let’s try Z-N tuning of a PI </a:t>
            </a:r>
            <a:r>
              <a:rPr lang="nb-NO" sz="3200" b="1" smtClean="0">
                <a:solidFill>
                  <a:srgbClr val="B00000"/>
                </a:solidFill>
                <a:latin typeface="Calibri" pitchFamily="34" charset="0"/>
              </a:rPr>
              <a:t>controller on this simulator:</a:t>
            </a:r>
            <a:endParaRPr lang="nb-NO" sz="3200" b="1">
              <a:solidFill>
                <a:srgbClr val="B00000"/>
              </a:solidFill>
              <a:latin typeface="Calibri" pitchFamily="34" charset="0"/>
            </a:endParaRPr>
          </a:p>
          <a:p>
            <a:pPr marL="0" lvl="1" algn="ctr"/>
            <a:endParaRPr lang="nb-NO" b="1" smtClean="0">
              <a:solidFill>
                <a:srgbClr val="245794"/>
              </a:solidFill>
              <a:latin typeface="Calibri" pitchFamily="34" charset="0"/>
            </a:endParaRPr>
          </a:p>
          <a:p>
            <a:pPr algn="ctr"/>
            <a:r>
              <a:rPr lang="nb-NO" sz="2800" b="1" smtClean="0">
                <a:latin typeface="Calibri" pitchFamily="34" charset="0"/>
                <a:hlinkClick r:id="rId3"/>
              </a:rPr>
              <a:t> Level control of wood-chip tank</a:t>
            </a:r>
            <a:endParaRPr lang="nb-NO" sz="2800" b="1" smtClean="0">
              <a:latin typeface="Calibri" pitchFamily="34" charset="0"/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A22BD-11A6-403D-A38A-E603600DEECF}" type="slidenum">
              <a:rPr lang="nb-NO"/>
              <a:pPr>
                <a:defRPr/>
              </a:pPr>
              <a:t>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tel 1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778098"/>
          </a:xfrm>
        </p:spPr>
        <p:txBody>
          <a:bodyPr>
            <a:normAutofit fontScale="90000"/>
          </a:bodyPr>
          <a:lstStyle/>
          <a:p>
            <a:r>
              <a:rPr lang="nb-NO" b="1" smtClean="0">
                <a:solidFill>
                  <a:srgbClr val="C00000"/>
                </a:solidFill>
              </a:rPr>
              <a:t>Repeated Ziegler-Nichols</a:t>
            </a:r>
            <a:r>
              <a:rPr lang="nb-NO" b="1" smtClean="0">
                <a:solidFill>
                  <a:srgbClr val="C00000"/>
                </a:solidFill>
              </a:rPr>
              <a:t/>
            </a:r>
            <a:br>
              <a:rPr lang="nb-NO" b="1" smtClean="0">
                <a:solidFill>
                  <a:srgbClr val="C00000"/>
                </a:solidFill>
              </a:rPr>
            </a:br>
            <a:r>
              <a:rPr lang="nb-NO" b="1" smtClean="0">
                <a:solidFill>
                  <a:srgbClr val="C00000"/>
                </a:solidFill>
              </a:rPr>
              <a:t>(for </a:t>
            </a:r>
            <a:r>
              <a:rPr lang="nb-NO" b="1" smtClean="0">
                <a:solidFill>
                  <a:srgbClr val="C00000"/>
                </a:solidFill>
              </a:rPr>
              <a:t>PI contollers)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B3D0-3855-4BBA-9F30-80722252D4AE}" type="slidenum">
              <a:rPr lang="nb-NO" smtClean="0"/>
              <a:pPr/>
              <a:t>6</a:t>
            </a:fld>
            <a:endParaRPr lang="nb-NO"/>
          </a:p>
        </p:txBody>
      </p:sp>
      <p:sp>
        <p:nvSpPr>
          <p:cNvPr id="10" name="TekstSylinder 9"/>
          <p:cNvSpPr txBox="1"/>
          <p:nvPr/>
        </p:nvSpPr>
        <p:spPr>
          <a:xfrm>
            <a:off x="720080" y="1947604"/>
            <a:ext cx="78123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B00000"/>
                </a:solidFill>
              </a:rPr>
              <a:t> </a:t>
            </a:r>
            <a:r>
              <a:rPr lang="en-US" sz="2400" b="1">
                <a:solidFill>
                  <a:srgbClr val="13590F"/>
                </a:solidFill>
              </a:rPr>
              <a:t>Assume that </a:t>
            </a:r>
            <a:r>
              <a:rPr lang="en-US" sz="2400" b="1">
                <a:solidFill>
                  <a:srgbClr val="13590F"/>
                </a:solidFill>
              </a:rPr>
              <a:t>the </a:t>
            </a:r>
            <a:r>
              <a:rPr lang="en-US" sz="2400" b="1" smtClean="0">
                <a:solidFill>
                  <a:srgbClr val="13590F"/>
                </a:solidFill>
              </a:rPr>
              <a:t>PI settings are K</a:t>
            </a:r>
            <a:r>
              <a:rPr lang="en-US" sz="1400" b="1" smtClean="0">
                <a:solidFill>
                  <a:srgbClr val="13590F"/>
                </a:solidFill>
              </a:rPr>
              <a:t>p0</a:t>
            </a:r>
            <a:r>
              <a:rPr lang="en-US" sz="2400" b="1" smtClean="0">
                <a:solidFill>
                  <a:srgbClr val="13590F"/>
                </a:solidFill>
              </a:rPr>
              <a:t> </a:t>
            </a:r>
            <a:r>
              <a:rPr lang="en-US" sz="2400" b="1">
                <a:solidFill>
                  <a:srgbClr val="13590F"/>
                </a:solidFill>
              </a:rPr>
              <a:t>and </a:t>
            </a:r>
            <a:r>
              <a:rPr lang="en-US" sz="2400" b="1" smtClean="0">
                <a:solidFill>
                  <a:srgbClr val="13590F"/>
                </a:solidFill>
              </a:rPr>
              <a:t>T</a:t>
            </a:r>
            <a:r>
              <a:rPr lang="en-US" sz="1400" b="1" smtClean="0">
                <a:solidFill>
                  <a:srgbClr val="13590F"/>
                </a:solidFill>
              </a:rPr>
              <a:t>i0</a:t>
            </a:r>
            <a:r>
              <a:rPr lang="en-US" sz="2400" b="1" smtClean="0">
                <a:solidFill>
                  <a:srgbClr val="13590F"/>
                </a:solidFill>
              </a:rPr>
              <a:t>, and that </a:t>
            </a:r>
            <a:r>
              <a:rPr lang="en-US" sz="2400" b="1">
                <a:solidFill>
                  <a:srgbClr val="13590F"/>
                </a:solidFill>
              </a:rPr>
              <a:t>the </a:t>
            </a:r>
            <a:r>
              <a:rPr lang="en-US" sz="2400" b="1">
                <a:solidFill>
                  <a:srgbClr val="13590F"/>
                </a:solidFill>
              </a:rPr>
              <a:t>control </a:t>
            </a:r>
            <a:r>
              <a:rPr lang="en-US" sz="2400" b="1" smtClean="0">
                <a:solidFill>
                  <a:srgbClr val="13590F"/>
                </a:solidFill>
              </a:rPr>
              <a:t>system - unfortunately - has poor </a:t>
            </a:r>
            <a:r>
              <a:rPr lang="en-US" sz="2400" b="1">
                <a:solidFill>
                  <a:srgbClr val="13590F"/>
                </a:solidFill>
              </a:rPr>
              <a:t>stability </a:t>
            </a:r>
            <a:r>
              <a:rPr lang="en-US" sz="2400" b="1">
                <a:solidFill>
                  <a:srgbClr val="13590F"/>
                </a:solidFill>
              </a:rPr>
              <a:t>with </a:t>
            </a:r>
            <a:r>
              <a:rPr lang="en-US" sz="2400" b="1" smtClean="0">
                <a:solidFill>
                  <a:srgbClr val="13590F"/>
                </a:solidFill>
              </a:rPr>
              <a:t>these settings showing poorly damped oscillations with period P</a:t>
            </a:r>
            <a:r>
              <a:rPr lang="en-US" sz="1400" b="1" smtClean="0">
                <a:solidFill>
                  <a:srgbClr val="13590F"/>
                </a:solidFill>
              </a:rPr>
              <a:t>u</a:t>
            </a:r>
            <a:r>
              <a:rPr lang="en-US" sz="2400" b="1" smtClean="0">
                <a:solidFill>
                  <a:srgbClr val="13590F"/>
                </a:solidFill>
              </a:rPr>
              <a:t>.</a:t>
            </a:r>
            <a:endParaRPr lang="en-US" sz="2400" b="1" smtClean="0">
              <a:solidFill>
                <a:srgbClr val="13590F"/>
              </a:solidFill>
            </a:endParaRPr>
          </a:p>
          <a:p>
            <a:pPr algn="ctr"/>
            <a:endParaRPr lang="en-US" sz="2400" b="1" smtClean="0">
              <a:solidFill>
                <a:srgbClr val="B00000"/>
              </a:solidFill>
            </a:endParaRPr>
          </a:p>
          <a:p>
            <a:pPr algn="ctr"/>
            <a:r>
              <a:rPr lang="en-US" sz="2400" b="1">
                <a:solidFill>
                  <a:srgbClr val="002060"/>
                </a:solidFill>
              </a:rPr>
              <a:t>Improved </a:t>
            </a:r>
            <a:r>
              <a:rPr lang="en-US" sz="2400" b="1" smtClean="0">
                <a:solidFill>
                  <a:srgbClr val="002060"/>
                </a:solidFill>
              </a:rPr>
              <a:t>PI setting can </a:t>
            </a:r>
            <a:r>
              <a:rPr lang="en-US" sz="2400" b="1">
                <a:solidFill>
                  <a:srgbClr val="002060"/>
                </a:solidFill>
              </a:rPr>
              <a:t>be </a:t>
            </a:r>
            <a:r>
              <a:rPr lang="en-US" sz="2400" b="1" smtClean="0">
                <a:solidFill>
                  <a:srgbClr val="002060"/>
                </a:solidFill>
              </a:rPr>
              <a:t>obtained by applying ZN tuning assuming that these </a:t>
            </a:r>
            <a:r>
              <a:rPr lang="en-US" sz="2400" b="1">
                <a:solidFill>
                  <a:srgbClr val="002060"/>
                </a:solidFill>
              </a:rPr>
              <a:t>oscillations </a:t>
            </a:r>
            <a:r>
              <a:rPr lang="en-US" sz="2400" b="1">
                <a:solidFill>
                  <a:srgbClr val="002060"/>
                </a:solidFill>
              </a:rPr>
              <a:t>are </a:t>
            </a:r>
            <a:r>
              <a:rPr lang="en-US" sz="2400" b="1" smtClean="0">
                <a:solidFill>
                  <a:srgbClr val="002060"/>
                </a:solidFill>
              </a:rPr>
              <a:t>true ZN oscillations:</a:t>
            </a:r>
          </a:p>
          <a:p>
            <a:pPr algn="ctr"/>
            <a:endParaRPr lang="en-US" sz="2400" b="1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</a:rPr>
              <a:t> = 0.45K</a:t>
            </a: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</a:rPr>
              <a:t>p0</a:t>
            </a:r>
            <a:endParaRPr lang="en-US" sz="2400" b="1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</a:rPr>
              <a:t> = P</a:t>
            </a:r>
            <a:r>
              <a:rPr lang="en-US" sz="1400" b="1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</a:rPr>
              <a:t>/1.2</a:t>
            </a:r>
            <a:endParaRPr lang="nb-NO" sz="2400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Plassholder for bunntekst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F. Haugen. Process Control. NMBU. 2018.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224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B3D0-3855-4BBA-9F30-80722252D4AE}" type="slidenum">
              <a:rPr lang="nb-NO" smtClean="0"/>
              <a:pPr/>
              <a:t>7</a:t>
            </a:fld>
            <a:endParaRPr lang="nb-NO"/>
          </a:p>
        </p:txBody>
      </p:sp>
      <p:sp>
        <p:nvSpPr>
          <p:cNvPr id="18" name="Plassholder for bunntekst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F. Haugen. Process Control. NMBU. 2018.</a:t>
            </a:r>
            <a:endParaRPr lang="nb-NO"/>
          </a:p>
        </p:txBody>
      </p:sp>
      <p:sp>
        <p:nvSpPr>
          <p:cNvPr id="14" name="TekstSylinder 13"/>
          <p:cNvSpPr txBox="1"/>
          <p:nvPr/>
        </p:nvSpPr>
        <p:spPr>
          <a:xfrm>
            <a:off x="107504" y="260648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smtClean="0">
                <a:solidFill>
                  <a:schemeClr val="tx2"/>
                </a:solidFill>
              </a:rPr>
              <a:t>Ex.: PI controller in biogas control system</a:t>
            </a:r>
            <a:endParaRPr lang="nb-NO" sz="3200" b="1">
              <a:solidFill>
                <a:schemeClr val="tx2"/>
              </a:solidFill>
            </a:endParaRPr>
          </a:p>
        </p:txBody>
      </p:sp>
      <p:pic>
        <p:nvPicPr>
          <p:cNvPr id="8" name="Picture 2" descr="C:\home.hit.no\hioa\regtek2\2014\etc\repetert_z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437" y="1017785"/>
            <a:ext cx="7182995" cy="572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kstSylinder 11"/>
          <p:cNvSpPr txBox="1"/>
          <p:nvPr/>
        </p:nvSpPr>
        <p:spPr>
          <a:xfrm rot="16200000">
            <a:off x="-519627" y="2263371"/>
            <a:ext cx="2952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C00000"/>
                </a:solidFill>
              </a:rPr>
              <a:t>Original ZN</a:t>
            </a:r>
            <a:endParaRPr lang="pt-BR" sz="2400" b="1" smtClean="0">
              <a:solidFill>
                <a:srgbClr val="C00000"/>
              </a:solidFill>
            </a:endParaRPr>
          </a:p>
        </p:txBody>
      </p:sp>
      <p:sp>
        <p:nvSpPr>
          <p:cNvPr id="13" name="TekstSylinder 12"/>
          <p:cNvSpPr txBox="1"/>
          <p:nvPr/>
        </p:nvSpPr>
        <p:spPr>
          <a:xfrm rot="16200000">
            <a:off x="-483368" y="5035424"/>
            <a:ext cx="288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smtClean="0">
                <a:solidFill>
                  <a:srgbClr val="C00000"/>
                </a:solidFill>
              </a:rPr>
              <a:t>Repeated </a:t>
            </a:r>
            <a:r>
              <a:rPr lang="pt-BR" sz="2400" b="1" smtClean="0">
                <a:solidFill>
                  <a:srgbClr val="C00000"/>
                </a:solidFill>
              </a:rPr>
              <a:t>ZN</a:t>
            </a:r>
            <a:endParaRPr lang="nb-NO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06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4AA8A-9909-4949-A2FD-2C2C77C60AB8}" type="slidenum">
              <a:rPr lang="nb-NO"/>
              <a:pPr>
                <a:defRPr/>
              </a:pPr>
              <a:t>8</a:t>
            </a:fld>
            <a:endParaRPr lang="nb-NO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178693" y="2349549"/>
            <a:ext cx="8713787" cy="93543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54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Auto-tuning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5400" b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(automatic PID tuning)</a:t>
            </a:r>
            <a:endParaRPr kumimoji="0" lang="nb-NO" sz="5400" b="0" i="0" u="none" strike="noStrike" kern="1200" cap="none" spc="0" normalizeH="0" baseline="0" noProof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69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7" name="Picture 2" descr="C:\techteach.no\publications\komp_dynamics_and_control\visio\aastromblokkdiagram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9961"/>
            <a:ext cx="7850188" cy="395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tel 11"/>
          <p:cNvSpPr txBox="1">
            <a:spLocks/>
          </p:cNvSpPr>
          <p:nvPr/>
        </p:nvSpPr>
        <p:spPr>
          <a:xfrm>
            <a:off x="504825" y="395635"/>
            <a:ext cx="8170863" cy="1152525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rgbClr val="B00000"/>
                </a:solidFill>
                <a:latin typeface="+mj-lt"/>
                <a:ea typeface="+mj-ea"/>
                <a:cs typeface="+mj-cs"/>
              </a:rPr>
              <a:t>Example of auto-tuner: </a:t>
            </a:r>
            <a:r>
              <a:rPr lang="en-US" sz="2000" b="1">
                <a:solidFill>
                  <a:srgbClr val="B00000"/>
                </a:solidFill>
                <a:latin typeface="+mj-lt"/>
                <a:ea typeface="+mj-ea"/>
                <a:cs typeface="+mj-cs"/>
              </a:rPr>
              <a:t>The </a:t>
            </a:r>
            <a:r>
              <a:rPr lang="en-US" sz="2000" b="1" smtClean="0">
                <a:solidFill>
                  <a:srgbClr val="B00000"/>
                </a:solidFill>
                <a:latin typeface="+mj-lt"/>
                <a:ea typeface="+mj-ea"/>
                <a:cs typeface="+mj-cs"/>
              </a:rPr>
              <a:t>Relay </a:t>
            </a:r>
            <a:r>
              <a:rPr lang="en-US" sz="2000" b="1" dirty="0">
                <a:solidFill>
                  <a:srgbClr val="B00000"/>
                </a:solidFill>
                <a:latin typeface="+mj-lt"/>
                <a:ea typeface="+mj-ea"/>
                <a:cs typeface="+mj-cs"/>
              </a:rPr>
              <a:t>or On/Off tuner (by </a:t>
            </a:r>
            <a:r>
              <a:rPr lang="en-US" sz="2000" b="1" dirty="0" err="1">
                <a:solidFill>
                  <a:srgbClr val="B00000"/>
                </a:solidFill>
                <a:latin typeface="+mj-lt"/>
                <a:ea typeface="+mj-ea"/>
                <a:cs typeface="+mj-cs"/>
              </a:rPr>
              <a:t>Åström</a:t>
            </a:r>
            <a:r>
              <a:rPr lang="en-US" sz="2000" b="1" dirty="0">
                <a:solidFill>
                  <a:srgbClr val="B00000"/>
                </a:solidFill>
                <a:latin typeface="+mj-lt"/>
                <a:ea typeface="+mj-ea"/>
                <a:cs typeface="+mj-cs"/>
              </a:rPr>
              <a:t> and </a:t>
            </a:r>
            <a:r>
              <a:rPr lang="en-US" sz="2000" b="1" dirty="0" err="1">
                <a:solidFill>
                  <a:srgbClr val="B00000"/>
                </a:solidFill>
                <a:latin typeface="+mj-lt"/>
                <a:ea typeface="+mj-ea"/>
                <a:cs typeface="+mj-cs"/>
              </a:rPr>
              <a:t>Hägglund</a:t>
            </a:r>
            <a:r>
              <a:rPr lang="en-US" sz="2000" b="1" dirty="0">
                <a:solidFill>
                  <a:srgbClr val="B00000"/>
                </a:solidFill>
                <a:latin typeface="+mj-lt"/>
                <a:ea typeface="+mj-ea"/>
                <a:cs typeface="+mj-cs"/>
              </a:rPr>
              <a:t>). Sustained oscillations come </a:t>
            </a:r>
            <a:r>
              <a:rPr lang="en-US" sz="2000" b="1" dirty="0">
                <a:solidFill>
                  <a:srgbClr val="B00000"/>
                </a:solidFill>
                <a:latin typeface="+mn-lt"/>
              </a:rPr>
              <a:t>automatically </a:t>
            </a:r>
            <a:r>
              <a:rPr lang="en-US" sz="2000" b="1" dirty="0">
                <a:solidFill>
                  <a:srgbClr val="B00000"/>
                </a:solidFill>
                <a:latin typeface="+mj-lt"/>
                <a:ea typeface="+mj-ea"/>
                <a:cs typeface="+mj-cs"/>
              </a:rPr>
              <a:t>in control loop. From the amplitude and the period of these oscillations proper </a:t>
            </a:r>
            <a:r>
              <a:rPr lang="en-US" sz="2000" b="1" dirty="0" err="1">
                <a:solidFill>
                  <a:srgbClr val="B00000"/>
                </a:solidFill>
                <a:latin typeface="+mj-lt"/>
                <a:ea typeface="+mj-ea"/>
                <a:cs typeface="+mj-cs"/>
              </a:rPr>
              <a:t>PID</a:t>
            </a:r>
            <a:r>
              <a:rPr lang="en-US" sz="2000" b="1" dirty="0">
                <a:solidFill>
                  <a:srgbClr val="B00000"/>
                </a:solidFill>
                <a:latin typeface="+mj-lt"/>
                <a:ea typeface="+mj-ea"/>
                <a:cs typeface="+mj-cs"/>
              </a:rPr>
              <a:t> controller parameters are calculated by an algorithm in the </a:t>
            </a:r>
            <a:r>
              <a:rPr lang="en-US" sz="2000" b="1">
                <a:solidFill>
                  <a:srgbClr val="B00000"/>
                </a:solidFill>
                <a:latin typeface="+mj-lt"/>
                <a:ea typeface="+mj-ea"/>
                <a:cs typeface="+mj-cs"/>
              </a:rPr>
              <a:t>controller</a:t>
            </a:r>
            <a:r>
              <a:rPr lang="en-US" sz="2000" b="1" smtClean="0">
                <a:solidFill>
                  <a:srgbClr val="B00000"/>
                </a:solidFill>
                <a:latin typeface="+mj-lt"/>
                <a:ea typeface="+mj-ea"/>
                <a:cs typeface="+mj-cs"/>
              </a:rPr>
              <a:t>.</a:t>
            </a:r>
            <a:endParaRPr lang="en-US" sz="2000" dirty="0">
              <a:solidFill>
                <a:srgbClr val="003399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4" name="Rett linje 13"/>
          <p:cNvCxnSpPr/>
          <p:nvPr/>
        </p:nvCxnSpPr>
        <p:spPr>
          <a:xfrm rot="5400000">
            <a:off x="5111750" y="5616923"/>
            <a:ext cx="504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tt linje 15"/>
          <p:cNvCxnSpPr/>
          <p:nvPr/>
        </p:nvCxnSpPr>
        <p:spPr>
          <a:xfrm rot="5400000">
            <a:off x="4751387" y="5616923"/>
            <a:ext cx="504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tt pil 17"/>
          <p:cNvCxnSpPr/>
          <p:nvPr/>
        </p:nvCxnSpPr>
        <p:spPr>
          <a:xfrm>
            <a:off x="5003800" y="5723285"/>
            <a:ext cx="360363" cy="158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ktangel 18"/>
          <p:cNvSpPr/>
          <p:nvPr/>
        </p:nvSpPr>
        <p:spPr>
          <a:xfrm>
            <a:off x="3636640" y="5508972"/>
            <a:ext cx="1295400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 err="1">
                <a:solidFill>
                  <a:srgbClr val="1D8D17"/>
                </a:solidFill>
                <a:latin typeface="+mn-lt"/>
              </a:rPr>
              <a:t>Period</a:t>
            </a:r>
            <a:r>
              <a:rPr lang="nb-NO" b="1" dirty="0">
                <a:solidFill>
                  <a:srgbClr val="1D8D17"/>
                </a:solidFill>
                <a:latin typeface="+mn-lt"/>
              </a:rPr>
              <a:t> </a:t>
            </a:r>
            <a:r>
              <a:rPr lang="nb-NO" b="1" i="1" dirty="0">
                <a:solidFill>
                  <a:srgbClr val="1D8D17"/>
                </a:solidFill>
                <a:latin typeface="+mn-lt"/>
              </a:rPr>
              <a:t>P</a:t>
            </a:r>
            <a:r>
              <a:rPr lang="nb-NO" sz="1400" b="1" i="1" dirty="0">
                <a:solidFill>
                  <a:srgbClr val="1D8D17"/>
                </a:solidFill>
                <a:latin typeface="+mn-lt"/>
              </a:rPr>
              <a:t>u</a:t>
            </a:r>
            <a:endParaRPr lang="nb-NO" i="1" dirty="0">
              <a:solidFill>
                <a:srgbClr val="1D8D17"/>
              </a:solidFill>
              <a:latin typeface="+mn-lt"/>
            </a:endParaRPr>
          </a:p>
        </p:txBody>
      </p:sp>
      <p:sp>
        <p:nvSpPr>
          <p:cNvPr id="20" name="Rektangel 19"/>
          <p:cNvSpPr/>
          <p:nvPr/>
        </p:nvSpPr>
        <p:spPr>
          <a:xfrm>
            <a:off x="2987353" y="5139085"/>
            <a:ext cx="1800225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>
                <a:solidFill>
                  <a:srgbClr val="1D8D17"/>
                </a:solidFill>
                <a:latin typeface="+mn-lt"/>
              </a:rPr>
              <a:t>Amplitude </a:t>
            </a:r>
            <a:r>
              <a:rPr lang="nb-NO" b="1" i="1" dirty="0">
                <a:solidFill>
                  <a:srgbClr val="1D8D17"/>
                </a:solidFill>
                <a:latin typeface="+mn-lt"/>
              </a:rPr>
              <a:t>Y</a:t>
            </a:r>
            <a:endParaRPr lang="nb-NO" i="1" dirty="0">
              <a:solidFill>
                <a:srgbClr val="1D8D17"/>
              </a:solidFill>
              <a:latin typeface="+mn-lt"/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4211960" y="3933056"/>
            <a:ext cx="1512937" cy="369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>
                <a:solidFill>
                  <a:srgbClr val="1D8D17"/>
                </a:solidFill>
                <a:latin typeface="+mn-lt"/>
              </a:rPr>
              <a:t>Amplitude </a:t>
            </a:r>
            <a:r>
              <a:rPr lang="nb-NO" b="1" i="1">
                <a:solidFill>
                  <a:srgbClr val="1D8D17"/>
                </a:solidFill>
                <a:latin typeface="+mn-lt"/>
              </a:rPr>
              <a:t>A </a:t>
            </a:r>
            <a:endParaRPr lang="nb-NO" i="1" dirty="0">
              <a:solidFill>
                <a:srgbClr val="1D8D17"/>
              </a:solidFill>
              <a:latin typeface="+mn-lt"/>
            </a:endParaRPr>
          </a:p>
        </p:txBody>
      </p:sp>
      <p:sp>
        <p:nvSpPr>
          <p:cNvPr id="64526" name="Rektangel 21"/>
          <p:cNvSpPr>
            <a:spLocks noChangeArrowheads="1"/>
          </p:cNvSpPr>
          <p:nvPr/>
        </p:nvSpPr>
        <p:spPr bwMode="auto">
          <a:xfrm>
            <a:off x="6588224" y="5661248"/>
            <a:ext cx="205172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b-NO" b="1">
                <a:solidFill>
                  <a:srgbClr val="FF0000"/>
                </a:solidFill>
                <a:latin typeface="Calibri" pitchFamily="34" charset="0"/>
              </a:rPr>
              <a:t>In Ziegler-Nichols’:</a:t>
            </a:r>
          </a:p>
          <a:p>
            <a:r>
              <a:rPr lang="nb-NO" b="1" i="1">
                <a:solidFill>
                  <a:srgbClr val="FF0000"/>
                </a:solidFill>
                <a:latin typeface="Calibri" pitchFamily="34" charset="0"/>
              </a:rPr>
              <a:t>Use P</a:t>
            </a:r>
            <a:r>
              <a:rPr lang="nb-NO" sz="1600" b="1" i="1">
                <a:solidFill>
                  <a:srgbClr val="FF0000"/>
                </a:solidFill>
                <a:latin typeface="Calibri" pitchFamily="34" charset="0"/>
              </a:rPr>
              <a:t>u</a:t>
            </a:r>
            <a:r>
              <a:rPr lang="nb-NO" b="1" i="1">
                <a:solidFill>
                  <a:srgbClr val="FF0000"/>
                </a:solidFill>
                <a:latin typeface="Calibri" pitchFamily="34" charset="0"/>
              </a:rPr>
              <a:t> and</a:t>
            </a:r>
            <a:br>
              <a:rPr lang="nb-NO" b="1" i="1">
                <a:solidFill>
                  <a:srgbClr val="FF0000"/>
                </a:solidFill>
                <a:latin typeface="Calibri" pitchFamily="34" charset="0"/>
              </a:rPr>
            </a:br>
            <a:r>
              <a:rPr lang="nb-NO" b="1" i="1">
                <a:solidFill>
                  <a:srgbClr val="FF0000"/>
                </a:solidFill>
                <a:latin typeface="Calibri" pitchFamily="34" charset="0"/>
              </a:rPr>
              <a:t>K</a:t>
            </a:r>
            <a:r>
              <a:rPr lang="nb-NO" sz="1400" b="1" i="1">
                <a:solidFill>
                  <a:srgbClr val="FF0000"/>
                </a:solidFill>
                <a:latin typeface="Calibri" pitchFamily="34" charset="0"/>
              </a:rPr>
              <a:t>pu</a:t>
            </a:r>
            <a:r>
              <a:rPr lang="nb-NO" b="1" i="1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nb-NO" b="1" i="1" smtClean="0">
                <a:solidFill>
                  <a:srgbClr val="FF0000"/>
                </a:solidFill>
                <a:latin typeface="Calibri" pitchFamily="34" charset="0"/>
              </a:rPr>
              <a:t>= 4*A</a:t>
            </a:r>
            <a:r>
              <a:rPr lang="nb-NO" b="1" i="1">
                <a:solidFill>
                  <a:srgbClr val="FF0000"/>
                </a:solidFill>
                <a:latin typeface="Calibri" pitchFamily="34" charset="0"/>
              </a:rPr>
              <a:t>/(pi*Y).</a:t>
            </a:r>
            <a:endParaRPr lang="nb-NO" i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4" name="Plassholder for bunntekst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25" name="Plassholder for lysbildenummer 15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txBody>
          <a:bodyPr/>
          <a:lstStyle/>
          <a:p>
            <a:fld id="{4F86B3D0-3855-4BBA-9F30-80722252D4AE}" type="slidenum">
              <a:rPr lang="nb-NO" smtClean="0"/>
              <a:pPr/>
              <a:t>9</a:t>
            </a:fld>
            <a:endParaRPr lang="nb-NO"/>
          </a:p>
        </p:txBody>
      </p:sp>
      <p:cxnSp>
        <p:nvCxnSpPr>
          <p:cNvPr id="17" name="Rett linje 16"/>
          <p:cNvCxnSpPr/>
          <p:nvPr/>
        </p:nvCxnSpPr>
        <p:spPr>
          <a:xfrm flipH="1">
            <a:off x="4716016" y="5373216"/>
            <a:ext cx="1080120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 22"/>
          <p:cNvCxnSpPr/>
          <p:nvPr/>
        </p:nvCxnSpPr>
        <p:spPr>
          <a:xfrm flipV="1">
            <a:off x="4788024" y="5157192"/>
            <a:ext cx="0" cy="2160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H="1">
            <a:off x="4716016" y="5157192"/>
            <a:ext cx="216024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linje 28"/>
          <p:cNvCxnSpPr/>
          <p:nvPr/>
        </p:nvCxnSpPr>
        <p:spPr>
          <a:xfrm flipH="1">
            <a:off x="3203848" y="422108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tt pil 31"/>
          <p:cNvCxnSpPr/>
          <p:nvPr/>
        </p:nvCxnSpPr>
        <p:spPr>
          <a:xfrm flipV="1">
            <a:off x="4211960" y="4077072"/>
            <a:ext cx="0" cy="1440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ktangel 21"/>
          <p:cNvSpPr/>
          <p:nvPr/>
        </p:nvSpPr>
        <p:spPr>
          <a:xfrm>
            <a:off x="6516216" y="5661248"/>
            <a:ext cx="2088232" cy="936104"/>
          </a:xfrm>
          <a:prstGeom prst="rect">
            <a:avLst/>
          </a:prstGeom>
          <a:solidFill>
            <a:srgbClr val="C00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8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23649</TotalTime>
  <Words>386</Words>
  <Application>Microsoft Office PowerPoint</Application>
  <PresentationFormat>Skjermfremvisning (4:3)</PresentationFormat>
  <Paragraphs>75</Paragraphs>
  <Slides>10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Office-tema</vt:lpstr>
      <vt:lpstr>The Ziegler-Nichols' method of PID controller tuning</vt:lpstr>
      <vt:lpstr>PowerPoint-presentasjon</vt:lpstr>
      <vt:lpstr>PowerPoint-presentasjon</vt:lpstr>
      <vt:lpstr>PowerPoint-presentasjon</vt:lpstr>
      <vt:lpstr>PowerPoint-presentasjon</vt:lpstr>
      <vt:lpstr>Repeated Ziegler-Nichols (for PI contollers)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1338</cp:revision>
  <dcterms:created xsi:type="dcterms:W3CDTF">2009-02-12T18:27:23Z</dcterms:created>
  <dcterms:modified xsi:type="dcterms:W3CDTF">2018-01-01T23:03:04Z</dcterms:modified>
</cp:coreProperties>
</file>