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460" r:id="rId2"/>
    <p:sldId id="470" r:id="rId3"/>
    <p:sldId id="471" r:id="rId4"/>
    <p:sldId id="472" r:id="rId5"/>
    <p:sldId id="487" r:id="rId6"/>
    <p:sldId id="488" r:id="rId7"/>
    <p:sldId id="489" r:id="rId8"/>
    <p:sldId id="490" r:id="rId9"/>
    <p:sldId id="486" r:id="rId10"/>
    <p:sldId id="476" r:id="rId11"/>
    <p:sldId id="485" r:id="rId12"/>
    <p:sldId id="477" r:id="rId13"/>
    <p:sldId id="478" r:id="rId14"/>
    <p:sldId id="491" r:id="rId15"/>
    <p:sldId id="479" r:id="rId16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8D17"/>
    <a:srgbClr val="245794"/>
    <a:srgbClr val="B00000"/>
    <a:srgbClr val="D16309"/>
    <a:srgbClr val="AD5207"/>
    <a:srgbClr val="003399"/>
    <a:srgbClr val="F6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9424" autoAdjust="0"/>
  </p:normalViewPr>
  <p:slideViewPr>
    <p:cSldViewPr>
      <p:cViewPr varScale="1">
        <p:scale>
          <a:sx n="86" d="100"/>
          <a:sy n="86" d="100"/>
        </p:scale>
        <p:origin x="14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1B58E70-58C5-4E1A-B222-EA41A9AD772D}" type="datetimeFigureOut">
              <a:rPr lang="en-US"/>
              <a:pPr>
                <a:defRPr/>
              </a:pPr>
              <a:t>12/18/2017</a:t>
            </a:fld>
            <a:endParaRPr lang="en-US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en-US" noProof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AC44A0A-C7D2-41AB-824A-59C8F7541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308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063D12-25A6-43E2-ABA4-ECD6FB8B8A3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5391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C44A0A-C7D2-41AB-824A-59C8F7541AC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298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0C929D-86DD-4E3E-BC7C-E6AF1AE236A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8616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12D41-6C52-4F6E-B3F7-7C76D72EE73B}" type="datetime1">
              <a:rPr lang="nb-NO" smtClean="0"/>
              <a:t>18.12.2017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2017.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7F28D-C70C-4447-AB1D-EBCB65A9C96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A7C6E-16A7-49EC-A944-242FFF08D158}" type="datetime1">
              <a:rPr lang="nb-NO" smtClean="0"/>
              <a:t>18.12.2017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2017.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3DAEE-0EA6-4BF0-B594-D51090C6D7B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3FDBF-0425-426B-B14B-ADDB9610D7A8}" type="datetime1">
              <a:rPr lang="nb-NO" smtClean="0"/>
              <a:t>18.12.2017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2017.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CD723-78EE-40EF-82D2-B0D0EE4E965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24ED7-051A-4C66-80AB-828FA87AC3CC}" type="datetime1">
              <a:rPr lang="nb-NO" smtClean="0"/>
              <a:t>18.12.2017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2017.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AB49C-C2E7-4B02-AA67-17B76AF018C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A0080-7E94-4C6C-99A6-F11FF2A6B2D0}" type="datetime1">
              <a:rPr lang="nb-NO" smtClean="0"/>
              <a:t>18.12.2017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2017.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747B-50F8-46AB-BFDF-F794F63D3E6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EE8EF-4919-412F-871E-99B5E1B34DDE}" type="datetime1">
              <a:rPr lang="nb-NO" smtClean="0"/>
              <a:t>18.12.2017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2017.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55016-D8BF-473A-8613-F02B857A433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32B4F-4B86-433B-83E0-733F92282A15}" type="datetime1">
              <a:rPr lang="nb-NO" smtClean="0"/>
              <a:t>18.12.2017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2017.</a:t>
            </a: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8B970-0BAD-450E-BA15-A2504C5251B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85B9E-FFA6-4C1B-847E-BA3B61D4228F}" type="datetime1">
              <a:rPr lang="nb-NO" smtClean="0"/>
              <a:t>18.12.2017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2017.</a:t>
            </a: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E0FD1-5D18-4EC0-A173-3DC295F31A3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7773D-FB78-40E8-8CEF-C9AFE606DB57}" type="datetime1">
              <a:rPr lang="nb-NO" smtClean="0"/>
              <a:t>18.12.2017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2017.</a:t>
            </a: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84436-F74A-4239-AD9F-2927EE62DF4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824D5-61B6-43BA-B0FC-738160D03629}" type="datetime1">
              <a:rPr lang="nb-NO" smtClean="0"/>
              <a:t>18.12.2017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2017.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BCB21-33A2-4138-A48E-B412E1A49CC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46949-875E-4633-B575-A9EBC71BF7B9}" type="datetime1">
              <a:rPr lang="nb-NO" smtClean="0"/>
              <a:t>18.12.2017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2017.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0A9B9-FFC6-4EE6-AC1C-6D828D5C7B6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05D76BA-7976-4FB1-BE9E-52B544F29984}" type="datetime1">
              <a:rPr lang="nb-NO" smtClean="0"/>
              <a:t>18.12.2017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F. Haugen. Process Control. NMBU. 2017.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52170A-E73D-4654-881E-68CF2FA1B99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techteach.no/simview/liquid_tank/app/liquid_tank.exe" TargetMode="External"/><Relationship Id="rId2" Type="http://schemas.openxmlformats.org/officeDocument/2006/relationships/hyperlink" Target="http://techteach.no/simview/integrator/app/integrator.exe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techteach.no/simview/timedelay/app/timedelay.exe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techteach.no/simview/levelcontrol_chiptank/app/levelcontrol_chiptank.exe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techteach.no/simview/time_constant/app/time_constant.exe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techteach.no/simview/heated_tank/app/heated_tank.exe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hyperlink" Target="http://techteach.no/simview/heated_tank/app/heated_tank.exe" TargetMode="External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Undertittel 2"/>
          <p:cNvSpPr txBox="1">
            <a:spLocks/>
          </p:cNvSpPr>
          <p:nvPr/>
        </p:nvSpPr>
        <p:spPr bwMode="auto">
          <a:xfrm>
            <a:off x="1331913" y="319223"/>
            <a:ext cx="6400800" cy="548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nb-NO" sz="2800" b="1" smtClean="0">
                <a:solidFill>
                  <a:srgbClr val="105812"/>
                </a:solidFill>
                <a:latin typeface="Calibri" pitchFamily="34" charset="0"/>
              </a:rPr>
              <a:t>Course: </a:t>
            </a:r>
            <a:r>
              <a:rPr lang="nb-NO" sz="2800" b="1" smtClean="0">
                <a:solidFill>
                  <a:srgbClr val="105812"/>
                </a:solidFill>
                <a:latin typeface="Calibri" pitchFamily="34" charset="0"/>
              </a:rPr>
              <a:t>Process </a:t>
            </a:r>
            <a:r>
              <a:rPr lang="nb-NO" sz="2800" b="1">
                <a:solidFill>
                  <a:srgbClr val="105812"/>
                </a:solidFill>
                <a:latin typeface="Calibri" pitchFamily="34" charset="0"/>
              </a:rPr>
              <a:t>Control, NMBU</a:t>
            </a:r>
            <a:endParaRPr lang="nb-NO" sz="2800" b="1" smtClean="0">
              <a:solidFill>
                <a:srgbClr val="105812"/>
              </a:solidFill>
              <a:latin typeface="Calibri" pitchFamily="34" charset="0"/>
            </a:endParaRPr>
          </a:p>
        </p:txBody>
      </p:sp>
      <p:sp>
        <p:nvSpPr>
          <p:cNvPr id="10" name="Undertittel 2"/>
          <p:cNvSpPr txBox="1">
            <a:spLocks/>
          </p:cNvSpPr>
          <p:nvPr/>
        </p:nvSpPr>
        <p:spPr bwMode="auto">
          <a:xfrm>
            <a:off x="1331913" y="867389"/>
            <a:ext cx="6400800" cy="493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nb-NO" sz="2000" b="1" smtClean="0">
                <a:latin typeface="Calibri" pitchFamily="34" charset="0"/>
              </a:rPr>
              <a:t>Dec 2017 - April 2018</a:t>
            </a:r>
            <a:endParaRPr lang="nb-NO" sz="2800" b="1">
              <a:latin typeface="Calibri" pitchFamily="34" charset="0"/>
            </a:endParaRPr>
          </a:p>
        </p:txBody>
      </p: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179388" y="2204864"/>
            <a:ext cx="8713787" cy="2087563"/>
          </a:xfrm>
        </p:spPr>
        <p:txBody>
          <a:bodyPr/>
          <a:lstStyle/>
          <a:p>
            <a:pPr eaLnBrk="1" hangingPunct="1"/>
            <a:r>
              <a:rPr lang="nb-NO" sz="6600" b="1" smtClean="0">
                <a:solidFill>
                  <a:srgbClr val="B00000"/>
                </a:solidFill>
              </a:rPr>
              <a:t>Process dynamics</a:t>
            </a:r>
            <a:endParaRPr lang="nb-NO" sz="6600" smtClean="0">
              <a:solidFill>
                <a:srgbClr val="B00000"/>
              </a:solidFill>
            </a:endParaRPr>
          </a:p>
        </p:txBody>
      </p:sp>
      <p:sp>
        <p:nvSpPr>
          <p:cNvPr id="13" name="Undertittel 2"/>
          <p:cNvSpPr>
            <a:spLocks noGrp="1"/>
          </p:cNvSpPr>
          <p:nvPr>
            <p:ph type="subTitle" idx="1"/>
          </p:nvPr>
        </p:nvSpPr>
        <p:spPr>
          <a:xfrm>
            <a:off x="1331913" y="5445125"/>
            <a:ext cx="6400800" cy="782638"/>
          </a:xfrm>
        </p:spPr>
        <p:txBody>
          <a:bodyPr/>
          <a:lstStyle/>
          <a:p>
            <a:pPr eaLnBrk="1" hangingPunct="1"/>
            <a:r>
              <a:rPr lang="nb-NO" sz="2000" b="1" smtClean="0">
                <a:solidFill>
                  <a:srgbClr val="002060"/>
                </a:solidFill>
              </a:rPr>
              <a:t>By Finn Aakre Haugen, PhD, TechTeach</a:t>
            </a:r>
          </a:p>
          <a:p>
            <a:pPr eaLnBrk="1" hangingPunct="1"/>
            <a:r>
              <a:rPr lang="nb-NO" sz="1400" b="1" smtClean="0">
                <a:solidFill>
                  <a:srgbClr val="002060"/>
                </a:solidFill>
              </a:rPr>
              <a:t>(finnhaugen@hotmail.com)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2017.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77F28D-C70C-4447-AB1D-EBCB65A9C966}" type="slidenum">
              <a:rPr lang="nb-NO" smtClean="0"/>
              <a:pPr>
                <a:defRPr/>
              </a:pPr>
              <a:t>1</a:t>
            </a:fld>
            <a:endParaRPr lang="nb-NO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kstSylinder 12"/>
          <p:cNvSpPr txBox="1">
            <a:spLocks noChangeArrowheads="1"/>
          </p:cNvSpPr>
          <p:nvPr/>
        </p:nvSpPr>
        <p:spPr bwMode="auto">
          <a:xfrm>
            <a:off x="395288" y="2133600"/>
            <a:ext cx="8143875" cy="197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algn="ctr"/>
            <a:r>
              <a:rPr lang="nb-NO" sz="3200" b="1">
                <a:solidFill>
                  <a:srgbClr val="009900"/>
                </a:solidFill>
              </a:rPr>
              <a:t>Simulators:</a:t>
            </a:r>
          </a:p>
          <a:p>
            <a:pPr marL="0" lvl="1" algn="ctr"/>
            <a:endParaRPr lang="nb-NO" b="1">
              <a:solidFill>
                <a:srgbClr val="245794"/>
              </a:solidFill>
            </a:endParaRPr>
          </a:p>
          <a:p>
            <a:pPr algn="ctr"/>
            <a:r>
              <a:rPr lang="nb-NO" sz="2400" b="1">
                <a:hlinkClick r:id="rId2"/>
              </a:rPr>
              <a:t>Integrator</a:t>
            </a:r>
            <a:endParaRPr lang="nb-NO" sz="2400" b="1"/>
          </a:p>
          <a:p>
            <a:pPr algn="ctr"/>
            <a:endParaRPr lang="nb-NO" sz="2400" b="1"/>
          </a:p>
          <a:p>
            <a:pPr algn="ctr"/>
            <a:r>
              <a:rPr lang="nb-NO" sz="2400" b="1">
                <a:hlinkClick r:id="rId3"/>
              </a:rPr>
              <a:t>Liquid tank</a:t>
            </a:r>
            <a:endParaRPr lang="nb-NO" sz="2400" b="1"/>
          </a:p>
        </p:txBody>
      </p:sp>
      <p:sp>
        <p:nvSpPr>
          <p:cNvPr id="5" name="Tittel 1"/>
          <p:cNvSpPr txBox="1">
            <a:spLocks/>
          </p:cNvSpPr>
          <p:nvPr/>
        </p:nvSpPr>
        <p:spPr>
          <a:xfrm>
            <a:off x="539750" y="3933825"/>
            <a:ext cx="7772400" cy="642938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(Mathematical model on next slide.)</a:t>
            </a:r>
            <a:endParaRPr lang="nb-NO" i="1" dirty="0">
              <a:solidFill>
                <a:schemeClr val="bg1">
                  <a:lumMod val="50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2017.</a:t>
            </a:r>
            <a:endParaRPr lang="nb-NO"/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984436-F74A-4239-AD9F-2927EE62DF44}" type="slidenum">
              <a:rPr lang="nb-NO" smtClean="0"/>
              <a:pPr>
                <a:defRPr/>
              </a:pPr>
              <a:t>10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2017.</a:t>
            </a:r>
            <a:endParaRPr lang="nb-NO"/>
          </a:p>
        </p:txBody>
      </p:sp>
      <p:sp>
        <p:nvSpPr>
          <p:cNvPr id="7" name="Tittel 1"/>
          <p:cNvSpPr txBox="1">
            <a:spLocks/>
          </p:cNvSpPr>
          <p:nvPr/>
        </p:nvSpPr>
        <p:spPr>
          <a:xfrm>
            <a:off x="539750" y="692150"/>
            <a:ext cx="7772400" cy="642938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1D8D17"/>
                </a:solidFill>
                <a:latin typeface="Arial" pitchFamily="34" charset="0"/>
                <a:ea typeface="+mj-ea"/>
                <a:cs typeface="Arial" pitchFamily="34" charset="0"/>
              </a:rPr>
              <a:t>Mathematical model of liquid tank</a:t>
            </a:r>
            <a:endParaRPr lang="nb-NO" sz="2800" i="1" dirty="0">
              <a:solidFill>
                <a:srgbClr val="1D8D17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Undertittel 2"/>
          <p:cNvSpPr txBox="1">
            <a:spLocks/>
          </p:cNvSpPr>
          <p:nvPr/>
        </p:nvSpPr>
        <p:spPr bwMode="auto">
          <a:xfrm>
            <a:off x="323850" y="2349500"/>
            <a:ext cx="8001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 b="1">
                <a:solidFill>
                  <a:srgbClr val="003399"/>
                </a:solidFill>
                <a:latin typeface="Calibri" pitchFamily="34" charset="0"/>
              </a:rPr>
              <a:t>A * dh/dt = qin – qout = qin – Kp*up (pump)</a:t>
            </a:r>
            <a:endParaRPr lang="nb-NO" sz="2400">
              <a:solidFill>
                <a:srgbClr val="003399"/>
              </a:solidFill>
              <a:latin typeface="Calibri" pitchFamily="34" charset="0"/>
            </a:endParaRPr>
          </a:p>
        </p:txBody>
      </p:sp>
      <p:sp>
        <p:nvSpPr>
          <p:cNvPr id="9" name="Undertittel 2"/>
          <p:cNvSpPr txBox="1">
            <a:spLocks/>
          </p:cNvSpPr>
          <p:nvPr/>
        </p:nvSpPr>
        <p:spPr bwMode="auto">
          <a:xfrm>
            <a:off x="1908175" y="1489075"/>
            <a:ext cx="507841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 b="1">
                <a:solidFill>
                  <a:srgbClr val="B00000"/>
                </a:solidFill>
                <a:latin typeface="Calibri" pitchFamily="34" charset="0"/>
              </a:rPr>
              <a:t>Mass balance</a:t>
            </a:r>
            <a:br>
              <a:rPr lang="en-US" sz="2400" b="1">
                <a:solidFill>
                  <a:srgbClr val="B00000"/>
                </a:solidFill>
                <a:latin typeface="Calibri" pitchFamily="34" charset="0"/>
              </a:rPr>
            </a:br>
            <a:r>
              <a:rPr lang="en-US" sz="2400" b="1">
                <a:solidFill>
                  <a:srgbClr val="B00000"/>
                </a:solidFill>
                <a:latin typeface="Calibri" pitchFamily="34" charset="0"/>
              </a:rPr>
              <a:t>(assume valve is closed):</a:t>
            </a:r>
            <a:endParaRPr lang="nb-NO" sz="2400">
              <a:solidFill>
                <a:srgbClr val="B00000"/>
              </a:solidFill>
              <a:latin typeface="Calibri" pitchFamily="34" charset="0"/>
            </a:endParaRPr>
          </a:p>
        </p:txBody>
      </p:sp>
      <p:sp>
        <p:nvSpPr>
          <p:cNvPr id="10" name="Undertittel 2"/>
          <p:cNvSpPr txBox="1">
            <a:spLocks/>
          </p:cNvSpPr>
          <p:nvPr/>
        </p:nvSpPr>
        <p:spPr bwMode="auto">
          <a:xfrm>
            <a:off x="250825" y="2924175"/>
            <a:ext cx="80010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 b="1">
                <a:solidFill>
                  <a:srgbClr val="003399"/>
                </a:solidFill>
                <a:latin typeface="Calibri" pitchFamily="34" charset="0"/>
              </a:rPr>
              <a:t>dh/dt = (1/A) * (qin – qout) = (1/A) * (qin –Kp*up)</a:t>
            </a:r>
            <a:endParaRPr lang="nb-NO" sz="2400">
              <a:solidFill>
                <a:srgbClr val="003399"/>
              </a:solidFill>
              <a:latin typeface="Calibri" pitchFamily="34" charset="0"/>
            </a:endParaRPr>
          </a:p>
          <a:p>
            <a:pPr algn="ctr"/>
            <a:endParaRPr lang="nb-NO" sz="2400">
              <a:solidFill>
                <a:srgbClr val="003399"/>
              </a:solidFill>
              <a:latin typeface="Calibri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575" y="4149725"/>
            <a:ext cx="19335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Undertittel 2"/>
          <p:cNvSpPr txBox="1">
            <a:spLocks/>
          </p:cNvSpPr>
          <p:nvPr/>
        </p:nvSpPr>
        <p:spPr bwMode="auto">
          <a:xfrm>
            <a:off x="1187450" y="3573463"/>
            <a:ext cx="626427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 b="1">
                <a:solidFill>
                  <a:srgbClr val="B00000"/>
                </a:solidFill>
                <a:latin typeface="Calibri" pitchFamily="34" charset="0"/>
              </a:rPr>
              <a:t>which is on the standard form of an integrator</a:t>
            </a:r>
            <a:endParaRPr lang="nb-NO" sz="2400">
              <a:solidFill>
                <a:srgbClr val="B00000"/>
              </a:solidFill>
              <a:latin typeface="Calibri" pitchFamily="34" charset="0"/>
            </a:endParaRPr>
          </a:p>
        </p:txBody>
      </p:sp>
      <p:sp>
        <p:nvSpPr>
          <p:cNvPr id="13" name="Undertittel 2"/>
          <p:cNvSpPr txBox="1">
            <a:spLocks/>
          </p:cNvSpPr>
          <p:nvPr/>
        </p:nvSpPr>
        <p:spPr bwMode="auto">
          <a:xfrm>
            <a:off x="179388" y="4797425"/>
            <a:ext cx="86407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(except in our example we have  two “input” signals, </a:t>
            </a:r>
            <a:r>
              <a:rPr lang="en-US" sz="2400" b="1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qin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and </a:t>
            </a:r>
            <a:r>
              <a:rPr lang="en-US" sz="2400" b="1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qout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)</a:t>
            </a:r>
            <a:endParaRPr lang="nb-NO" sz="24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14" name="Rett pil 13"/>
          <p:cNvCxnSpPr/>
          <p:nvPr/>
        </p:nvCxnSpPr>
        <p:spPr>
          <a:xfrm flipH="1" flipV="1">
            <a:off x="1691680" y="3356992"/>
            <a:ext cx="1584176" cy="7886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tt pil 15"/>
          <p:cNvCxnSpPr/>
          <p:nvPr/>
        </p:nvCxnSpPr>
        <p:spPr>
          <a:xfrm flipV="1">
            <a:off x="4572000" y="3429000"/>
            <a:ext cx="936104" cy="7166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984436-F74A-4239-AD9F-2927EE62DF44}" type="slidenum">
              <a:rPr lang="nb-NO" smtClean="0"/>
              <a:pPr>
                <a:defRPr/>
              </a:pPr>
              <a:t>11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21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575" y="5517232"/>
            <a:ext cx="253682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tel 11"/>
          <p:cNvSpPr>
            <a:spLocks noGrp="1"/>
          </p:cNvSpPr>
          <p:nvPr>
            <p:ph type="title"/>
          </p:nvPr>
        </p:nvSpPr>
        <p:spPr>
          <a:xfrm>
            <a:off x="971550" y="333375"/>
            <a:ext cx="6769100" cy="115093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1D8D17"/>
                </a:solidFill>
                <a:latin typeface="Arial" pitchFamily="34" charset="0"/>
                <a:cs typeface="Arial" pitchFamily="34" charset="0"/>
              </a:rPr>
              <a:t>Time-delay</a:t>
            </a:r>
            <a:br>
              <a:rPr lang="en-US" sz="3600" b="1" dirty="0" smtClean="0">
                <a:solidFill>
                  <a:srgbClr val="1D8D17"/>
                </a:solidFill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rgbClr val="1D8D17"/>
                </a:solidFill>
                <a:latin typeface="Arial" pitchFamily="34" charset="0"/>
                <a:cs typeface="Arial" pitchFamily="34" charset="0"/>
              </a:rPr>
              <a:t>(or transport-delay, dead-time)</a:t>
            </a:r>
            <a:endParaRPr lang="en-US" sz="3600" dirty="0">
              <a:solidFill>
                <a:srgbClr val="1D8D1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6" name="Tittel 1"/>
          <p:cNvSpPr txBox="1">
            <a:spLocks/>
          </p:cNvSpPr>
          <p:nvPr/>
        </p:nvSpPr>
        <p:spPr bwMode="auto">
          <a:xfrm>
            <a:off x="539750" y="1557338"/>
            <a:ext cx="777240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>
                <a:solidFill>
                  <a:srgbClr val="B00000"/>
                </a:solidFill>
              </a:rPr>
              <a:t>Example: Conveyor belt</a:t>
            </a:r>
            <a:endParaRPr lang="nb-NO" sz="2400" i="1">
              <a:solidFill>
                <a:srgbClr val="B00000"/>
              </a:solidFill>
            </a:endParaRPr>
          </a:p>
        </p:txBody>
      </p:sp>
      <p:pic>
        <p:nvPicPr>
          <p:cNvPr id="1331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74750" y="2708920"/>
            <a:ext cx="6926263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Tittel 1"/>
          <p:cNvSpPr txBox="1">
            <a:spLocks/>
          </p:cNvSpPr>
          <p:nvPr/>
        </p:nvSpPr>
        <p:spPr bwMode="auto">
          <a:xfrm>
            <a:off x="611188" y="2206625"/>
            <a:ext cx="77724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>
                <a:solidFill>
                  <a:srgbClr val="245794"/>
                </a:solidFill>
              </a:rPr>
              <a:t>(Outflow is equal to time-delayed inflow.)</a:t>
            </a:r>
            <a:endParaRPr lang="nb-NO" sz="2000" i="1">
              <a:solidFill>
                <a:srgbClr val="245794"/>
              </a:solidFill>
            </a:endParaRPr>
          </a:p>
        </p:txBody>
      </p:sp>
      <p:sp>
        <p:nvSpPr>
          <p:cNvPr id="9" name="Undertittel 2"/>
          <p:cNvSpPr txBox="1">
            <a:spLocks/>
          </p:cNvSpPr>
          <p:nvPr/>
        </p:nvSpPr>
        <p:spPr>
          <a:xfrm>
            <a:off x="317500" y="5229200"/>
            <a:ext cx="8358188" cy="50006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Transfer function:</a:t>
            </a:r>
            <a:endParaRPr lang="nb-NO" sz="20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2017.</a:t>
            </a:r>
            <a:endParaRPr lang="nb-NO"/>
          </a:p>
        </p:txBody>
      </p:sp>
      <p:sp>
        <p:nvSpPr>
          <p:cNvPr id="13" name="Rektangel 12"/>
          <p:cNvSpPr/>
          <p:nvPr/>
        </p:nvSpPr>
        <p:spPr>
          <a:xfrm>
            <a:off x="5292080" y="4797152"/>
            <a:ext cx="1728192" cy="504056"/>
          </a:xfrm>
          <a:prstGeom prst="rect">
            <a:avLst/>
          </a:prstGeom>
          <a:solidFill>
            <a:srgbClr val="B00000">
              <a:alpha val="18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ktangel 13"/>
          <p:cNvSpPr/>
          <p:nvPr/>
        </p:nvSpPr>
        <p:spPr>
          <a:xfrm>
            <a:off x="5148064" y="5733256"/>
            <a:ext cx="648072" cy="504056"/>
          </a:xfrm>
          <a:prstGeom prst="rect">
            <a:avLst/>
          </a:prstGeom>
          <a:solidFill>
            <a:srgbClr val="B00000">
              <a:alpha val="18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E0FD1-5D18-4EC0-A173-3DC295F31A37}" type="slidenum">
              <a:rPr lang="nb-NO" smtClean="0"/>
              <a:pPr>
                <a:defRPr/>
              </a:pPr>
              <a:t>12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kstSylinder 12"/>
          <p:cNvSpPr txBox="1">
            <a:spLocks noChangeArrowheads="1"/>
          </p:cNvSpPr>
          <p:nvPr/>
        </p:nvSpPr>
        <p:spPr bwMode="auto">
          <a:xfrm>
            <a:off x="395288" y="2630488"/>
            <a:ext cx="8143875" cy="123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algn="ctr"/>
            <a:r>
              <a:rPr lang="nb-NO" sz="3200" b="1">
                <a:solidFill>
                  <a:srgbClr val="009900"/>
                </a:solidFill>
              </a:rPr>
              <a:t>Simulator:</a:t>
            </a:r>
          </a:p>
          <a:p>
            <a:pPr marL="0" lvl="1" algn="ctr"/>
            <a:endParaRPr lang="nb-NO" b="1">
              <a:solidFill>
                <a:srgbClr val="245794"/>
              </a:solidFill>
            </a:endParaRPr>
          </a:p>
          <a:p>
            <a:pPr algn="ctr"/>
            <a:r>
              <a:rPr lang="nb-NO" sz="2400" b="1">
                <a:hlinkClick r:id="rId2"/>
              </a:rPr>
              <a:t>Time-delay</a:t>
            </a:r>
            <a:endParaRPr lang="nb-NO" sz="2400" b="1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2017.</a:t>
            </a:r>
            <a:endParaRPr lang="nb-NO"/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984436-F74A-4239-AD9F-2927EE62DF44}" type="slidenum">
              <a:rPr lang="nb-NO" smtClean="0"/>
              <a:pPr>
                <a:defRPr/>
              </a:pPr>
              <a:t>13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techteach.no\kurs\2011\statoil\04_05_okt_2011\grafikk\pipe.e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340768"/>
            <a:ext cx="7976215" cy="4680520"/>
          </a:xfrm>
          <a:prstGeom prst="rect">
            <a:avLst/>
          </a:prstGeom>
          <a:noFill/>
        </p:spPr>
      </p:pic>
      <p:sp>
        <p:nvSpPr>
          <p:cNvPr id="5" name="Tittel 11"/>
          <p:cNvSpPr txBox="1">
            <a:spLocks/>
          </p:cNvSpPr>
          <p:nvPr/>
        </p:nvSpPr>
        <p:spPr>
          <a:xfrm>
            <a:off x="395536" y="188640"/>
            <a:ext cx="8207375" cy="1282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1D8D17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Very hard questions:</a:t>
            </a: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rgbClr val="1D8D17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ittel 11"/>
          <p:cNvSpPr txBox="1">
            <a:spLocks/>
          </p:cNvSpPr>
          <p:nvPr/>
        </p:nvSpPr>
        <p:spPr>
          <a:xfrm>
            <a:off x="971600" y="1268760"/>
            <a:ext cx="792088" cy="634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1.</a:t>
            </a: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Tittel 11"/>
          <p:cNvSpPr txBox="1">
            <a:spLocks/>
          </p:cNvSpPr>
          <p:nvPr/>
        </p:nvSpPr>
        <p:spPr>
          <a:xfrm>
            <a:off x="971600" y="5085184"/>
            <a:ext cx="792088" cy="634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smtClean="0">
                <a:solidFill>
                  <a:srgbClr val="C00000"/>
                </a:solidFill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</a:t>
            </a: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2017.</a:t>
            </a:r>
            <a:endParaRPr lang="nb-NO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77F28D-C70C-4447-AB1D-EBCB65A9C966}" type="slidenum">
              <a:rPr lang="nb-NO" smtClean="0"/>
              <a:pPr>
                <a:defRPr/>
              </a:pPr>
              <a:t>14</a:t>
            </a:fld>
            <a:endParaRPr lang="nb-NO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tel 11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07375" cy="12827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1D8D17"/>
                </a:solidFill>
                <a:latin typeface="Arial" charset="0"/>
                <a:cs typeface="Arial" charset="0"/>
              </a:rPr>
              <a:t>Combined dynamics</a:t>
            </a:r>
            <a:endParaRPr lang="en-US" smtClean="0">
              <a:solidFill>
                <a:srgbClr val="1D8D17"/>
              </a:solidFill>
              <a:latin typeface="Arial" charset="0"/>
              <a:cs typeface="Arial" charset="0"/>
            </a:endParaRPr>
          </a:p>
        </p:txBody>
      </p:sp>
      <p:sp>
        <p:nvSpPr>
          <p:cNvPr id="15365" name="Tittel 1"/>
          <p:cNvSpPr txBox="1">
            <a:spLocks/>
          </p:cNvSpPr>
          <p:nvPr/>
        </p:nvSpPr>
        <p:spPr bwMode="auto">
          <a:xfrm>
            <a:off x="687388" y="2276475"/>
            <a:ext cx="77724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B00000"/>
                </a:solidFill>
              </a:rPr>
              <a:t>Example: Wood-chip tank</a:t>
            </a:r>
            <a:endParaRPr lang="nb-NO" sz="2800" i="1">
              <a:solidFill>
                <a:srgbClr val="B00000"/>
              </a:solidFill>
            </a:endParaRPr>
          </a:p>
        </p:txBody>
      </p:sp>
      <p:sp>
        <p:nvSpPr>
          <p:cNvPr id="15366" name="Rektangel 15"/>
          <p:cNvSpPr>
            <a:spLocks noChangeArrowheads="1"/>
          </p:cNvSpPr>
          <p:nvPr/>
        </p:nvSpPr>
        <p:spPr bwMode="auto">
          <a:xfrm>
            <a:off x="2165733" y="3357563"/>
            <a:ext cx="48125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b-NO" sz="2400" b="1">
                <a:hlinkClick r:id="rId2"/>
              </a:rPr>
              <a:t>Level control of wood-chip tank</a:t>
            </a:r>
            <a:endParaRPr lang="nb-NO" sz="2400" b="1"/>
          </a:p>
        </p:txBody>
      </p:sp>
      <p:sp>
        <p:nvSpPr>
          <p:cNvPr id="15367" name="Tittel 1"/>
          <p:cNvSpPr txBox="1">
            <a:spLocks/>
          </p:cNvSpPr>
          <p:nvPr/>
        </p:nvSpPr>
        <p:spPr bwMode="auto">
          <a:xfrm>
            <a:off x="611188" y="4221163"/>
            <a:ext cx="777240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>
                <a:solidFill>
                  <a:srgbClr val="D16309"/>
                </a:solidFill>
              </a:rPr>
              <a:t>How </a:t>
            </a:r>
            <a:r>
              <a:rPr lang="en-US" sz="2400" b="1" smtClean="0">
                <a:solidFill>
                  <a:srgbClr val="D16309"/>
                </a:solidFill>
              </a:rPr>
              <a:t>will you </a:t>
            </a:r>
            <a:r>
              <a:rPr lang="en-US" sz="2400" b="1">
                <a:solidFill>
                  <a:srgbClr val="D16309"/>
                </a:solidFill>
              </a:rPr>
              <a:t>characterize</a:t>
            </a:r>
          </a:p>
          <a:p>
            <a:pPr algn="ctr"/>
            <a:r>
              <a:rPr lang="en-US" sz="2400" b="1">
                <a:solidFill>
                  <a:srgbClr val="D16309"/>
                </a:solidFill>
              </a:rPr>
              <a:t>the dynamics of this system?</a:t>
            </a:r>
            <a:endParaRPr lang="nb-NO" sz="2400" i="1">
              <a:solidFill>
                <a:srgbClr val="D16309"/>
              </a:solidFill>
            </a:endParaRP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2017.</a:t>
            </a:r>
            <a:endParaRPr lang="nb-NO"/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E0FD1-5D18-4EC0-A173-3DC295F31A37}" type="slidenum">
              <a:rPr lang="nb-NO" smtClean="0"/>
              <a:pPr>
                <a:defRPr/>
              </a:pPr>
              <a:t>15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tel 11"/>
          <p:cNvSpPr>
            <a:spLocks noGrp="1"/>
          </p:cNvSpPr>
          <p:nvPr>
            <p:ph type="title"/>
          </p:nvPr>
        </p:nvSpPr>
        <p:spPr>
          <a:xfrm>
            <a:off x="2051050" y="332656"/>
            <a:ext cx="4968875" cy="779463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9900"/>
                </a:solidFill>
              </a:rPr>
              <a:t>Terms</a:t>
            </a:r>
            <a:endParaRPr lang="en-US" smtClean="0"/>
          </a:p>
        </p:txBody>
      </p:sp>
      <p:sp>
        <p:nvSpPr>
          <p:cNvPr id="10" name="Undertittel 2"/>
          <p:cNvSpPr txBox="1">
            <a:spLocks/>
          </p:cNvSpPr>
          <p:nvPr/>
        </p:nvSpPr>
        <p:spPr>
          <a:xfrm>
            <a:off x="2157413" y="3358431"/>
            <a:ext cx="4575175" cy="50323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Why are these terms important?</a:t>
            </a:r>
            <a:endParaRPr lang="nb-NO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77" name="Undertittel 2"/>
          <p:cNvSpPr txBox="1">
            <a:spLocks/>
          </p:cNvSpPr>
          <p:nvPr/>
        </p:nvSpPr>
        <p:spPr bwMode="auto">
          <a:xfrm>
            <a:off x="606425" y="4006131"/>
            <a:ext cx="8358188" cy="213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 typeface="Arial" charset="0"/>
              <a:buChar char="•"/>
            </a:pPr>
            <a:r>
              <a:rPr lang="nb-NO" sz="2000">
                <a:solidFill>
                  <a:srgbClr val="001F82"/>
                </a:solidFill>
              </a:rPr>
              <a:t> </a:t>
            </a:r>
            <a:r>
              <a:rPr lang="nb-NO" sz="2000" b="1">
                <a:solidFill>
                  <a:srgbClr val="001F82"/>
                </a:solidFill>
              </a:rPr>
              <a:t>To give names to dynamic properties of physical systems</a:t>
            </a:r>
            <a:br>
              <a:rPr lang="nb-NO" sz="2000" b="1">
                <a:solidFill>
                  <a:srgbClr val="001F82"/>
                </a:solidFill>
              </a:rPr>
            </a:br>
            <a:r>
              <a:rPr lang="nb-NO" sz="2000">
                <a:solidFill>
                  <a:srgbClr val="001F82"/>
                </a:solidFill>
              </a:rPr>
              <a:t> </a:t>
            </a:r>
          </a:p>
          <a:p>
            <a:pPr>
              <a:buFont typeface="Arial" charset="0"/>
              <a:buChar char="•"/>
            </a:pPr>
            <a:r>
              <a:rPr lang="nb-NO" sz="2000" b="1">
                <a:solidFill>
                  <a:srgbClr val="001F82"/>
                </a:solidFill>
              </a:rPr>
              <a:t> To make you identify and understand dynamic properties</a:t>
            </a:r>
          </a:p>
          <a:p>
            <a:pPr>
              <a:buFont typeface="Arial" charset="0"/>
              <a:buChar char="•"/>
            </a:pPr>
            <a:endParaRPr lang="nb-NO" sz="2000" b="1">
              <a:solidFill>
                <a:srgbClr val="001F82"/>
              </a:solidFill>
            </a:endParaRPr>
          </a:p>
          <a:p>
            <a:pPr>
              <a:buFont typeface="Arial" charset="0"/>
              <a:buChar char="•"/>
            </a:pPr>
            <a:r>
              <a:rPr lang="nb-NO" sz="2000" b="1">
                <a:solidFill>
                  <a:srgbClr val="001F82"/>
                </a:solidFill>
              </a:rPr>
              <a:t> Can be used in controller tuning - using model-based methods (e.g. Skogestad’s method - to be described later in this course)</a:t>
            </a:r>
          </a:p>
        </p:txBody>
      </p:sp>
      <p:sp>
        <p:nvSpPr>
          <p:cNvPr id="3078" name="Undertittel 2"/>
          <p:cNvSpPr txBox="1">
            <a:spLocks/>
          </p:cNvSpPr>
          <p:nvPr/>
        </p:nvSpPr>
        <p:spPr bwMode="auto">
          <a:xfrm>
            <a:off x="2843213" y="1485181"/>
            <a:ext cx="3960812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b="1">
                <a:solidFill>
                  <a:srgbClr val="B00000"/>
                </a:solidFill>
              </a:rPr>
              <a:t> Gain</a:t>
            </a:r>
          </a:p>
          <a:p>
            <a:pPr>
              <a:buFont typeface="Arial" charset="0"/>
              <a:buChar char="•"/>
            </a:pPr>
            <a:r>
              <a:rPr lang="en-US" sz="2000" b="1">
                <a:solidFill>
                  <a:srgbClr val="B00000"/>
                </a:solidFill>
              </a:rPr>
              <a:t> Time-constant</a:t>
            </a:r>
          </a:p>
          <a:p>
            <a:pPr>
              <a:buFont typeface="Arial" charset="0"/>
              <a:buChar char="•"/>
            </a:pPr>
            <a:r>
              <a:rPr lang="nb-NO" sz="2000" b="1">
                <a:solidFill>
                  <a:srgbClr val="B00000"/>
                </a:solidFill>
              </a:rPr>
              <a:t> Integrator (or accumulator)</a:t>
            </a:r>
            <a:endParaRPr lang="en-US" sz="2000" b="1">
              <a:solidFill>
                <a:srgbClr val="B00000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2000" b="1">
                <a:solidFill>
                  <a:srgbClr val="B00000"/>
                </a:solidFill>
              </a:rPr>
              <a:t> Time-delay</a:t>
            </a:r>
          </a:p>
        </p:txBody>
      </p:sp>
      <p:sp>
        <p:nvSpPr>
          <p:cNvPr id="9" name="Plassholder for bunn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2017.</a:t>
            </a:r>
            <a:endParaRPr lang="nb-NO"/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E0FD1-5D18-4EC0-A173-3DC295F31A37}" type="slidenum">
              <a:rPr lang="nb-NO" smtClean="0"/>
              <a:pPr>
                <a:defRPr/>
              </a:pPr>
              <a:t>2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dertittel 2"/>
          <p:cNvSpPr txBox="1">
            <a:spLocks/>
          </p:cNvSpPr>
          <p:nvPr/>
        </p:nvSpPr>
        <p:spPr>
          <a:xfrm>
            <a:off x="428625" y="779190"/>
            <a:ext cx="8501063" cy="11144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nb-NO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0" name="Undertittel 2"/>
          <p:cNvSpPr txBox="1">
            <a:spLocks/>
          </p:cNvSpPr>
          <p:nvPr/>
        </p:nvSpPr>
        <p:spPr>
          <a:xfrm>
            <a:off x="428625" y="1064940"/>
            <a:ext cx="8358188" cy="1143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Time-constant systems can be represented with the following differential equation, where </a:t>
            </a: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u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is the system input and </a:t>
            </a: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is the output:</a:t>
            </a:r>
            <a:endParaRPr lang="nb-NO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ittel 1"/>
          <p:cNvSpPr txBox="1">
            <a:spLocks/>
          </p:cNvSpPr>
          <p:nvPr/>
        </p:nvSpPr>
        <p:spPr>
          <a:xfrm>
            <a:off x="615950" y="188640"/>
            <a:ext cx="7772400" cy="642938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1D8D17"/>
                </a:solidFill>
                <a:latin typeface="Arial" pitchFamily="34" charset="0"/>
                <a:ea typeface="+mj-ea"/>
                <a:cs typeface="Arial" pitchFamily="34" charset="0"/>
              </a:rPr>
              <a:t>Definition of time-constant systems</a:t>
            </a:r>
            <a:endParaRPr lang="nb-NO" sz="3200" dirty="0">
              <a:solidFill>
                <a:srgbClr val="1D8D17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41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50" y="4336778"/>
            <a:ext cx="29622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Undertittel 2"/>
          <p:cNvSpPr txBox="1">
            <a:spLocks/>
          </p:cNvSpPr>
          <p:nvPr/>
        </p:nvSpPr>
        <p:spPr>
          <a:xfrm>
            <a:off x="428625" y="3293790"/>
            <a:ext cx="8358188" cy="9286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From this differential equation we can calculate the following transfer function from input </a:t>
            </a:r>
            <a:r>
              <a:rPr lang="en-US" sz="2000" b="1" i="1" dirty="0">
                <a:solidFill>
                  <a:schemeClr val="accent3">
                    <a:lumMod val="75000"/>
                  </a:schemeClr>
                </a:solidFill>
              </a:rPr>
              <a:t>u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 to output </a:t>
            </a:r>
            <a:r>
              <a:rPr lang="en-US" sz="2000" b="1" i="1" dirty="0">
                <a:solidFill>
                  <a:schemeClr val="accent3">
                    <a:lumMod val="75000"/>
                  </a:schemeClr>
                </a:solidFill>
              </a:rPr>
              <a:t>y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:</a:t>
            </a:r>
            <a:endParaRPr lang="nb-NO" sz="2000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104" name="Undertittel 2"/>
          <p:cNvSpPr txBox="1">
            <a:spLocks/>
          </p:cNvSpPr>
          <p:nvPr/>
        </p:nvSpPr>
        <p:spPr bwMode="auto">
          <a:xfrm>
            <a:off x="428625" y="2785790"/>
            <a:ext cx="835818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1" i="1">
                <a:solidFill>
                  <a:srgbClr val="B00000"/>
                </a:solidFill>
              </a:rPr>
              <a:t>T</a:t>
            </a:r>
            <a:r>
              <a:rPr lang="en-US" sz="2000" b="1">
                <a:solidFill>
                  <a:srgbClr val="B00000"/>
                </a:solidFill>
              </a:rPr>
              <a:t> is the time-constant. </a:t>
            </a:r>
            <a:r>
              <a:rPr lang="en-US" sz="2000" b="1" i="1">
                <a:solidFill>
                  <a:srgbClr val="B00000"/>
                </a:solidFill>
              </a:rPr>
              <a:t>K</a:t>
            </a:r>
            <a:r>
              <a:rPr lang="en-US" sz="2000" b="1">
                <a:solidFill>
                  <a:srgbClr val="B00000"/>
                </a:solidFill>
              </a:rPr>
              <a:t> is the gain.</a:t>
            </a:r>
          </a:p>
        </p:txBody>
      </p:sp>
      <p:pic>
        <p:nvPicPr>
          <p:cNvPr id="410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0" y="1993628"/>
            <a:ext cx="32004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Undertittel 2"/>
          <p:cNvSpPr txBox="1">
            <a:spLocks/>
          </p:cNvSpPr>
          <p:nvPr/>
        </p:nvSpPr>
        <p:spPr>
          <a:xfrm>
            <a:off x="428625" y="5208315"/>
            <a:ext cx="8358188" cy="7413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This transfer function is the standard transfer function of a time-constant system.</a:t>
            </a:r>
            <a:endParaRPr lang="nb-NO" sz="20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10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7988" y="2065065"/>
            <a:ext cx="225107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Plassholder for bunntekst 12"/>
          <p:cNvSpPr>
            <a:spLocks noGrp="1"/>
          </p:cNvSpPr>
          <p:nvPr>
            <p:ph type="ftr" sz="quarter" idx="11"/>
          </p:nvPr>
        </p:nvSpPr>
        <p:spPr>
          <a:xfrm>
            <a:off x="3124200" y="630932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F. Haugen. Process Control. NMBU. 2017.</a:t>
            </a:r>
            <a:endParaRPr lang="nb-NO"/>
          </a:p>
        </p:txBody>
      </p:sp>
      <p:sp>
        <p:nvSpPr>
          <p:cNvPr id="15" name="Rektangel 14"/>
          <p:cNvSpPr/>
          <p:nvPr/>
        </p:nvSpPr>
        <p:spPr>
          <a:xfrm>
            <a:off x="5076056" y="4293096"/>
            <a:ext cx="1152128" cy="864096"/>
          </a:xfrm>
          <a:prstGeom prst="rect">
            <a:avLst/>
          </a:prstGeom>
          <a:solidFill>
            <a:srgbClr val="B00000">
              <a:alpha val="18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ktangel 16"/>
          <p:cNvSpPr/>
          <p:nvPr/>
        </p:nvSpPr>
        <p:spPr>
          <a:xfrm>
            <a:off x="4139952" y="1988840"/>
            <a:ext cx="3384376" cy="864096"/>
          </a:xfrm>
          <a:prstGeom prst="rect">
            <a:avLst/>
          </a:prstGeom>
          <a:solidFill>
            <a:srgbClr val="B00000">
              <a:alpha val="18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E0FD1-5D18-4EC0-A173-3DC295F31A37}" type="slidenum">
              <a:rPr lang="nb-NO" smtClean="0"/>
              <a:pPr>
                <a:defRPr/>
              </a:pPr>
              <a:t>3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ktangel 23"/>
          <p:cNvSpPr/>
          <p:nvPr/>
        </p:nvSpPr>
        <p:spPr>
          <a:xfrm>
            <a:off x="6372200" y="4509120"/>
            <a:ext cx="2699792" cy="1368152"/>
          </a:xfrm>
          <a:prstGeom prst="rect">
            <a:avLst/>
          </a:prstGeom>
          <a:solidFill>
            <a:srgbClr val="B00000">
              <a:alpha val="18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Undertittel 2"/>
          <p:cNvSpPr txBox="1">
            <a:spLocks/>
          </p:cNvSpPr>
          <p:nvPr/>
        </p:nvSpPr>
        <p:spPr bwMode="auto">
          <a:xfrm>
            <a:off x="428625" y="850628"/>
            <a:ext cx="8501063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2000">
              <a:solidFill>
                <a:srgbClr val="001F82"/>
              </a:solidFill>
            </a:endParaRPr>
          </a:p>
        </p:txBody>
      </p:sp>
      <p:sp>
        <p:nvSpPr>
          <p:cNvPr id="5123" name="Tittel 1"/>
          <p:cNvSpPr txBox="1">
            <a:spLocks/>
          </p:cNvSpPr>
          <p:nvPr/>
        </p:nvSpPr>
        <p:spPr bwMode="auto">
          <a:xfrm>
            <a:off x="117475" y="188640"/>
            <a:ext cx="884713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>
                <a:solidFill>
                  <a:srgbClr val="1D8D17"/>
                </a:solidFill>
              </a:rPr>
              <a:t>K and T in the step response</a:t>
            </a:r>
            <a:endParaRPr lang="nb-NO" sz="3200">
              <a:solidFill>
                <a:srgbClr val="1D8D17"/>
              </a:solidFill>
            </a:endParaRPr>
          </a:p>
        </p:txBody>
      </p:sp>
      <p:sp>
        <p:nvSpPr>
          <p:cNvPr id="12" name="Undertittel 2"/>
          <p:cNvSpPr txBox="1">
            <a:spLocks/>
          </p:cNvSpPr>
          <p:nvPr/>
        </p:nvSpPr>
        <p:spPr>
          <a:xfrm>
            <a:off x="4029075" y="831578"/>
            <a:ext cx="5006975" cy="11525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001F82"/>
                </a:solidFill>
              </a:rPr>
              <a:t>By applying a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step</a:t>
            </a:r>
            <a:r>
              <a:rPr lang="en-US" b="1" dirty="0">
                <a:solidFill>
                  <a:srgbClr val="001F82"/>
                </a:solidFill>
              </a:rPr>
              <a:t> at the input of the system, you can read off </a:t>
            </a:r>
            <a:r>
              <a:rPr lang="en-US" b="1" i="1" dirty="0">
                <a:solidFill>
                  <a:srgbClr val="C00000"/>
                </a:solidFill>
              </a:rPr>
              <a:t>K</a:t>
            </a:r>
            <a:r>
              <a:rPr lang="en-US" b="1" dirty="0">
                <a:solidFill>
                  <a:srgbClr val="001F82"/>
                </a:solidFill>
              </a:rPr>
              <a:t> and </a:t>
            </a:r>
            <a:r>
              <a:rPr lang="en-US" b="1" i="1" dirty="0">
                <a:solidFill>
                  <a:srgbClr val="C00000"/>
                </a:solidFill>
              </a:rPr>
              <a:t>T</a:t>
            </a:r>
            <a:r>
              <a:rPr lang="en-US" b="1" dirty="0">
                <a:solidFill>
                  <a:srgbClr val="001F82"/>
                </a:solidFill>
              </a:rPr>
              <a:t> from </a:t>
            </a:r>
          </a:p>
          <a:p>
            <a:pPr>
              <a:defRPr/>
            </a:pPr>
            <a:r>
              <a:rPr lang="en-US" b="1" dirty="0">
                <a:solidFill>
                  <a:srgbClr val="001F82"/>
                </a:solidFill>
              </a:rPr>
              <a:t>the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step response </a:t>
            </a:r>
            <a:r>
              <a:rPr lang="en-US" b="1" dirty="0">
                <a:solidFill>
                  <a:srgbClr val="001F82"/>
                </a:solidFill>
              </a:rPr>
              <a:t>at the output. </a:t>
            </a:r>
            <a:endParaRPr lang="nb-NO" dirty="0">
              <a:solidFill>
                <a:srgbClr val="001F82"/>
              </a:solidFill>
            </a:endParaRPr>
          </a:p>
        </p:txBody>
      </p:sp>
      <p:pic>
        <p:nvPicPr>
          <p:cNvPr id="512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63" y="2207940"/>
            <a:ext cx="2211387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" y="2701653"/>
            <a:ext cx="5786438" cy="368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Rett pil 14"/>
          <p:cNvCxnSpPr/>
          <p:nvPr/>
        </p:nvCxnSpPr>
        <p:spPr>
          <a:xfrm rot="5400000">
            <a:off x="2563813" y="2988990"/>
            <a:ext cx="1003300" cy="155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129" name="Rektangel 21"/>
          <p:cNvSpPr>
            <a:spLocks noChangeArrowheads="1"/>
          </p:cNvSpPr>
          <p:nvPr/>
        </p:nvSpPr>
        <p:spPr bwMode="auto">
          <a:xfrm>
            <a:off x="6143625" y="3123928"/>
            <a:ext cx="3635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009900"/>
                </a:solidFill>
              </a:rPr>
              <a:t>y</a:t>
            </a:r>
            <a:r>
              <a:rPr lang="en-US" sz="1400" b="1" i="1">
                <a:solidFill>
                  <a:srgbClr val="009900"/>
                </a:solidFill>
              </a:rPr>
              <a:t>s</a:t>
            </a:r>
            <a:endParaRPr lang="nb-NO">
              <a:solidFill>
                <a:srgbClr val="009900"/>
              </a:solidFill>
            </a:endParaRPr>
          </a:p>
        </p:txBody>
      </p:sp>
      <p:sp>
        <p:nvSpPr>
          <p:cNvPr id="5130" name="Rektangel 22"/>
          <p:cNvSpPr>
            <a:spLocks noChangeArrowheads="1"/>
          </p:cNvSpPr>
          <p:nvPr/>
        </p:nvSpPr>
        <p:spPr bwMode="auto">
          <a:xfrm>
            <a:off x="6165850" y="3708128"/>
            <a:ext cx="3349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009900"/>
                </a:solidFill>
              </a:rPr>
              <a:t>U</a:t>
            </a:r>
            <a:endParaRPr lang="nb-NO">
              <a:solidFill>
                <a:srgbClr val="009900"/>
              </a:solidFill>
            </a:endParaRPr>
          </a:p>
        </p:txBody>
      </p:sp>
      <p:sp>
        <p:nvSpPr>
          <p:cNvPr id="5131" name="Rektangel 23"/>
          <p:cNvSpPr>
            <a:spLocks noChangeArrowheads="1"/>
          </p:cNvSpPr>
          <p:nvPr/>
        </p:nvSpPr>
        <p:spPr bwMode="auto">
          <a:xfrm>
            <a:off x="6215063" y="6137003"/>
            <a:ext cx="285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/>
              <a:t>t</a:t>
            </a:r>
            <a:endParaRPr lang="nb-NO" sz="1400"/>
          </a:p>
        </p:txBody>
      </p:sp>
      <p:cxnSp>
        <p:nvCxnSpPr>
          <p:cNvPr id="26" name="Rett pil 25"/>
          <p:cNvCxnSpPr/>
          <p:nvPr/>
        </p:nvCxnSpPr>
        <p:spPr>
          <a:xfrm>
            <a:off x="5715000" y="6422753"/>
            <a:ext cx="642938" cy="1587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ktangel 36"/>
          <p:cNvSpPr/>
          <p:nvPr/>
        </p:nvSpPr>
        <p:spPr>
          <a:xfrm>
            <a:off x="2714625" y="1922190"/>
            <a:ext cx="15906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Step response:</a:t>
            </a:r>
          </a:p>
        </p:txBody>
      </p:sp>
      <p:sp>
        <p:nvSpPr>
          <p:cNvPr id="27" name="Rektangel 26"/>
          <p:cNvSpPr/>
          <p:nvPr/>
        </p:nvSpPr>
        <p:spPr>
          <a:xfrm>
            <a:off x="131763" y="2123803"/>
            <a:ext cx="1154112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Input step</a:t>
            </a:r>
          </a:p>
        </p:txBody>
      </p:sp>
      <p:cxnSp>
        <p:nvCxnSpPr>
          <p:cNvPr id="28" name="Rett pil 27"/>
          <p:cNvCxnSpPr/>
          <p:nvPr/>
        </p:nvCxnSpPr>
        <p:spPr>
          <a:xfrm rot="16200000" flipH="1">
            <a:off x="642938" y="2636565"/>
            <a:ext cx="1500187" cy="10715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513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450" y="976040"/>
            <a:ext cx="225107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2" name="Rett pil 31"/>
          <p:cNvCxnSpPr/>
          <p:nvPr/>
        </p:nvCxnSpPr>
        <p:spPr>
          <a:xfrm rot="16200000" flipV="1">
            <a:off x="2699544" y="1624534"/>
            <a:ext cx="576263" cy="14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9" name="Rett pil 38"/>
          <p:cNvCxnSpPr/>
          <p:nvPr/>
        </p:nvCxnSpPr>
        <p:spPr>
          <a:xfrm rot="5400000" flipH="1" flipV="1">
            <a:off x="755650" y="1552303"/>
            <a:ext cx="720725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139" name="TekstSylinder 24"/>
          <p:cNvSpPr txBox="1">
            <a:spLocks noChangeArrowheads="1"/>
          </p:cNvSpPr>
          <p:nvPr/>
        </p:nvSpPr>
        <p:spPr bwMode="auto">
          <a:xfrm>
            <a:off x="1187450" y="5511528"/>
            <a:ext cx="23574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i="1">
                <a:solidFill>
                  <a:schemeClr val="accent6">
                    <a:lumMod val="60000"/>
                    <a:lumOff val="40000"/>
                  </a:schemeClr>
                </a:solidFill>
              </a:rPr>
              <a:t>T</a:t>
            </a:r>
            <a:r>
              <a:rPr lang="en-US" b="1">
                <a:solidFill>
                  <a:schemeClr val="accent6">
                    <a:lumMod val="60000"/>
                    <a:lumOff val="40000"/>
                  </a:schemeClr>
                </a:solidFill>
              </a:rPr>
              <a:t> is the 63% response time</a:t>
            </a:r>
            <a:endParaRPr lang="nb-NO" i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" name="TekstSylinder 19"/>
          <p:cNvSpPr txBox="1"/>
          <p:nvPr/>
        </p:nvSpPr>
        <p:spPr>
          <a:xfrm>
            <a:off x="6408712" y="4512022"/>
            <a:ext cx="26997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i="1" dirty="0">
                <a:solidFill>
                  <a:srgbClr val="245794"/>
                </a:solidFill>
                <a:latin typeface="Arial" charset="0"/>
              </a:rPr>
              <a:t>K</a:t>
            </a:r>
            <a:r>
              <a:rPr lang="en-US" sz="1600" b="1" dirty="0">
                <a:solidFill>
                  <a:srgbClr val="245794"/>
                </a:solidFill>
                <a:latin typeface="Arial" charset="0"/>
              </a:rPr>
              <a:t> = Output / Input</a:t>
            </a:r>
            <a:br>
              <a:rPr lang="en-US" sz="1600" b="1" dirty="0">
                <a:solidFill>
                  <a:srgbClr val="245794"/>
                </a:solidFill>
                <a:latin typeface="Arial" charset="0"/>
              </a:rPr>
            </a:br>
            <a:r>
              <a:rPr lang="en-US" sz="1600" b="1">
                <a:solidFill>
                  <a:srgbClr val="245794"/>
                </a:solidFill>
                <a:latin typeface="Arial" charset="0"/>
              </a:rPr>
              <a:t>   </a:t>
            </a:r>
            <a:br>
              <a:rPr lang="en-US" sz="1600" b="1">
                <a:solidFill>
                  <a:srgbClr val="245794"/>
                </a:solidFill>
                <a:latin typeface="Arial" charset="0"/>
              </a:rPr>
            </a:br>
            <a:r>
              <a:rPr lang="en-US" sz="1600" b="1" i="1" smtClean="0">
                <a:solidFill>
                  <a:srgbClr val="245794"/>
                </a:solidFill>
              </a:rPr>
              <a:t>  </a:t>
            </a:r>
            <a:r>
              <a:rPr lang="en-US" sz="1600" b="1" smtClean="0">
                <a:solidFill>
                  <a:srgbClr val="245794"/>
                </a:solidFill>
                <a:latin typeface="Arial" charset="0"/>
              </a:rPr>
              <a:t> </a:t>
            </a:r>
            <a:r>
              <a:rPr lang="en-US" sz="1600" b="1">
                <a:solidFill>
                  <a:srgbClr val="245794"/>
                </a:solidFill>
                <a:latin typeface="Arial" charset="0"/>
              </a:rPr>
              <a:t>= </a:t>
            </a:r>
            <a:r>
              <a:rPr lang="en-US" sz="1600" b="1" i="1" smtClean="0">
                <a:solidFill>
                  <a:srgbClr val="245794"/>
                </a:solidFill>
                <a:latin typeface="Arial" charset="0"/>
              </a:rPr>
              <a:t>y</a:t>
            </a:r>
            <a:r>
              <a:rPr lang="en-US" sz="1200" b="1" i="1" smtClean="0">
                <a:solidFill>
                  <a:srgbClr val="245794"/>
                </a:solidFill>
                <a:latin typeface="Arial" charset="0"/>
              </a:rPr>
              <a:t>s</a:t>
            </a:r>
            <a:r>
              <a:rPr lang="en-US" sz="1600" b="1" smtClean="0">
                <a:solidFill>
                  <a:srgbClr val="245794"/>
                </a:solidFill>
                <a:latin typeface="Arial" charset="0"/>
              </a:rPr>
              <a:t>/</a:t>
            </a:r>
            <a:r>
              <a:rPr lang="en-US" sz="1600" b="1" i="1" smtClean="0">
                <a:solidFill>
                  <a:srgbClr val="245794"/>
                </a:solidFill>
                <a:latin typeface="Arial" charset="0"/>
              </a:rPr>
              <a:t>U = delta y / delta u</a:t>
            </a:r>
          </a:p>
          <a:p>
            <a:pPr>
              <a:defRPr/>
            </a:pPr>
            <a:endParaRPr lang="nb-NO" sz="1600" b="1" i="1" smtClean="0">
              <a:solidFill>
                <a:srgbClr val="245794"/>
              </a:solidFill>
            </a:endParaRPr>
          </a:p>
          <a:p>
            <a:pPr>
              <a:defRPr/>
            </a:pPr>
            <a:r>
              <a:rPr lang="en-US" sz="1600" b="1" smtClean="0">
                <a:solidFill>
                  <a:srgbClr val="245794"/>
                </a:solidFill>
              </a:rPr>
              <a:t>     (at steady-state!)</a:t>
            </a:r>
            <a:endParaRPr lang="nb-NO" sz="1600" i="1" dirty="0">
              <a:solidFill>
                <a:srgbClr val="245794"/>
              </a:solidFill>
              <a:latin typeface="Arial" charset="0"/>
            </a:endParaRPr>
          </a:p>
        </p:txBody>
      </p:sp>
      <p:cxnSp>
        <p:nvCxnSpPr>
          <p:cNvPr id="22" name="Rett pil 21"/>
          <p:cNvCxnSpPr/>
          <p:nvPr/>
        </p:nvCxnSpPr>
        <p:spPr>
          <a:xfrm flipH="1" flipV="1">
            <a:off x="6516216" y="3432447"/>
            <a:ext cx="720080" cy="11486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tt pil 22"/>
          <p:cNvCxnSpPr/>
          <p:nvPr/>
        </p:nvCxnSpPr>
        <p:spPr>
          <a:xfrm flipH="1" flipV="1">
            <a:off x="6500814" y="3974132"/>
            <a:ext cx="1527570" cy="6076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ktangel 28"/>
          <p:cNvSpPr/>
          <p:nvPr/>
        </p:nvSpPr>
        <p:spPr>
          <a:xfrm>
            <a:off x="1403648" y="5517232"/>
            <a:ext cx="1944216" cy="648072"/>
          </a:xfrm>
          <a:prstGeom prst="rect">
            <a:avLst/>
          </a:prstGeom>
          <a:solidFill>
            <a:srgbClr val="B00000">
              <a:alpha val="18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2017.</a:t>
            </a:r>
            <a:endParaRPr lang="nb-NO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77F28D-C70C-4447-AB1D-EBCB65A9C966}" type="slidenum">
              <a:rPr lang="nb-NO" smtClean="0"/>
              <a:pPr>
                <a:defRPr/>
              </a:pPr>
              <a:t>4</a:t>
            </a:fld>
            <a:endParaRPr lang="nb-NO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2017.</a:t>
            </a:r>
            <a:endParaRPr lang="nb-NO"/>
          </a:p>
        </p:txBody>
      </p:sp>
      <p:sp>
        <p:nvSpPr>
          <p:cNvPr id="5" name="Tittel 1"/>
          <p:cNvSpPr txBox="1">
            <a:spLocks/>
          </p:cNvSpPr>
          <p:nvPr/>
        </p:nvSpPr>
        <p:spPr>
          <a:xfrm>
            <a:off x="611188" y="1490663"/>
            <a:ext cx="7772400" cy="642937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9900"/>
                </a:solidFill>
                <a:latin typeface="Arial" pitchFamily="34" charset="0"/>
                <a:ea typeface="+mj-ea"/>
                <a:cs typeface="Arial" pitchFamily="34" charset="0"/>
              </a:rPr>
              <a:t>Simulator:</a:t>
            </a:r>
            <a:endParaRPr lang="nb-NO" sz="3200" i="1" dirty="0">
              <a:solidFill>
                <a:srgbClr val="0099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Rektangel 14"/>
          <p:cNvSpPr>
            <a:spLocks noChangeArrowheads="1"/>
          </p:cNvSpPr>
          <p:nvPr/>
        </p:nvSpPr>
        <p:spPr bwMode="auto">
          <a:xfrm>
            <a:off x="3414713" y="2708275"/>
            <a:ext cx="22828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b-NO" sz="2400" b="1">
                <a:hlinkClick r:id="rId2"/>
              </a:rPr>
              <a:t>Time-constant</a:t>
            </a:r>
            <a:endParaRPr lang="nb-NO" sz="2400" b="1"/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984436-F74A-4239-AD9F-2927EE62DF44}" type="slidenum">
              <a:rPr lang="nb-NO" smtClean="0"/>
              <a:pPr>
                <a:defRPr/>
              </a:pPr>
              <a:t>5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2017.</a:t>
            </a:r>
            <a:endParaRPr lang="nb-NO"/>
          </a:p>
        </p:txBody>
      </p:sp>
      <p:sp>
        <p:nvSpPr>
          <p:cNvPr id="8" name="Undertittel 2"/>
          <p:cNvSpPr txBox="1">
            <a:spLocks/>
          </p:cNvSpPr>
          <p:nvPr/>
        </p:nvSpPr>
        <p:spPr bwMode="auto">
          <a:xfrm>
            <a:off x="428625" y="1071563"/>
            <a:ext cx="8501063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2000">
              <a:solidFill>
                <a:srgbClr val="001F82"/>
              </a:solidFill>
            </a:endParaRPr>
          </a:p>
        </p:txBody>
      </p:sp>
      <p:sp>
        <p:nvSpPr>
          <p:cNvPr id="9" name="Tittel 1"/>
          <p:cNvSpPr txBox="1">
            <a:spLocks/>
          </p:cNvSpPr>
          <p:nvPr/>
        </p:nvSpPr>
        <p:spPr>
          <a:xfrm>
            <a:off x="611188" y="1490663"/>
            <a:ext cx="7772400" cy="642937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9900"/>
                </a:solidFill>
                <a:latin typeface="Arial" pitchFamily="34" charset="0"/>
                <a:ea typeface="+mj-ea"/>
                <a:cs typeface="Arial" pitchFamily="34" charset="0"/>
              </a:rPr>
              <a:t>Example: Liquid tank with heating</a:t>
            </a:r>
            <a:endParaRPr lang="nb-NO" sz="3200" i="1" dirty="0">
              <a:solidFill>
                <a:srgbClr val="0099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2646363" y="2701925"/>
            <a:ext cx="3581400" cy="10144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nb-NO" sz="2000" b="1" dirty="0">
                <a:solidFill>
                  <a:schemeClr val="accent6">
                    <a:lumMod val="50000"/>
                  </a:schemeClr>
                </a:solidFill>
              </a:rPr>
              <a:t>Simulator:</a:t>
            </a:r>
            <a:r>
              <a:rPr lang="nb-NO" sz="2000" b="1" dirty="0">
                <a:solidFill>
                  <a:srgbClr val="001F82"/>
                </a:solidFill>
              </a:rPr>
              <a:t/>
            </a:r>
            <a:br>
              <a:rPr lang="nb-NO" sz="2000" b="1" dirty="0">
                <a:solidFill>
                  <a:srgbClr val="001F82"/>
                </a:solidFill>
              </a:rPr>
            </a:br>
            <a:endParaRPr lang="en-US" sz="2000" b="1" dirty="0">
              <a:solidFill>
                <a:srgbClr val="001F82"/>
              </a:solidFill>
            </a:endParaRPr>
          </a:p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hlinkClick r:id="rId2"/>
              </a:rPr>
              <a:t>Heated tank</a:t>
            </a:r>
            <a:endParaRPr lang="nb-NO" sz="2000" dirty="0">
              <a:solidFill>
                <a:srgbClr val="001F82"/>
              </a:solidFill>
            </a:endParaRPr>
          </a:p>
        </p:txBody>
      </p:sp>
      <p:sp>
        <p:nvSpPr>
          <p:cNvPr id="11" name="Tittel 1"/>
          <p:cNvSpPr txBox="1">
            <a:spLocks/>
          </p:cNvSpPr>
          <p:nvPr/>
        </p:nvSpPr>
        <p:spPr>
          <a:xfrm>
            <a:off x="539750" y="4149725"/>
            <a:ext cx="7772400" cy="642938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(Mathematical model on next slide.)</a:t>
            </a:r>
            <a:endParaRPr lang="nb-NO" i="1" dirty="0">
              <a:solidFill>
                <a:schemeClr val="bg1">
                  <a:lumMod val="50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984436-F74A-4239-AD9F-2927EE62DF44}" type="slidenum">
              <a:rPr lang="nb-NO" smtClean="0"/>
              <a:pPr>
                <a:defRPr/>
              </a:pPr>
              <a:t>6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1"/>
          <p:cNvSpPr txBox="1">
            <a:spLocks/>
          </p:cNvSpPr>
          <p:nvPr/>
        </p:nvSpPr>
        <p:spPr>
          <a:xfrm>
            <a:off x="683568" y="-27384"/>
            <a:ext cx="7772400" cy="642938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1D8D17"/>
                </a:solidFill>
                <a:latin typeface="Arial" pitchFamily="34" charset="0"/>
                <a:ea typeface="+mj-ea"/>
                <a:cs typeface="Arial" pitchFamily="34" charset="0"/>
              </a:rPr>
              <a:t>Mathematical model of heated tank</a:t>
            </a:r>
            <a:endParaRPr lang="nb-NO" sz="2800" i="1" dirty="0">
              <a:solidFill>
                <a:srgbClr val="1D8D17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Undertittel 2"/>
          <p:cNvSpPr txBox="1">
            <a:spLocks/>
          </p:cNvSpPr>
          <p:nvPr/>
        </p:nvSpPr>
        <p:spPr bwMode="auto">
          <a:xfrm>
            <a:off x="3276600" y="742554"/>
            <a:ext cx="5078413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1">
                <a:solidFill>
                  <a:srgbClr val="B00000"/>
                </a:solidFill>
              </a:rPr>
              <a:t>Energy balance:</a:t>
            </a:r>
            <a:endParaRPr lang="nb-NO" sz="2000">
              <a:solidFill>
                <a:srgbClr val="B00000"/>
              </a:solidFill>
            </a:endParaRPr>
          </a:p>
        </p:txBody>
      </p:sp>
      <p:sp>
        <p:nvSpPr>
          <p:cNvPr id="9" name="Undertittel 2"/>
          <p:cNvSpPr txBox="1">
            <a:spLocks/>
          </p:cNvSpPr>
          <p:nvPr/>
        </p:nvSpPr>
        <p:spPr bwMode="auto">
          <a:xfrm>
            <a:off x="428625" y="1829991"/>
            <a:ext cx="8286750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solidFill>
                  <a:srgbClr val="245794"/>
                </a:solidFill>
              </a:rPr>
              <a:t>From this differential equation we can derive the following transfer functions, assuming neglected heat transfer (</a:t>
            </a:r>
            <a:r>
              <a:rPr lang="en-US" sz="2000" b="1" i="1">
                <a:solidFill>
                  <a:srgbClr val="245794"/>
                </a:solidFill>
              </a:rPr>
              <a:t>Uh</a:t>
            </a:r>
            <a:r>
              <a:rPr lang="en-US" sz="2000" b="1">
                <a:solidFill>
                  <a:srgbClr val="245794"/>
                </a:solidFill>
              </a:rPr>
              <a:t>=0) (Delta indicates “deviation from </a:t>
            </a:r>
            <a:r>
              <a:rPr lang="en-US" sz="2000" b="1" smtClean="0">
                <a:solidFill>
                  <a:srgbClr val="245794"/>
                </a:solidFill>
              </a:rPr>
              <a:t>operating point</a:t>
            </a:r>
            <a:r>
              <a:rPr lang="en-US" sz="2000" b="1">
                <a:solidFill>
                  <a:srgbClr val="245794"/>
                </a:solidFill>
              </a:rPr>
              <a:t>”):</a:t>
            </a:r>
            <a:endParaRPr lang="nb-NO" sz="2000">
              <a:solidFill>
                <a:srgbClr val="245794"/>
              </a:solidFill>
            </a:endParaRP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25" y="1187054"/>
            <a:ext cx="48387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Undertittel 2"/>
          <p:cNvSpPr txBox="1">
            <a:spLocks/>
          </p:cNvSpPr>
          <p:nvPr/>
        </p:nvSpPr>
        <p:spPr>
          <a:xfrm>
            <a:off x="428625" y="4976416"/>
            <a:ext cx="8501063" cy="8032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2000" b="1" dirty="0">
                <a:solidFill>
                  <a:srgbClr val="245794"/>
                </a:solidFill>
              </a:rPr>
              <a:t>If the heat transfer is neglected (</a:t>
            </a:r>
            <a:r>
              <a:rPr lang="en-US" sz="2000" b="1" i="1" dirty="0">
                <a:solidFill>
                  <a:srgbClr val="245794"/>
                </a:solidFill>
              </a:rPr>
              <a:t>U</a:t>
            </a:r>
            <a:r>
              <a:rPr lang="en-US" sz="1600" b="1" i="1" dirty="0">
                <a:solidFill>
                  <a:srgbClr val="245794"/>
                </a:solidFill>
              </a:rPr>
              <a:t>h</a:t>
            </a:r>
            <a:r>
              <a:rPr lang="en-US" sz="2000" b="1" dirty="0">
                <a:solidFill>
                  <a:srgbClr val="245794"/>
                </a:solidFill>
              </a:rPr>
              <a:t>=0), the time-constant is simply mass divided </a:t>
            </a:r>
            <a:r>
              <a:rPr lang="en-US" sz="2000" b="1">
                <a:solidFill>
                  <a:srgbClr val="245794"/>
                </a:solidFill>
              </a:rPr>
              <a:t>by </a:t>
            </a:r>
            <a:r>
              <a:rPr lang="en-US" sz="2000" b="1" smtClean="0">
                <a:solidFill>
                  <a:srgbClr val="245794"/>
                </a:solidFill>
              </a:rPr>
              <a:t>mass flow</a:t>
            </a:r>
            <a:r>
              <a:rPr lang="en-US" sz="2000" b="1" dirty="0">
                <a:solidFill>
                  <a:srgbClr val="245794"/>
                </a:solidFill>
              </a:rPr>
              <a:t>:</a:t>
            </a:r>
            <a:endParaRPr lang="nb-NO" sz="2000" dirty="0">
              <a:solidFill>
                <a:srgbClr val="245794"/>
              </a:solidFill>
            </a:endParaRPr>
          </a:p>
        </p:txBody>
      </p:sp>
      <p:sp>
        <p:nvSpPr>
          <p:cNvPr id="12" name="Undertittel 2"/>
          <p:cNvSpPr txBox="1">
            <a:spLocks/>
          </p:cNvSpPr>
          <p:nvPr/>
        </p:nvSpPr>
        <p:spPr>
          <a:xfrm>
            <a:off x="357188" y="3763566"/>
            <a:ext cx="8358187" cy="50323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Time-constant and gains:</a:t>
            </a:r>
            <a:endParaRPr lang="nb-NO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" y="2826941"/>
            <a:ext cx="758983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" y="4196954"/>
            <a:ext cx="15001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28875" y="4138216"/>
            <a:ext cx="170815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29125" y="4128691"/>
            <a:ext cx="1714500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72250" y="4117579"/>
            <a:ext cx="1643063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64099" y="5545609"/>
            <a:ext cx="923925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071563" y="1044179"/>
            <a:ext cx="214312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ktangel 20"/>
          <p:cNvSpPr/>
          <p:nvPr/>
        </p:nvSpPr>
        <p:spPr>
          <a:xfrm>
            <a:off x="323528" y="6033482"/>
            <a:ext cx="85689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nb-NO" sz="2000" b="1" smtClean="0">
                <a:solidFill>
                  <a:srgbClr val="009900"/>
                </a:solidFill>
                <a:latin typeface="Arial" charset="0"/>
              </a:rPr>
              <a:t>Let's see if </a:t>
            </a:r>
            <a:r>
              <a:rPr lang="nb-NO" sz="2000" b="1" smtClean="0">
                <a:solidFill>
                  <a:srgbClr val="245794"/>
                </a:solidFill>
                <a:latin typeface="Arial" charset="0"/>
              </a:rPr>
              <a:t>m/F</a:t>
            </a:r>
            <a:r>
              <a:rPr lang="nb-NO" sz="2000" b="1" smtClean="0">
                <a:solidFill>
                  <a:srgbClr val="009900"/>
                </a:solidFill>
                <a:latin typeface="Arial" charset="0"/>
              </a:rPr>
              <a:t> is equal to the "experimental" time-constant as read off on the simulator:</a:t>
            </a:r>
            <a:r>
              <a:rPr lang="en-US" sz="2000" b="1" dirty="0" smtClean="0">
                <a:solidFill>
                  <a:srgbClr val="001F82"/>
                </a:solidFill>
              </a:rPr>
              <a:t> </a:t>
            </a:r>
            <a:r>
              <a:rPr lang="en-US" sz="2000" b="1" smtClean="0">
                <a:solidFill>
                  <a:schemeClr val="accent6">
                    <a:lumMod val="50000"/>
                  </a:schemeClr>
                </a:solidFill>
                <a:hlinkClick r:id="rId10"/>
              </a:rPr>
              <a:t>Heated tank</a:t>
            </a:r>
            <a:endParaRPr lang="nb-NO" sz="2000" dirty="0">
              <a:solidFill>
                <a:srgbClr val="001F82"/>
              </a:solidFill>
            </a:endParaRPr>
          </a:p>
        </p:txBody>
      </p:sp>
      <p:sp>
        <p:nvSpPr>
          <p:cNvPr id="22" name="Rektangel 21"/>
          <p:cNvSpPr/>
          <p:nvPr/>
        </p:nvSpPr>
        <p:spPr>
          <a:xfrm>
            <a:off x="3779912" y="5589240"/>
            <a:ext cx="1152128" cy="504056"/>
          </a:xfrm>
          <a:prstGeom prst="rect">
            <a:avLst/>
          </a:prstGeom>
          <a:solidFill>
            <a:srgbClr val="B00000">
              <a:alpha val="18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lassholder for bunn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2017.</a:t>
            </a:r>
            <a:endParaRPr lang="nb-NO"/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984436-F74A-4239-AD9F-2927EE62DF44}" type="slidenum">
              <a:rPr lang="nb-NO" smtClean="0"/>
              <a:pPr>
                <a:defRPr/>
              </a:pPr>
              <a:t>7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2017.</a:t>
            </a:r>
            <a:endParaRPr lang="nb-NO"/>
          </a:p>
        </p:txBody>
      </p:sp>
      <p:sp>
        <p:nvSpPr>
          <p:cNvPr id="12" name="Undertittel 2"/>
          <p:cNvSpPr txBox="1">
            <a:spLocks/>
          </p:cNvSpPr>
          <p:nvPr/>
        </p:nvSpPr>
        <p:spPr>
          <a:xfrm>
            <a:off x="428625" y="567482"/>
            <a:ext cx="8501063" cy="11144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nb-NO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3" name="Undertittel 2"/>
          <p:cNvSpPr txBox="1">
            <a:spLocks/>
          </p:cNvSpPr>
          <p:nvPr/>
        </p:nvSpPr>
        <p:spPr bwMode="auto">
          <a:xfrm>
            <a:off x="428625" y="837357"/>
            <a:ext cx="8358188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solidFill>
                  <a:srgbClr val="245794"/>
                </a:solidFill>
              </a:rPr>
              <a:t>Integrator systems can be represented with the following integral equation, where </a:t>
            </a:r>
            <a:r>
              <a:rPr lang="en-US" sz="2000" b="1" i="1">
                <a:solidFill>
                  <a:srgbClr val="245794"/>
                </a:solidFill>
              </a:rPr>
              <a:t>u</a:t>
            </a:r>
            <a:r>
              <a:rPr lang="en-US" sz="2000" b="1">
                <a:solidFill>
                  <a:srgbClr val="245794"/>
                </a:solidFill>
              </a:rPr>
              <a:t> is the system input and </a:t>
            </a:r>
            <a:r>
              <a:rPr lang="en-US" sz="2000" b="1" i="1">
                <a:solidFill>
                  <a:srgbClr val="245794"/>
                </a:solidFill>
              </a:rPr>
              <a:t>y</a:t>
            </a:r>
            <a:r>
              <a:rPr lang="en-US" sz="2000" b="1">
                <a:solidFill>
                  <a:srgbClr val="245794"/>
                </a:solidFill>
              </a:rPr>
              <a:t> is the output:</a:t>
            </a:r>
            <a:endParaRPr lang="nb-NO" sz="2000">
              <a:solidFill>
                <a:srgbClr val="245794"/>
              </a:solidFill>
            </a:endParaRPr>
          </a:p>
        </p:txBody>
      </p:sp>
      <p:sp>
        <p:nvSpPr>
          <p:cNvPr id="14" name="Tittel 1"/>
          <p:cNvSpPr txBox="1">
            <a:spLocks/>
          </p:cNvSpPr>
          <p:nvPr/>
        </p:nvSpPr>
        <p:spPr>
          <a:xfrm>
            <a:off x="657225" y="116632"/>
            <a:ext cx="7772400" cy="642937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1D8D17"/>
                </a:solidFill>
                <a:latin typeface="Arial" pitchFamily="34" charset="0"/>
                <a:ea typeface="+mj-ea"/>
                <a:cs typeface="Arial" pitchFamily="34" charset="0"/>
              </a:rPr>
              <a:t>Definition of integrator systems</a:t>
            </a:r>
            <a:endParaRPr lang="nb-NO" sz="3200" dirty="0">
              <a:solidFill>
                <a:srgbClr val="1D8D17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" name="Undertittel 2"/>
          <p:cNvSpPr txBox="1">
            <a:spLocks/>
          </p:cNvSpPr>
          <p:nvPr/>
        </p:nvSpPr>
        <p:spPr>
          <a:xfrm>
            <a:off x="428625" y="3955207"/>
            <a:ext cx="8358188" cy="4826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The above integral equation corresponds to this diff. equation:</a:t>
            </a:r>
            <a:endParaRPr lang="nb-NO" sz="20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Undertittel 2"/>
          <p:cNvSpPr txBox="1">
            <a:spLocks/>
          </p:cNvSpPr>
          <p:nvPr/>
        </p:nvSpPr>
        <p:spPr bwMode="auto">
          <a:xfrm>
            <a:off x="3708400" y="2420094"/>
            <a:ext cx="435768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1" i="1">
                <a:solidFill>
                  <a:srgbClr val="B00000"/>
                </a:solidFill>
              </a:rPr>
              <a:t>K</a:t>
            </a:r>
            <a:r>
              <a:rPr lang="en-US" sz="1400" b="1" i="1">
                <a:solidFill>
                  <a:srgbClr val="B00000"/>
                </a:solidFill>
              </a:rPr>
              <a:t>i</a:t>
            </a:r>
            <a:r>
              <a:rPr lang="en-US" sz="2000" b="1">
                <a:solidFill>
                  <a:srgbClr val="B00000"/>
                </a:solidFill>
              </a:rPr>
              <a:t> is the integrator gain.</a:t>
            </a: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30588" y="4437807"/>
            <a:ext cx="19335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Undertittel 2"/>
          <p:cNvSpPr txBox="1">
            <a:spLocks/>
          </p:cNvSpPr>
          <p:nvPr/>
        </p:nvSpPr>
        <p:spPr>
          <a:xfrm>
            <a:off x="428625" y="5023594"/>
            <a:ext cx="8358188" cy="500063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The transfer function from input to output is</a:t>
            </a:r>
            <a:endParaRPr lang="nb-NO" sz="20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8975" y="5445869"/>
            <a:ext cx="24955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1588244"/>
            <a:ext cx="2500313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79613" y="1661269"/>
            <a:ext cx="2268537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Undertittel 2"/>
          <p:cNvSpPr txBox="1">
            <a:spLocks/>
          </p:cNvSpPr>
          <p:nvPr/>
        </p:nvSpPr>
        <p:spPr>
          <a:xfrm>
            <a:off x="73025" y="3069382"/>
            <a:ext cx="9036050" cy="50006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An integrator can be termed </a:t>
            </a:r>
            <a:r>
              <a:rPr lang="en-US" sz="2000" b="1" i="1" dirty="0">
                <a:solidFill>
                  <a:schemeClr val="accent5">
                    <a:lumMod val="75000"/>
                  </a:schemeClr>
                </a:solidFill>
              </a:rPr>
              <a:t>accumulator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 as it accumulates the inputs:</a:t>
            </a:r>
            <a:br>
              <a:rPr lang="en-US" sz="20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2400" b="1" i="1" dirty="0">
                <a:solidFill>
                  <a:srgbClr val="1D8D17"/>
                </a:solidFill>
                <a:latin typeface="Times New Roman" pitchFamily="18" charset="0"/>
                <a:cs typeface="Times New Roman" pitchFamily="18" charset="0"/>
              </a:rPr>
              <a:t>y(</a:t>
            </a:r>
            <a:r>
              <a:rPr lang="en-US" sz="2400" b="1" i="1" dirty="0" err="1">
                <a:solidFill>
                  <a:srgbClr val="1D8D17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b="1" i="1" dirty="0" err="1">
                <a:solidFill>
                  <a:srgbClr val="1D8D17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="1" i="1" dirty="0">
                <a:solidFill>
                  <a:srgbClr val="1D8D17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400" b="1" i="1" dirty="0" err="1">
                <a:solidFill>
                  <a:srgbClr val="1D8D17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600" b="1" i="1" dirty="0" err="1">
                <a:solidFill>
                  <a:srgbClr val="1D8D17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i="1" dirty="0">
                <a:solidFill>
                  <a:srgbClr val="1D8D17"/>
                </a:solidFill>
                <a:latin typeface="Times New Roman" pitchFamily="18" charset="0"/>
                <a:cs typeface="Times New Roman" pitchFamily="18" charset="0"/>
              </a:rPr>
              <a:t> * [u(</a:t>
            </a:r>
            <a:r>
              <a:rPr lang="en-US" sz="2400" b="1" i="1" dirty="0" err="1">
                <a:solidFill>
                  <a:srgbClr val="1D8D17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b="1" i="1" dirty="0" err="1">
                <a:solidFill>
                  <a:srgbClr val="1D8D17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i="1" dirty="0">
                <a:solidFill>
                  <a:srgbClr val="1D8D17"/>
                </a:solidFill>
                <a:latin typeface="Times New Roman" pitchFamily="18" charset="0"/>
                <a:cs typeface="Times New Roman" pitchFamily="18" charset="0"/>
              </a:rPr>
              <a:t>) + u(</a:t>
            </a:r>
            <a:r>
              <a:rPr lang="en-US" sz="2400" b="1" i="1" dirty="0" err="1">
                <a:solidFill>
                  <a:srgbClr val="1D8D17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b="1" i="1" dirty="0" err="1">
                <a:solidFill>
                  <a:srgbClr val="1D8D17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i="1" dirty="0">
                <a:solidFill>
                  <a:srgbClr val="1D8D17"/>
                </a:solidFill>
                <a:latin typeface="Times New Roman" pitchFamily="18" charset="0"/>
                <a:cs typeface="Times New Roman" pitchFamily="18" charset="0"/>
              </a:rPr>
              <a:t>) + … + u(</a:t>
            </a:r>
            <a:r>
              <a:rPr lang="en-US" sz="2400" b="1" i="1" dirty="0" err="1">
                <a:solidFill>
                  <a:srgbClr val="1D8D17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b="1" i="1" dirty="0" err="1">
                <a:solidFill>
                  <a:srgbClr val="1D8D17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i="1" dirty="0">
                <a:solidFill>
                  <a:srgbClr val="1D8D17"/>
                </a:solidFill>
                <a:latin typeface="Times New Roman" pitchFamily="18" charset="0"/>
                <a:cs typeface="Times New Roman" pitchFamily="18" charset="0"/>
              </a:rPr>
              <a:t>)]*</a:t>
            </a:r>
            <a:r>
              <a:rPr lang="en-US" sz="2400" b="1" i="1" dirty="0" err="1">
                <a:solidFill>
                  <a:srgbClr val="1D8D17"/>
                </a:solidFill>
                <a:latin typeface="Times New Roman" pitchFamily="18" charset="0"/>
                <a:cs typeface="Times New Roman" pitchFamily="18" charset="0"/>
              </a:rPr>
              <a:t>dT</a:t>
            </a:r>
            <a:endParaRPr lang="en-US" sz="2000" b="1" i="1" dirty="0">
              <a:solidFill>
                <a:srgbClr val="1D8D1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ktangel 22"/>
          <p:cNvSpPr/>
          <p:nvPr/>
        </p:nvSpPr>
        <p:spPr>
          <a:xfrm>
            <a:off x="5220072" y="5373216"/>
            <a:ext cx="576064" cy="864096"/>
          </a:xfrm>
          <a:prstGeom prst="rect">
            <a:avLst/>
          </a:prstGeom>
          <a:solidFill>
            <a:srgbClr val="B00000">
              <a:alpha val="18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ktangel 23"/>
          <p:cNvSpPr/>
          <p:nvPr/>
        </p:nvSpPr>
        <p:spPr>
          <a:xfrm>
            <a:off x="4427984" y="1628800"/>
            <a:ext cx="2664296" cy="864096"/>
          </a:xfrm>
          <a:prstGeom prst="rect">
            <a:avLst/>
          </a:prstGeom>
          <a:solidFill>
            <a:srgbClr val="B00000">
              <a:alpha val="18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984436-F74A-4239-AD9F-2927EE62DF44}" type="slidenum">
              <a:rPr lang="nb-NO" smtClean="0"/>
              <a:pPr>
                <a:defRPr/>
              </a:pPr>
              <a:t>8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2017.</a:t>
            </a:r>
            <a:endParaRPr lang="nb-NO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0525" y="2899569"/>
            <a:ext cx="5214938" cy="283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Undertittel 2"/>
          <p:cNvSpPr txBox="1">
            <a:spLocks/>
          </p:cNvSpPr>
          <p:nvPr/>
        </p:nvSpPr>
        <p:spPr bwMode="auto">
          <a:xfrm>
            <a:off x="428625" y="1071563"/>
            <a:ext cx="8501063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2000">
              <a:solidFill>
                <a:srgbClr val="001F82"/>
              </a:solidFill>
            </a:endParaRPr>
          </a:p>
        </p:txBody>
      </p:sp>
      <p:sp>
        <p:nvSpPr>
          <p:cNvPr id="9" name="Tittel 1"/>
          <p:cNvSpPr txBox="1">
            <a:spLocks/>
          </p:cNvSpPr>
          <p:nvPr/>
        </p:nvSpPr>
        <p:spPr bwMode="auto">
          <a:xfrm>
            <a:off x="657225" y="332581"/>
            <a:ext cx="77724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>
                <a:solidFill>
                  <a:srgbClr val="1D8D17"/>
                </a:solidFill>
              </a:rPr>
              <a:t>Step response of an integrator</a:t>
            </a:r>
            <a:endParaRPr lang="nb-NO" sz="3200" i="1">
              <a:solidFill>
                <a:srgbClr val="1D8D17"/>
              </a:solidFill>
            </a:endParaRPr>
          </a:p>
        </p:txBody>
      </p:sp>
      <p:sp>
        <p:nvSpPr>
          <p:cNvPr id="10" name="Undertittel 2"/>
          <p:cNvSpPr txBox="1">
            <a:spLocks/>
          </p:cNvSpPr>
          <p:nvPr/>
        </p:nvSpPr>
        <p:spPr>
          <a:xfrm>
            <a:off x="3941763" y="1413669"/>
            <a:ext cx="4683125" cy="5000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2000" b="1" dirty="0">
                <a:solidFill>
                  <a:srgbClr val="001F82"/>
                </a:solidFill>
              </a:rPr>
              <a:t>The step response is a 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ramp</a:t>
            </a:r>
            <a:r>
              <a:rPr lang="en-US" sz="2000" b="1" dirty="0">
                <a:solidFill>
                  <a:srgbClr val="001F82"/>
                </a:solidFill>
              </a:rPr>
              <a:t>:</a:t>
            </a:r>
            <a:endParaRPr lang="nb-NO" sz="2000" dirty="0">
              <a:solidFill>
                <a:srgbClr val="001F82"/>
              </a:solidFill>
            </a:endParaRPr>
          </a:p>
        </p:txBody>
      </p:sp>
      <p:cxnSp>
        <p:nvCxnSpPr>
          <p:cNvPr id="11" name="Rett pil 10"/>
          <p:cNvCxnSpPr/>
          <p:nvPr/>
        </p:nvCxnSpPr>
        <p:spPr>
          <a:xfrm rot="16200000" flipH="1">
            <a:off x="1783557" y="3359150"/>
            <a:ext cx="1238250" cy="198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2" name="TekstSylinder 20"/>
          <p:cNvSpPr txBox="1">
            <a:spLocks noChangeArrowheads="1"/>
          </p:cNvSpPr>
          <p:nvPr/>
        </p:nvSpPr>
        <p:spPr bwMode="auto">
          <a:xfrm>
            <a:off x="1946275" y="2196306"/>
            <a:ext cx="928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AD5207"/>
                </a:solidFill>
              </a:rPr>
              <a:t>Input (step)</a:t>
            </a:r>
            <a:endParaRPr lang="nb-NO" sz="1600" i="1">
              <a:solidFill>
                <a:srgbClr val="AD5207"/>
              </a:solidFill>
            </a:endParaRPr>
          </a:p>
        </p:txBody>
      </p:sp>
      <p:cxnSp>
        <p:nvCxnSpPr>
          <p:cNvPr id="13" name="Rett pil 12"/>
          <p:cNvCxnSpPr/>
          <p:nvPr/>
        </p:nvCxnSpPr>
        <p:spPr>
          <a:xfrm rot="5400000">
            <a:off x="2859882" y="3201987"/>
            <a:ext cx="806450" cy="809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" name="TekstSylinder 18"/>
          <p:cNvSpPr txBox="1">
            <a:spLocks noChangeArrowheads="1"/>
          </p:cNvSpPr>
          <p:nvPr/>
        </p:nvSpPr>
        <p:spPr bwMode="auto">
          <a:xfrm>
            <a:off x="2874963" y="2215356"/>
            <a:ext cx="9286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AD5207"/>
                </a:solidFill>
              </a:rPr>
              <a:t>Output (ramp)</a:t>
            </a:r>
            <a:endParaRPr lang="nb-NO" sz="1600" i="1">
              <a:solidFill>
                <a:srgbClr val="AD5207"/>
              </a:solidFill>
            </a:endParaRPr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41763" y="1862931"/>
            <a:ext cx="37147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250" y="1418431"/>
            <a:ext cx="225107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" name="Rett pil 16"/>
          <p:cNvCxnSpPr/>
          <p:nvPr/>
        </p:nvCxnSpPr>
        <p:spPr>
          <a:xfrm rot="5400000" flipH="1" flipV="1">
            <a:off x="3113882" y="2025650"/>
            <a:ext cx="431800" cy="71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Rett pil 17"/>
          <p:cNvCxnSpPr/>
          <p:nvPr/>
        </p:nvCxnSpPr>
        <p:spPr>
          <a:xfrm rot="16200000" flipV="1">
            <a:off x="1862932" y="1927225"/>
            <a:ext cx="360362" cy="1968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984436-F74A-4239-AD9F-2927EE62DF44}" type="slidenum">
              <a:rPr lang="nb-NO" smtClean="0"/>
              <a:pPr>
                <a:defRPr/>
              </a:pPr>
              <a:t>9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22785</TotalTime>
  <Words>667</Words>
  <Application>Microsoft Office PowerPoint</Application>
  <PresentationFormat>Skjermfremvisning (4:3)</PresentationFormat>
  <Paragraphs>114</Paragraphs>
  <Slides>15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Office-tema</vt:lpstr>
      <vt:lpstr>Process dynamics</vt:lpstr>
      <vt:lpstr>Terms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Time-delay (or transport-delay, dead-time)</vt:lpstr>
      <vt:lpstr>PowerPoint-presentasjon</vt:lpstr>
      <vt:lpstr>PowerPoint-presentasjon</vt:lpstr>
      <vt:lpstr>Combined dynamics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admin</dc:creator>
  <cp:lastModifiedBy>Finn Haugen</cp:lastModifiedBy>
  <cp:revision>1339</cp:revision>
  <dcterms:created xsi:type="dcterms:W3CDTF">2009-02-12T18:27:23Z</dcterms:created>
  <dcterms:modified xsi:type="dcterms:W3CDTF">2017-12-17T23:19:11Z</dcterms:modified>
</cp:coreProperties>
</file>