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0" r:id="rId2"/>
    <p:sldId id="487" r:id="rId3"/>
    <p:sldId id="488" r:id="rId4"/>
    <p:sldId id="489" r:id="rId5"/>
    <p:sldId id="490" r:id="rId6"/>
    <p:sldId id="491" r:id="rId7"/>
    <p:sldId id="504" r:id="rId8"/>
    <p:sldId id="497" r:id="rId9"/>
    <p:sldId id="503" r:id="rId10"/>
    <p:sldId id="492" r:id="rId11"/>
    <p:sldId id="493" r:id="rId12"/>
    <p:sldId id="494" r:id="rId13"/>
    <p:sldId id="495" r:id="rId14"/>
    <p:sldId id="496" r:id="rId1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1D8D17"/>
    <a:srgbClr val="B00000"/>
    <a:srgbClr val="AD5207"/>
    <a:srgbClr val="D16309"/>
    <a:srgbClr val="003399"/>
    <a:srgbClr val="F60000"/>
    <a:srgbClr val="009900"/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424" autoAdjust="0"/>
  </p:normalViewPr>
  <p:slideViewPr>
    <p:cSldViewPr>
      <p:cViewPr varScale="1">
        <p:scale>
          <a:sx n="86" d="100"/>
          <a:sy n="86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20689B-6642-4218-8B9C-1127666E60D3}" type="datetimeFigureOut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190CEF-02AE-43C2-B467-CC3EF2F7B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AF06C-733A-4DB6-93C8-0CC5DBB3B3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53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90CEF-02AE-43C2-B467-CC3EF2F7B5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4AD5C-8975-449E-8B92-D49E43F1C54D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B4B3-0E62-485D-B0B3-269D79D922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B960-0442-4526-B4B5-A069D3D3B5D1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F44A-666C-4C8B-B77E-78AB3212408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E1CA-0A3E-4B8D-8ACF-7FF274F90C8A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003E-F089-4278-8C39-74782B74AD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ABBB-D421-48AD-93AC-323D4A8751CA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CAF3-FAEF-4AE9-8AB0-AF9DF70B4B0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64CA-CF38-417C-A62C-0BA4E281A688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5A9B-CE27-418B-BDC0-C307EBEFF2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3945-BCE2-4D92-B0E0-47F6AA333C6B}" type="datetime1">
              <a:rPr lang="nb-NO" smtClean="0"/>
              <a:t>29.01.2018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5CB2-4F4D-4196-B0FE-E0BFBE3B4E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88AE-C56D-4E95-8693-80AE09045474}" type="datetime1">
              <a:rPr lang="nb-NO" smtClean="0"/>
              <a:t>29.01.2018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2B56-317A-4E84-8AE8-9697B7350D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C247-263C-49EF-87D9-FE10289EC8ED}" type="datetime1">
              <a:rPr lang="nb-NO" smtClean="0"/>
              <a:t>29.01.2018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1543-79F0-4E15-B872-39206AFBEF4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1719-998F-4BDF-88F1-C2630104272E}" type="datetime1">
              <a:rPr lang="nb-NO" smtClean="0"/>
              <a:t>29.01.2018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52E6-FC0D-4D43-8800-ACA27EDCBB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42EA-F358-44C3-B710-253479A3E13B}" type="datetime1">
              <a:rPr lang="nb-NO" smtClean="0"/>
              <a:t>29.01.2018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5346-C5B4-4CBA-91B4-7CA78B9E5B4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F789-8621-4F51-98F2-E495208C6D4B}" type="datetime1">
              <a:rPr lang="nb-NO" smtClean="0"/>
              <a:t>29.01.2018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41A9-F3A9-411C-A9E1-E6E30C16D7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E52C16-1E6A-49D8-A4C3-7CBD66276EE7}" type="datetime1">
              <a:rPr lang="nb-NO" smtClean="0"/>
              <a:t>29.01.2018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B3250D-CB6B-4728-8D72-A0662FA47E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techteach.no/simview/feedforward_temp_control_heat_ex/index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each.no/simview/feedforward_control_tank_temp/index.php" TargetMode="External"/><Relationship Id="rId2" Type="http://schemas.openxmlformats.org/officeDocument/2006/relationships/hyperlink" Target="http://www2.hit.no/tf/fag/pef3006/2011/simulators/feedforward_control.ex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echteach.no/simview/feedforward_liquid_level_control/index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512" y="2622240"/>
            <a:ext cx="8713787" cy="2087563"/>
          </a:xfrm>
        </p:spPr>
        <p:txBody>
          <a:bodyPr/>
          <a:lstStyle/>
          <a:p>
            <a:pPr eaLnBrk="1" hangingPunct="1"/>
            <a:r>
              <a:rPr lang="nb-NO" sz="6600" b="1" smtClean="0">
                <a:solidFill>
                  <a:srgbClr val="C00000"/>
                </a:solidFill>
              </a:rPr>
              <a:t>Feedforward Control</a:t>
            </a:r>
            <a:endParaRPr lang="nb-NO" sz="6600" smtClean="0">
              <a:solidFill>
                <a:srgbClr val="C00000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6B4B3-0E62-485D-B0B3-269D79D92271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sp>
        <p:nvSpPr>
          <p:cNvPr id="9" name="Undertittel 2"/>
          <p:cNvSpPr txBox="1">
            <a:spLocks/>
          </p:cNvSpPr>
          <p:nvPr/>
        </p:nvSpPr>
        <p:spPr bwMode="auto">
          <a:xfrm>
            <a:off x="1331913" y="1142185"/>
            <a:ext cx="6400800" cy="5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800" b="1" smtClean="0">
                <a:solidFill>
                  <a:srgbClr val="105812"/>
                </a:solidFill>
                <a:latin typeface="Calibri" pitchFamily="34" charset="0"/>
              </a:rPr>
              <a:t>Course: Process </a:t>
            </a:r>
            <a:r>
              <a:rPr lang="nb-NO" sz="2800" b="1">
                <a:solidFill>
                  <a:srgbClr val="105812"/>
                </a:solidFill>
                <a:latin typeface="Calibri" pitchFamily="34" charset="0"/>
              </a:rPr>
              <a:t>Control, NMBU</a:t>
            </a:r>
            <a:endParaRPr lang="nb-NO" sz="2800" b="1" smtClean="0">
              <a:solidFill>
                <a:srgbClr val="105812"/>
              </a:solidFill>
              <a:latin typeface="Calibri" pitchFamily="34" charset="0"/>
            </a:endParaRPr>
          </a:p>
        </p:txBody>
      </p:sp>
      <p:sp>
        <p:nvSpPr>
          <p:cNvPr id="10" name="Undertittel 2"/>
          <p:cNvSpPr txBox="1">
            <a:spLocks/>
          </p:cNvSpPr>
          <p:nvPr/>
        </p:nvSpPr>
        <p:spPr bwMode="auto">
          <a:xfrm>
            <a:off x="1331913" y="1690351"/>
            <a:ext cx="6400800" cy="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latin typeface="Calibri" pitchFamily="34" charset="0"/>
              </a:rPr>
              <a:t>Dec 2017 - April 2018</a:t>
            </a:r>
            <a:endParaRPr lang="nb-NO" sz="2800" b="1">
              <a:latin typeface="Calibri" pitchFamily="34" charset="0"/>
            </a:endParaRPr>
          </a:p>
        </p:txBody>
      </p:sp>
      <p:sp>
        <p:nvSpPr>
          <p:cNvPr id="11" name="Undertittel 2"/>
          <p:cNvSpPr txBox="1">
            <a:spLocks/>
          </p:cNvSpPr>
          <p:nvPr/>
        </p:nvSpPr>
        <p:spPr bwMode="auto">
          <a:xfrm>
            <a:off x="1331913" y="5445125"/>
            <a:ext cx="6400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b-NO" sz="2000" b="1" smtClean="0">
                <a:solidFill>
                  <a:srgbClr val="002060"/>
                </a:solidFill>
              </a:rPr>
              <a:t>By Finn Aakre Haugen, PhD, TechTeach</a:t>
            </a:r>
          </a:p>
          <a:p>
            <a:pPr eaLnBrk="1" hangingPunct="1"/>
            <a:r>
              <a:rPr lang="nb-NO" sz="1400" b="1" smtClean="0">
                <a:solidFill>
                  <a:srgbClr val="002060"/>
                </a:solidFill>
              </a:rPr>
              <a:t>(finnhaugen@hotmail.com)</a:t>
            </a:r>
            <a:endParaRPr lang="nb-NO" sz="1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899592" y="386661"/>
            <a:ext cx="74658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Relation between disturbance measurement and</a:t>
            </a:r>
          </a:p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steady-state control signal (with PID controller):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10</a:t>
            </a:fld>
            <a:endParaRPr lang="nb-NO"/>
          </a:p>
        </p:txBody>
      </p:sp>
      <p:pic>
        <p:nvPicPr>
          <p:cNvPr id="7" name="Picture 2" descr="C:\www-pors.hit.no\finnh\www\srilanka\2012\workshop\graphics\tabellff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4452"/>
            <a:ext cx="6264695" cy="4988884"/>
          </a:xfrm>
          <a:prstGeom prst="rect">
            <a:avLst/>
          </a:prstGeom>
          <a:noFill/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2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Rett pil 8"/>
          <p:cNvCxnSpPr/>
          <p:nvPr/>
        </p:nvCxnSpPr>
        <p:spPr>
          <a:xfrm>
            <a:off x="5220072" y="1412776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>
            <a:off x="5076056" y="1412776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5004048" y="1412776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3995936" y="1484784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 flipH="1">
            <a:off x="2987824" y="1484784"/>
            <a:ext cx="1872208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 flipH="1">
            <a:off x="1979712" y="1484784"/>
            <a:ext cx="2808312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845479" y="116632"/>
            <a:ext cx="53227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200" b="1" smtClean="0">
                <a:solidFill>
                  <a:srgbClr val="1D8D17"/>
                </a:solidFill>
                <a:latin typeface="Calibri" pitchFamily="34" charset="0"/>
              </a:rPr>
              <a:t>Example: Temperature control</a:t>
            </a:r>
            <a:endParaRPr lang="nb-NO" sz="32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11</a:t>
            </a:fld>
            <a:endParaRPr lang="nb-NO"/>
          </a:p>
        </p:txBody>
      </p:sp>
      <p:pic>
        <p:nvPicPr>
          <p:cNvPr id="4098" name="Picture 2" descr="C:\www-pors.hit.no\finnh\www\air_heater\airheater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836712"/>
            <a:ext cx="7148513" cy="5367337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701226" y="44624"/>
            <a:ext cx="5844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Without feedforward (only feedback):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12</a:t>
            </a:fld>
            <a:endParaRPr lang="nb-NO"/>
          </a:p>
        </p:txBody>
      </p:sp>
      <p:pic>
        <p:nvPicPr>
          <p:cNvPr id="5122" name="Picture 2" descr="C:\techteach.no\publications\reguleringsteknikk\utv\visio\air_ikke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309" y="620688"/>
            <a:ext cx="5850011" cy="5669555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045872" y="-27384"/>
            <a:ext cx="5155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With feedforward (and feedback)</a:t>
            </a:r>
            <a:endParaRPr lang="nb-NO" sz="28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13</a:t>
            </a:fld>
            <a:endParaRPr lang="nb-NO"/>
          </a:p>
        </p:txBody>
      </p:sp>
      <p:pic>
        <p:nvPicPr>
          <p:cNvPr id="2" name="Picture 2" descr="C:\techteach.no\publications\reguleringsteknikk\utv\visio\air_medff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1" y="606899"/>
            <a:ext cx="4448274" cy="5630413"/>
          </a:xfrm>
          <a:prstGeom prst="rect">
            <a:avLst/>
          </a:prstGeom>
          <a:noFill/>
        </p:spPr>
      </p:pic>
      <p:sp>
        <p:nvSpPr>
          <p:cNvPr id="7" name="Rektangel 2"/>
          <p:cNvSpPr>
            <a:spLocks noChangeArrowheads="1"/>
          </p:cNvSpPr>
          <p:nvPr/>
        </p:nvSpPr>
        <p:spPr bwMode="auto">
          <a:xfrm>
            <a:off x="6615191" y="1844824"/>
            <a:ext cx="2067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Improvement?</a:t>
            </a:r>
            <a:endParaRPr lang="nb-NO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2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339690" y="44624"/>
            <a:ext cx="84570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Example 2: Feedforward from inlet temperatur (Tp_inn)</a:t>
            </a:r>
            <a:b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</a:br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in temp. control of heat ex.</a:t>
            </a:r>
            <a:endParaRPr lang="nb-NO" sz="2800" b="1">
              <a:solidFill>
                <a:srgbClr val="1D8D17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14</a:t>
            </a:fld>
            <a:endParaRPr lang="nb-NO"/>
          </a:p>
        </p:txBody>
      </p:sp>
      <p:sp>
        <p:nvSpPr>
          <p:cNvPr id="9" name="TekstSylinder 3"/>
          <p:cNvSpPr txBox="1">
            <a:spLocks noChangeArrowheads="1"/>
          </p:cNvSpPr>
          <p:nvPr/>
        </p:nvSpPr>
        <p:spPr bwMode="auto">
          <a:xfrm>
            <a:off x="323528" y="940658"/>
            <a:ext cx="8503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nb-NO" sz="2000" b="1" smtClean="0">
                <a:solidFill>
                  <a:srgbClr val="228E27"/>
                </a:solidFill>
                <a:latin typeface="Calibri" pitchFamily="34" charset="0"/>
                <a:hlinkClick r:id="rId2"/>
              </a:rPr>
              <a:t>Simulator</a:t>
            </a:r>
            <a:endParaRPr lang="nb-NO" sz="2000" b="1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C:\techteach.no\kurs\2012\statoil_sept_12_13\graphics\tempreg_varmeveksler_foroverkoplin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71692"/>
            <a:ext cx="8280920" cy="5269676"/>
          </a:xfrm>
          <a:prstGeom prst="rect">
            <a:avLst/>
          </a:prstGeom>
          <a:noFill/>
        </p:spPr>
      </p:pic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65842-4689-42E6-A676-FB1833A02A5B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203325" y="188640"/>
            <a:ext cx="673735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Why?</a:t>
            </a:r>
            <a:endParaRPr lang="nb-NO" sz="2800" b="1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Faster disturbance compensation</a:t>
            </a:r>
            <a:endParaRPr lang="nb-NO" sz="2400" b="1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chemeClr val="tx2"/>
                </a:solidFill>
              </a:rPr>
              <a:t>and/or</a:t>
            </a:r>
            <a:endParaRPr lang="nb-NO" sz="2400" b="1">
              <a:solidFill>
                <a:schemeClr val="tx2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Faster setpoint tracking  (important only with time-varying setpoint)</a:t>
            </a:r>
            <a:r>
              <a:rPr lang="nb-NO" sz="2400" b="1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nb-NO" sz="2400" b="1" smtClean="0">
                <a:solidFill>
                  <a:schemeClr val="accent3">
                    <a:lumMod val="75000"/>
                  </a:schemeClr>
                </a:solidFill>
              </a:rPr>
            </a:br>
            <a:endParaRPr lang="nb-NO" sz="2400" b="1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</a:rPr>
              <a:t>How?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Connecting disturbance measurement signal directly to the actuator (the control signal)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sz="2400" b="1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b="1" smtClean="0">
                <a:solidFill>
                  <a:srgbClr val="B00000"/>
                </a:solidFill>
                <a:latin typeface="Arial" pitchFamily="34" charset="0"/>
                <a:cs typeface="Arial" pitchFamily="34" charset="0"/>
              </a:rPr>
              <a:t>What is needed?</a:t>
            </a:r>
            <a:endParaRPr lang="nb-NO" sz="2800" b="1">
              <a:solidFill>
                <a:srgbClr val="B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Measurement of disturbance(s)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smtClean="0">
                <a:solidFill>
                  <a:schemeClr val="tx2"/>
                </a:solidFill>
              </a:rPr>
              <a:t>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sz="2400" b="1" smtClean="0">
                <a:solidFill>
                  <a:schemeClr val="tx2"/>
                </a:solidFill>
              </a:rPr>
              <a:t> Process knowledge</a:t>
            </a:r>
            <a:br>
              <a:rPr lang="nb-NO" sz="2400" b="1" smtClean="0">
                <a:solidFill>
                  <a:schemeClr val="tx2"/>
                </a:solidFill>
              </a:rPr>
            </a:br>
            <a:r>
              <a:rPr lang="nb-NO" sz="2400" b="1" smtClean="0">
                <a:solidFill>
                  <a:schemeClr val="tx2"/>
                </a:solidFill>
              </a:rPr>
              <a:t> in the form of some mathematical model</a:t>
            </a:r>
            <a:endParaRPr lang="nb-NO" sz="24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2D9D4-C3E2-4AB5-8B6C-4C67A31ECE98}" type="slidenum">
              <a:rPr lang="nb-NO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323529" y="4462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smtClean="0">
                <a:solidFill>
                  <a:srgbClr val="007E00"/>
                </a:solidFill>
              </a:rPr>
              <a:t>Control system </a:t>
            </a:r>
            <a:r>
              <a:rPr lang="nb-NO" sz="2800" b="1" err="1" smtClean="0">
                <a:solidFill>
                  <a:srgbClr val="007E00"/>
                </a:solidFill>
              </a:rPr>
              <a:t>with</a:t>
            </a:r>
            <a:r>
              <a:rPr lang="nb-NO" sz="2800" b="1" smtClean="0">
                <a:solidFill>
                  <a:srgbClr val="007E00"/>
                </a:solidFill>
              </a:rPr>
              <a:t> both</a:t>
            </a:r>
            <a:r>
              <a:rPr lang="nb-NO" sz="2800" b="1" dirty="0" smtClean="0">
                <a:solidFill>
                  <a:srgbClr val="007E00"/>
                </a:solidFill>
              </a:rPr>
              <a:t> </a:t>
            </a:r>
            <a:r>
              <a:rPr lang="nb-NO" sz="2800" b="1" smtClean="0">
                <a:solidFill>
                  <a:srgbClr val="007E00"/>
                </a:solidFill>
              </a:rPr>
              <a:t>feedforward </a:t>
            </a:r>
            <a:r>
              <a:rPr lang="nb-NO" sz="2800" b="1" dirty="0" smtClean="0">
                <a:solidFill>
                  <a:srgbClr val="007E00"/>
                </a:solidFill>
              </a:rPr>
              <a:t>and feedback:</a:t>
            </a:r>
          </a:p>
        </p:txBody>
      </p:sp>
      <p:pic>
        <p:nvPicPr>
          <p:cNvPr id="10" name="Picture 2" descr="C:\www-pors.hit.no\finnh\www\srilanka\2012\workshop\graphics\forover_tilbake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93324"/>
            <a:ext cx="8496944" cy="5488004"/>
          </a:xfrm>
          <a:prstGeom prst="rect">
            <a:avLst/>
          </a:prstGeom>
          <a:noFill/>
        </p:spPr>
      </p:pic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584200" y="314325"/>
            <a:ext cx="8078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7E00"/>
                </a:solidFill>
                <a:latin typeface="Calibri" pitchFamily="34" charset="0"/>
              </a:rPr>
              <a:t>Example 1:</a:t>
            </a:r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/>
            </a:r>
            <a:br>
              <a:rPr lang="nb-NO" sz="2800" b="1">
                <a:solidFill>
                  <a:srgbClr val="007E00"/>
                </a:solidFill>
                <a:latin typeface="Calibri" pitchFamily="34" charset="0"/>
              </a:rPr>
            </a:br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Feedforward control in a temperature control system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8A7F5-6F9D-4667-A662-CEB0A448A705}" type="slidenum">
              <a:rPr lang="nb-NO"/>
              <a:pPr>
                <a:defRPr/>
              </a:pPr>
              <a:t>4</a:t>
            </a:fld>
            <a:endParaRPr lang="nb-NO"/>
          </a:p>
        </p:txBody>
      </p:sp>
      <p:pic>
        <p:nvPicPr>
          <p:cNvPr id="6148" name="Picture 2" descr="C:\techteach.no\kurs\2011\ikm_mars_29_30\etc\foroverkopli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95425"/>
            <a:ext cx="73437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539750" y="1146175"/>
            <a:ext cx="814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We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will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run a simulator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this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example</a:t>
            </a:r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.)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>
          <a:xfrm>
            <a:off x="6553200" y="6384925"/>
            <a:ext cx="2133600" cy="365125"/>
          </a:xfrm>
        </p:spPr>
        <p:txBody>
          <a:bodyPr/>
          <a:lstStyle/>
          <a:p>
            <a:pPr>
              <a:defRPr/>
            </a:pPr>
            <a:fld id="{9B4497EE-489E-4946-B96E-DA6E258EB7FF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1927225" y="1124744"/>
            <a:ext cx="5076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(1) Process modelling: Energy balance:</a:t>
            </a:r>
          </a:p>
        </p:txBody>
      </p:sp>
      <p:sp>
        <p:nvSpPr>
          <p:cNvPr id="12" name="TekstSylinder 9"/>
          <p:cNvSpPr txBox="1">
            <a:spLocks noChangeArrowheads="1"/>
          </p:cNvSpPr>
          <p:nvPr/>
        </p:nvSpPr>
        <p:spPr bwMode="auto">
          <a:xfrm>
            <a:off x="1331778" y="2521744"/>
            <a:ext cx="6299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(2) </a:t>
            </a: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The feedforward controller is obtained by</a:t>
            </a:r>
            <a:b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 smtClean="0">
                <a:solidFill>
                  <a:srgbClr val="C00000"/>
                </a:solidFill>
                <a:latin typeface="Calibri" pitchFamily="34" charset="0"/>
              </a:rPr>
              <a:t>solving </a:t>
            </a: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for the control variable, and</a:t>
            </a:r>
            <a:br>
              <a:rPr lang="nb-NO" sz="2400" b="1">
                <a:solidFill>
                  <a:srgbClr val="C00000"/>
                </a:solidFill>
                <a:latin typeface="Calibri" pitchFamily="34" charset="0"/>
              </a:rPr>
            </a:br>
            <a:r>
              <a:rPr lang="nb-NO" sz="2400" b="1">
                <a:solidFill>
                  <a:srgbClr val="C00000"/>
                </a:solidFill>
                <a:latin typeface="Calibri" pitchFamily="34" charset="0"/>
              </a:rPr>
              <a:t>substituting the process variable by its setpoint:</a:t>
            </a:r>
          </a:p>
        </p:txBody>
      </p:sp>
      <p:sp>
        <p:nvSpPr>
          <p:cNvPr id="15" name="TekstSylinder 15"/>
          <p:cNvSpPr txBox="1">
            <a:spLocks noChangeArrowheads="1"/>
          </p:cNvSpPr>
          <p:nvPr/>
        </p:nvSpPr>
        <p:spPr bwMode="auto">
          <a:xfrm>
            <a:off x="1201738" y="44624"/>
            <a:ext cx="6435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2800" b="1" smtClean="0">
                <a:solidFill>
                  <a:srgbClr val="007E00"/>
                </a:solidFill>
                <a:latin typeface="Calibri" pitchFamily="34" charset="0"/>
              </a:rPr>
              <a:t>Example 1 </a:t>
            </a:r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cont.:</a:t>
            </a:r>
          </a:p>
          <a:p>
            <a:pPr algn="ctr"/>
            <a:r>
              <a:rPr lang="nb-NO" sz="2800" b="1">
                <a:solidFill>
                  <a:srgbClr val="007E00"/>
                </a:solidFill>
                <a:latin typeface="Calibri" pitchFamily="34" charset="0"/>
              </a:rPr>
              <a:t>How to derive the feedforward controller: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163" y="1645444"/>
            <a:ext cx="7054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907581"/>
            <a:ext cx="76755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ktangel 18"/>
          <p:cNvSpPr/>
          <p:nvPr/>
        </p:nvSpPr>
        <p:spPr>
          <a:xfrm>
            <a:off x="395288" y="3861544"/>
            <a:ext cx="8245475" cy="8636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kstSylinder 19"/>
          <p:cNvSpPr txBox="1"/>
          <p:nvPr/>
        </p:nvSpPr>
        <p:spPr>
          <a:xfrm>
            <a:off x="1573005" y="4811668"/>
            <a:ext cx="5683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Can it be implemented?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Find out by inspecting the right-hand side!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All terms must have known values.</a:t>
            </a:r>
          </a:p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Which sensors are needed?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1"/>
          </p:nvPr>
        </p:nvSpPr>
        <p:spPr>
          <a:xfrm>
            <a:off x="2583343" y="6448251"/>
            <a:ext cx="3716849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D63D8-3DCC-443F-A364-227819CE52E5}" type="slidenum">
              <a:rPr lang="nb-NO"/>
              <a:pPr>
                <a:defRPr/>
              </a:pPr>
              <a:t>6</a:t>
            </a:fld>
            <a:endParaRPr lang="nb-NO"/>
          </a:p>
        </p:txBody>
      </p:sp>
      <p:sp>
        <p:nvSpPr>
          <p:cNvPr id="8196" name="TekstSylinder 7"/>
          <p:cNvSpPr txBox="1">
            <a:spLocks noChangeArrowheads="1"/>
          </p:cNvSpPr>
          <p:nvPr/>
        </p:nvSpPr>
        <p:spPr bwMode="auto">
          <a:xfrm>
            <a:off x="395288" y="2565400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nb-NO" sz="2800" b="1" smtClean="0">
                <a:solidFill>
                  <a:srgbClr val="1D8D17"/>
                </a:solidFill>
                <a:latin typeface="Calibri" pitchFamily="34" charset="0"/>
              </a:rPr>
              <a:t>Example 1 </a:t>
            </a:r>
            <a:r>
              <a:rPr lang="nb-NO" sz="2800" b="1">
                <a:solidFill>
                  <a:srgbClr val="1D8D17"/>
                </a:solidFill>
                <a:latin typeface="Calibri" pitchFamily="34" charset="0"/>
              </a:rPr>
              <a:t>cont.:</a:t>
            </a:r>
          </a:p>
          <a:p>
            <a:pPr marL="0" lvl="1" algn="ctr"/>
            <a:r>
              <a:rPr lang="nb-NO" sz="2800" b="1">
                <a:solidFill>
                  <a:srgbClr val="B00000"/>
                </a:solidFill>
                <a:latin typeface="Calibri" pitchFamily="34" charset="0"/>
              </a:rPr>
              <a:t>Simulator:</a:t>
            </a:r>
          </a:p>
          <a:p>
            <a:pPr marL="0" lvl="1" algn="ctr"/>
            <a:endParaRPr lang="nb-NO" sz="2400" b="1">
              <a:solidFill>
                <a:srgbClr val="B00000"/>
              </a:solidFill>
              <a:latin typeface="Calibri" pitchFamily="34" charset="0"/>
              <a:hlinkClick r:id="rId2"/>
            </a:endParaRPr>
          </a:p>
          <a:p>
            <a:pPr marL="0" lvl="1" algn="ctr"/>
            <a:r>
              <a:rPr lang="nb-NO" sz="2400" b="1">
                <a:latin typeface="Calibri" pitchFamily="34" charset="0"/>
                <a:hlinkClick r:id="rId3"/>
              </a:rPr>
              <a:t>Feedforward control in temperature control system</a:t>
            </a:r>
            <a:endParaRPr lang="nb-NO" sz="2400" b="1">
              <a:latin typeface="Calibri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Haugen. Process Control. NMBU. 2018.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ktangel 2"/>
          <p:cNvSpPr>
            <a:spLocks noChangeArrowheads="1"/>
          </p:cNvSpPr>
          <p:nvPr/>
        </p:nvSpPr>
        <p:spPr bwMode="auto">
          <a:xfrm>
            <a:off x="1051956" y="314325"/>
            <a:ext cx="71433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2400" b="1" smtClean="0">
                <a:solidFill>
                  <a:srgbClr val="009900"/>
                </a:solidFill>
              </a:rPr>
              <a:t>Example 2</a:t>
            </a:r>
            <a:r>
              <a:rPr lang="nb-NO" sz="2400" b="1" smtClean="0">
                <a:solidFill>
                  <a:srgbClr val="009900"/>
                </a:solidFill>
              </a:rPr>
              <a:t>: </a:t>
            </a:r>
            <a:r>
              <a:rPr lang="nb-NO" sz="2400" b="1" smtClean="0">
                <a:solidFill>
                  <a:srgbClr val="009900"/>
                </a:solidFill>
              </a:rPr>
              <a:t>Feedforward in level control system</a:t>
            </a:r>
          </a:p>
          <a:p>
            <a:pPr algn="ctr"/>
            <a:r>
              <a:rPr lang="nb-NO" sz="2400" b="1" smtClean="0">
                <a:solidFill>
                  <a:srgbClr val="245794"/>
                </a:solidFill>
                <a:hlinkClick r:id="rId2"/>
              </a:rPr>
              <a:t>Simulator</a:t>
            </a:r>
            <a:endParaRPr lang="nb-NO" sz="2400" b="1">
              <a:solidFill>
                <a:srgbClr val="009900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511437" y="6437276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Skala: LTLine brukerforum, 9.1.18: Minikurs i regtek. F. Haugen.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3FBDE-38C1-4ABB-8DE2-3F10D8705315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26248"/>
            <a:ext cx="6660232" cy="399272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96278" y="5597293"/>
            <a:ext cx="744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smtClean="0">
                <a:solidFill>
                  <a:srgbClr val="004070"/>
                </a:solidFill>
                <a:latin typeface="+mn-lt"/>
              </a:rPr>
              <a:t>Let's derive the feedforward controller (it is quite easy).</a:t>
            </a:r>
            <a:endParaRPr lang="nb-NO" sz="2400" b="1" smtClean="0">
              <a:solidFill>
                <a:srgbClr val="0040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5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657948" y="2139821"/>
            <a:ext cx="39978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5400" b="1" smtClean="0">
                <a:solidFill>
                  <a:srgbClr val="C00000"/>
                </a:solidFill>
                <a:latin typeface="Calibri" pitchFamily="34" charset="0"/>
              </a:rPr>
              <a:t>Experimental</a:t>
            </a:r>
          </a:p>
          <a:p>
            <a:pPr algn="ctr"/>
            <a:r>
              <a:rPr lang="nb-NO" sz="5400" b="1" smtClean="0">
                <a:solidFill>
                  <a:srgbClr val="C00000"/>
                </a:solidFill>
                <a:latin typeface="Calibri" pitchFamily="34" charset="0"/>
              </a:rPr>
              <a:t>feedforward</a:t>
            </a:r>
            <a:endParaRPr lang="nb-NO" sz="5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1873340" y="188640"/>
            <a:ext cx="5500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3600" b="1" smtClean="0">
                <a:solidFill>
                  <a:srgbClr val="1D8D17"/>
                </a:solidFill>
                <a:latin typeface="Calibri" pitchFamily="34" charset="0"/>
              </a:rPr>
              <a:t>Structure of control system:</a:t>
            </a:r>
            <a:endParaRPr lang="nb-NO" sz="3600" b="1">
              <a:solidFill>
                <a:srgbClr val="B00000"/>
              </a:solidFill>
              <a:latin typeface="Calibri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FA7-C29E-449E-83EE-4D4FAA651096}" type="slidenum">
              <a:rPr lang="nb-NO"/>
              <a:pPr>
                <a:defRPr/>
              </a:pPr>
              <a:t>9</a:t>
            </a:fld>
            <a:endParaRPr lang="nb-NO"/>
          </a:p>
        </p:txBody>
      </p:sp>
      <p:pic>
        <p:nvPicPr>
          <p:cNvPr id="39939" name="Picture 3" descr="C:\www-pors.hit.no\finnh\www\srilanka\2012\workshop\graphics\foroverkopling_eksp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96" y="1124745"/>
            <a:ext cx="8183673" cy="4824535"/>
          </a:xfrm>
          <a:prstGeom prst="rect">
            <a:avLst/>
          </a:prstGeom>
          <a:noFill/>
        </p:spPr>
      </p:pic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 Haugen. Process Control. NMBU. 2018.</a:t>
            </a:r>
            <a:endParaRPr lang="nb-NO"/>
          </a:p>
        </p:txBody>
      </p:sp>
      <p:sp>
        <p:nvSpPr>
          <p:cNvPr id="11" name="Plassholder for lysbildenummer 15"/>
          <p:cNvSpPr txBox="1">
            <a:spLocks/>
          </p:cNvSpPr>
          <p:nvPr/>
        </p:nvSpPr>
        <p:spPr>
          <a:xfrm>
            <a:off x="8532440" y="116632"/>
            <a:ext cx="47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6B3D0-3855-4BBA-9F30-80722252D4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22891</TotalTime>
  <Words>378</Words>
  <Application>Microsoft Office PowerPoint</Application>
  <PresentationFormat>Skjermfremvisning (4:3)</PresentationFormat>
  <Paragraphs>81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Office-tema</vt:lpstr>
      <vt:lpstr>Feedforward Control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1300</cp:revision>
  <dcterms:created xsi:type="dcterms:W3CDTF">2009-02-12T18:27:23Z</dcterms:created>
  <dcterms:modified xsi:type="dcterms:W3CDTF">2018-01-29T22:31:26Z</dcterms:modified>
</cp:coreProperties>
</file>