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460" r:id="rId2"/>
    <p:sldId id="488" r:id="rId3"/>
    <p:sldId id="492" r:id="rId4"/>
    <p:sldId id="494" r:id="rId5"/>
    <p:sldId id="510" r:id="rId6"/>
    <p:sldId id="500" r:id="rId7"/>
    <p:sldId id="496" r:id="rId8"/>
    <p:sldId id="498" r:id="rId9"/>
    <p:sldId id="499" r:id="rId10"/>
    <p:sldId id="508" r:id="rId11"/>
    <p:sldId id="512" r:id="rId12"/>
    <p:sldId id="516" r:id="rId13"/>
    <p:sldId id="517" r:id="rId14"/>
    <p:sldId id="507" r:id="rId15"/>
    <p:sldId id="479" r:id="rId16"/>
    <p:sldId id="509" r:id="rId17"/>
    <p:sldId id="480" r:id="rId18"/>
    <p:sldId id="518" r:id="rId19"/>
    <p:sldId id="484" r:id="rId20"/>
    <p:sldId id="483" r:id="rId21"/>
    <p:sldId id="486" r:id="rId22"/>
    <p:sldId id="474" r:id="rId23"/>
    <p:sldId id="519" r:id="rId24"/>
  </p:sldIdLst>
  <p:sldSz cx="9144000" cy="6858000" type="screen4x3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590F"/>
    <a:srgbClr val="B00000"/>
    <a:srgbClr val="000066"/>
    <a:srgbClr val="1D8D17"/>
    <a:srgbClr val="AD5207"/>
    <a:srgbClr val="003399"/>
    <a:srgbClr val="245794"/>
    <a:srgbClr val="009900"/>
    <a:srgbClr val="D16309"/>
    <a:srgbClr val="F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9424" autoAdjust="0"/>
  </p:normalViewPr>
  <p:slideViewPr>
    <p:cSldViewPr>
      <p:cViewPr varScale="1">
        <p:scale>
          <a:sx n="86" d="100"/>
          <a:sy n="86" d="100"/>
        </p:scale>
        <p:origin x="144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EE67B24-E22E-407D-9CDC-B9B8C9E2F572}" type="datetimeFigureOut">
              <a:rPr lang="en-US"/>
              <a:pPr>
                <a:defRPr/>
              </a:pPr>
              <a:t>4/12/2018</a:t>
            </a:fld>
            <a:endParaRPr lang="en-US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en-US" noProof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1AA6A3E-1545-4031-87EE-2EBE095A9C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010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4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6D8C02-DCFA-4C26-B4DD-832A3A03099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95218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889D4F-5730-4DCE-B0DB-B065385FE88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27892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889D4F-5730-4DCE-B0DB-B065385FE88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37438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AA6A3E-1545-4031-87EE-2EBE095A9C4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237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889D4F-5730-4DCE-B0DB-B065385FE88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62067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889D4F-5730-4DCE-B0DB-B065385FE88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42981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AA6A3E-1545-4031-87EE-2EBE095A9C4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25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AA6A3E-1545-4031-87EE-2EBE095A9C4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23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E33C3-E4A7-4399-8D18-231454713843}" type="datetime1">
              <a:rPr lang="nb-NO" smtClean="0"/>
              <a:t>12.04.2018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F. Haugen. Process Control. NMBU. 2018.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5F2BF-3E65-4C79-A837-B1AEE6E59D2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7522D-AD27-4B73-AEFA-C17AD21F2C7D}" type="datetime1">
              <a:rPr lang="nb-NO" smtClean="0"/>
              <a:t>12.04.2018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F. Haugen. Process Control. NMBU. 2018.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92191-E1F3-47FF-8E10-F13AADA16E5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1F34D-434E-4BE8-AA46-2DA521AC8976}" type="datetime1">
              <a:rPr lang="nb-NO" smtClean="0"/>
              <a:t>12.04.2018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F. Haugen. Process Control. NMBU. 2018.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83033-B3FD-4C05-9307-84F7F15D10C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5AB63-285E-4C0C-8A09-20F87ECA7E2D}" type="datetime1">
              <a:rPr lang="nb-NO" smtClean="0"/>
              <a:t>12.04.2018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F. Haugen. Process Control. NMBU. 2018.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7C699-1889-451E-A1C7-BFCD0E7B7D6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0C0F4-DD00-4E2F-9D0C-A6C6FA828BE5}" type="datetime1">
              <a:rPr lang="nb-NO" smtClean="0"/>
              <a:t>12.04.2018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F. Haugen. Process Control. NMBU. 2018.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BBE76-ABDC-48C6-9DC9-0DECF7B9094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972CD-C40B-489C-987D-312E9A6A1332}" type="datetime1">
              <a:rPr lang="nb-NO" smtClean="0"/>
              <a:t>12.04.2018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F. Haugen. Process Control. NMBU. 2018.</a:t>
            </a: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F742A-AF3C-4F68-AC26-D03B797BBDA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1B7A3-8C55-4D6C-96D5-9B9D067D55C3}" type="datetime1">
              <a:rPr lang="nb-NO" smtClean="0"/>
              <a:t>12.04.2018</a:t>
            </a:fld>
            <a:endParaRPr lang="nb-NO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F. Haugen. Process Control. NMBU. 2018.</a:t>
            </a:r>
            <a:endParaRPr lang="nb-NO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9FAA8-32DC-4144-9311-B8CF670E3B0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B3E52-BCBF-4607-BCF4-2F2B457224F6}" type="datetime1">
              <a:rPr lang="nb-NO" smtClean="0"/>
              <a:t>12.04.2018</a:t>
            </a:fld>
            <a:endParaRPr lang="nb-NO"/>
          </a:p>
        </p:txBody>
      </p:sp>
      <p:sp>
        <p:nvSpPr>
          <p:cNvPr id="4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F. Haugen. Process Control. NMBU. 2018.</a:t>
            </a:r>
            <a:endParaRPr lang="nb-NO"/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1803A-ABA1-4496-939E-EA12CBFB3D7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D688F-97BD-436F-B9CF-67E41905F99D}" type="datetime1">
              <a:rPr lang="nb-NO" smtClean="0"/>
              <a:t>12.04.2018</a:t>
            </a:fld>
            <a:endParaRPr lang="nb-NO"/>
          </a:p>
        </p:txBody>
      </p:sp>
      <p:sp>
        <p:nvSpPr>
          <p:cNvPr id="3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F. Haugen. Process Control. NMBU. 2018.</a:t>
            </a:r>
            <a:endParaRPr lang="nb-NO"/>
          </a:p>
        </p:txBody>
      </p:sp>
      <p:sp>
        <p:nvSpPr>
          <p:cNvPr id="4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B8479-CF44-49D1-9BFF-3FBBBD5629C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A06CC-6A44-4C0A-909B-0BFAD2935501}" type="datetime1">
              <a:rPr lang="nb-NO" smtClean="0"/>
              <a:t>12.04.2018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F. Haugen. Process Control. NMBU. 2018.</a:t>
            </a: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8BB92-1160-4150-9A4F-3D1D1399948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68447-9651-4A8A-AA58-E9DCFA34CFEB}" type="datetime1">
              <a:rPr lang="nb-NO" smtClean="0"/>
              <a:t>12.04.2018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F. Haugen. Process Control. NMBU. 2018.</a:t>
            </a: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865BE-B7AF-49FD-B870-252B7ABB2CD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7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ECFF75E-1D65-4642-A4CD-FEAC3BFF7B99}" type="datetime1">
              <a:rPr lang="nb-NO" smtClean="0"/>
              <a:t>12.04.2018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F. Haugen. Process Control. NMBU. 2018.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F51F68-9420-42F3-9C3D-5F74331D2E5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airheater_matlab/script_mpc_airheater.m" TargetMode="External"/><Relationship Id="rId2" Type="http://schemas.openxmlformats.org/officeDocument/2006/relationships/hyperlink" Target="airheater_mpc_and_pid_matlab_labview/sim_air_heater_pid_and_mpc_111114.v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tel 1"/>
          <p:cNvSpPr>
            <a:spLocks noGrp="1"/>
          </p:cNvSpPr>
          <p:nvPr>
            <p:ph type="ctrTitle"/>
          </p:nvPr>
        </p:nvSpPr>
        <p:spPr>
          <a:xfrm>
            <a:off x="179388" y="2709589"/>
            <a:ext cx="8713787" cy="2087563"/>
          </a:xfrm>
        </p:spPr>
        <p:txBody>
          <a:bodyPr/>
          <a:lstStyle/>
          <a:p>
            <a:pPr eaLnBrk="1" hangingPunct="1"/>
            <a:r>
              <a:rPr lang="nb-NO" sz="4800" b="1" smtClean="0">
                <a:solidFill>
                  <a:srgbClr val="C00000"/>
                </a:solidFill>
              </a:rPr>
              <a:t>Model-based </a:t>
            </a:r>
            <a:r>
              <a:rPr lang="nb-NO" sz="4800" b="1">
                <a:solidFill>
                  <a:srgbClr val="C00000"/>
                </a:solidFill>
              </a:rPr>
              <a:t>Predictive </a:t>
            </a:r>
            <a:r>
              <a:rPr lang="nb-NO" sz="4800" b="1" smtClean="0">
                <a:solidFill>
                  <a:srgbClr val="C00000"/>
                </a:solidFill>
              </a:rPr>
              <a:t>Control</a:t>
            </a:r>
            <a:br>
              <a:rPr lang="nb-NO" sz="4800" b="1" smtClean="0">
                <a:solidFill>
                  <a:srgbClr val="C00000"/>
                </a:solidFill>
              </a:rPr>
            </a:br>
            <a:r>
              <a:rPr lang="nb-NO" sz="4800" b="1" smtClean="0">
                <a:solidFill>
                  <a:srgbClr val="C00000"/>
                </a:solidFill>
              </a:rPr>
              <a:t>(MPC)</a:t>
            </a:r>
            <a:endParaRPr lang="nb-NO" sz="4800" smtClean="0">
              <a:solidFill>
                <a:srgbClr val="C00000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B5F2BF-3E65-4C79-A837-B1AEE6E59D2D}" type="slidenum">
              <a:rPr lang="nb-NO" smtClean="0"/>
              <a:pPr>
                <a:defRPr/>
              </a:pPr>
              <a:t>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2908176" y="6356350"/>
            <a:ext cx="3320008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F. Haugen. Process Control. NMBU. 2018.</a:t>
            </a:r>
            <a:endParaRPr lang="nb-NO"/>
          </a:p>
        </p:txBody>
      </p:sp>
      <p:sp>
        <p:nvSpPr>
          <p:cNvPr id="9" name="Undertittel 2"/>
          <p:cNvSpPr txBox="1">
            <a:spLocks/>
          </p:cNvSpPr>
          <p:nvPr/>
        </p:nvSpPr>
        <p:spPr bwMode="auto">
          <a:xfrm>
            <a:off x="1331913" y="1142185"/>
            <a:ext cx="6400800" cy="548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nb-NO" sz="2800" b="1" smtClean="0">
                <a:solidFill>
                  <a:srgbClr val="105812"/>
                </a:solidFill>
                <a:latin typeface="Calibri" pitchFamily="34" charset="0"/>
              </a:rPr>
              <a:t>Course: Process </a:t>
            </a:r>
            <a:r>
              <a:rPr lang="nb-NO" sz="2800" b="1">
                <a:solidFill>
                  <a:srgbClr val="105812"/>
                </a:solidFill>
                <a:latin typeface="Calibri" pitchFamily="34" charset="0"/>
              </a:rPr>
              <a:t>Control, NMBU</a:t>
            </a:r>
            <a:endParaRPr lang="nb-NO" sz="2800" b="1" smtClean="0">
              <a:solidFill>
                <a:srgbClr val="105812"/>
              </a:solidFill>
              <a:latin typeface="Calibri" pitchFamily="34" charset="0"/>
            </a:endParaRPr>
          </a:p>
        </p:txBody>
      </p:sp>
      <p:sp>
        <p:nvSpPr>
          <p:cNvPr id="11" name="Undertittel 2"/>
          <p:cNvSpPr txBox="1">
            <a:spLocks/>
          </p:cNvSpPr>
          <p:nvPr/>
        </p:nvSpPr>
        <p:spPr bwMode="auto">
          <a:xfrm>
            <a:off x="1331913" y="1690351"/>
            <a:ext cx="6400800" cy="49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nb-NO" sz="2000" b="1" smtClean="0">
                <a:latin typeface="Calibri" pitchFamily="34" charset="0"/>
              </a:rPr>
              <a:t>Dec 2017 - April 2018</a:t>
            </a:r>
            <a:endParaRPr lang="nb-NO" sz="2800" b="1">
              <a:latin typeface="Calibri" pitchFamily="34" charset="0"/>
            </a:endParaRPr>
          </a:p>
        </p:txBody>
      </p:sp>
      <p:sp>
        <p:nvSpPr>
          <p:cNvPr id="12" name="Undertittel 2"/>
          <p:cNvSpPr txBox="1">
            <a:spLocks/>
          </p:cNvSpPr>
          <p:nvPr/>
        </p:nvSpPr>
        <p:spPr bwMode="auto">
          <a:xfrm>
            <a:off x="1331913" y="5445125"/>
            <a:ext cx="640080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nb-NO" sz="2000" b="1" smtClean="0">
                <a:solidFill>
                  <a:srgbClr val="002060"/>
                </a:solidFill>
              </a:rPr>
              <a:t>By Finn Aakre Haugen, PhD, TechTeach</a:t>
            </a:r>
          </a:p>
          <a:p>
            <a:pPr eaLnBrk="1" hangingPunct="1"/>
            <a:r>
              <a:rPr lang="nb-NO" sz="1400" b="1" smtClean="0">
                <a:solidFill>
                  <a:srgbClr val="002060"/>
                </a:solidFill>
              </a:rPr>
              <a:t>(finnhaugen@hotmail.com)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lysbilde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093E2D-2D3B-47EA-A3FC-E87961EFA4E4}" type="slidenum">
              <a:rPr lang="nb-NO"/>
              <a:pPr>
                <a:defRPr/>
              </a:pPr>
              <a:t>10</a:t>
            </a:fld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72008" y="44624"/>
            <a:ext cx="903649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2800" b="1" smtClean="0">
                <a:solidFill>
                  <a:srgbClr val="B00000"/>
                </a:solidFill>
                <a:latin typeface="+mn-lt"/>
              </a:rPr>
              <a:t>Often, a state estimator in the form of a Kalman Filter algorithm is used to provide the present state value and other "soft" measurements for the MPC</a:t>
            </a:r>
            <a:r>
              <a:rPr lang="nb-NO" sz="3200" b="1" smtClean="0">
                <a:solidFill>
                  <a:srgbClr val="B00000"/>
                </a:solidFill>
                <a:latin typeface="+mn-lt"/>
              </a:rPr>
              <a:t>:</a:t>
            </a:r>
            <a:endParaRPr lang="nb-NO" sz="3200" b="1">
              <a:solidFill>
                <a:srgbClr val="B00000"/>
              </a:solidFill>
              <a:latin typeface="+mn-lt"/>
            </a:endParaRPr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Haugen. Process Control. NMBU. 2018.</a:t>
            </a:r>
            <a:endParaRPr lang="en-US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32" y="1703732"/>
            <a:ext cx="8373616" cy="4965628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3779912" y="2348880"/>
            <a:ext cx="20162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2400" b="1" smtClean="0">
                <a:solidFill>
                  <a:srgbClr val="000066"/>
                </a:solidFill>
                <a:latin typeface="+mn-lt"/>
              </a:rPr>
              <a:t>MPC</a:t>
            </a:r>
            <a:endParaRPr lang="nb-NO" sz="2400" b="1">
              <a:solidFill>
                <a:srgbClr val="000066"/>
              </a:solidFill>
              <a:latin typeface="+mn-lt"/>
            </a:endParaRPr>
          </a:p>
        </p:txBody>
      </p:sp>
      <p:sp>
        <p:nvSpPr>
          <p:cNvPr id="12" name="TekstSylinder 11"/>
          <p:cNvSpPr txBox="1"/>
          <p:nvPr/>
        </p:nvSpPr>
        <p:spPr>
          <a:xfrm>
            <a:off x="6012160" y="3800924"/>
            <a:ext cx="20162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2400" b="1" smtClean="0">
                <a:solidFill>
                  <a:srgbClr val="000066"/>
                </a:solidFill>
                <a:latin typeface="+mn-lt"/>
              </a:rPr>
              <a:t>Kalman Filter</a:t>
            </a:r>
            <a:endParaRPr lang="nb-NO" sz="2400" b="1">
              <a:solidFill>
                <a:srgbClr val="000066"/>
              </a:solidFill>
              <a:latin typeface="+mn-lt"/>
            </a:endParaRPr>
          </a:p>
        </p:txBody>
      </p:sp>
      <p:sp>
        <p:nvSpPr>
          <p:cNvPr id="13" name="TekstSylinder 12"/>
          <p:cNvSpPr txBox="1"/>
          <p:nvPr/>
        </p:nvSpPr>
        <p:spPr>
          <a:xfrm>
            <a:off x="5940152" y="2348880"/>
            <a:ext cx="20162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2400" b="1" smtClean="0">
                <a:solidFill>
                  <a:srgbClr val="000066"/>
                </a:solidFill>
                <a:latin typeface="+mn-lt"/>
              </a:rPr>
              <a:t>Process</a:t>
            </a:r>
            <a:endParaRPr lang="nb-NO" sz="2400" b="1">
              <a:solidFill>
                <a:srgbClr val="00006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78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287524" y="836712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000066"/>
                </a:solidFill>
              </a:rPr>
              <a:t>The MPC is a model-based controller that, continuously predicts the optimal future control sequence using the following </a:t>
            </a:r>
            <a:r>
              <a:rPr lang="en-US" b="1" smtClean="0">
                <a:solidFill>
                  <a:srgbClr val="000066"/>
                </a:solidFill>
              </a:rPr>
              <a:t>information:</a:t>
            </a:r>
          </a:p>
          <a:p>
            <a:endParaRPr lang="nb-NO" b="1">
              <a:solidFill>
                <a:srgbClr val="000066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smtClean="0">
                <a:solidFill>
                  <a:srgbClr val="13590F"/>
                </a:solidFill>
              </a:rPr>
              <a:t>An </a:t>
            </a:r>
            <a:r>
              <a:rPr lang="en-US" b="1">
                <a:solidFill>
                  <a:srgbClr val="13590F"/>
                </a:solidFill>
              </a:rPr>
              <a:t>optimization criterion that typically consists of a sum of future (predicted) squared control errors and quadratic control signal changes.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smtClean="0">
                <a:solidFill>
                  <a:srgbClr val="13590F"/>
                </a:solidFill>
              </a:rPr>
              <a:t>A </a:t>
            </a:r>
            <a:r>
              <a:rPr lang="en-US" b="1">
                <a:solidFill>
                  <a:srgbClr val="13590F"/>
                </a:solidFill>
              </a:rPr>
              <a:t>process model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smtClean="0">
                <a:solidFill>
                  <a:srgbClr val="13590F"/>
                </a:solidFill>
              </a:rPr>
              <a:t>The </a:t>
            </a:r>
            <a:r>
              <a:rPr lang="en-US" b="1">
                <a:solidFill>
                  <a:srgbClr val="13590F"/>
                </a:solidFill>
              </a:rPr>
              <a:t>current process state obtained from measurements and/or state estimates from a state estimator which typically is in the form of a Kalman filter.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smtClean="0">
                <a:solidFill>
                  <a:srgbClr val="13590F"/>
                </a:solidFill>
              </a:rPr>
              <a:t>Current</a:t>
            </a:r>
            <a:r>
              <a:rPr lang="en-US" b="1">
                <a:solidFill>
                  <a:srgbClr val="13590F"/>
                </a:solidFill>
              </a:rPr>
              <a:t>, and, if available, future setpoint values and process disturbance values.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smtClean="0">
                <a:solidFill>
                  <a:srgbClr val="13590F"/>
                </a:solidFill>
              </a:rPr>
              <a:t>Constraints </a:t>
            </a:r>
            <a:r>
              <a:rPr lang="en-US" b="1">
                <a:solidFill>
                  <a:srgbClr val="13590F"/>
                </a:solidFill>
              </a:rPr>
              <a:t>(max and min values) of the control signal and the process variable.</a:t>
            </a:r>
          </a:p>
          <a:p>
            <a:endParaRPr lang="nb-NO" b="1" smtClean="0">
              <a:solidFill>
                <a:srgbClr val="000066"/>
              </a:solidFill>
            </a:endParaRPr>
          </a:p>
          <a:p>
            <a:r>
              <a:rPr lang="en-US" b="1">
                <a:solidFill>
                  <a:srgbClr val="000066"/>
                </a:solidFill>
              </a:rPr>
              <a:t>From the optimal future control sequence, the first element is picked out and applied as control signal to the process.</a:t>
            </a:r>
            <a:endParaRPr lang="nb-NO" b="1">
              <a:solidFill>
                <a:srgbClr val="000066"/>
              </a:solidFill>
            </a:endParaRPr>
          </a:p>
          <a:p>
            <a:endParaRPr lang="nb-NO" b="1" smtClean="0">
              <a:solidFill>
                <a:srgbClr val="000066"/>
              </a:solidFill>
            </a:endParaRPr>
          </a:p>
          <a:p>
            <a:r>
              <a:rPr lang="en-US" b="1">
                <a:solidFill>
                  <a:srgbClr val="000066"/>
                </a:solidFill>
              </a:rPr>
              <a:t>Some versions of the MPC assume linear process models, while others are based on nonlinear process models. The models may be multivariable and contain time delays.</a:t>
            </a:r>
            <a:endParaRPr lang="nb-NO" b="1" smtClean="0">
              <a:solidFill>
                <a:srgbClr val="000066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2771800" y="188640"/>
            <a:ext cx="37176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3200" b="1" smtClean="0">
                <a:solidFill>
                  <a:srgbClr val="B00000"/>
                </a:solidFill>
              </a:rPr>
              <a:t>Summary of MPC:</a:t>
            </a:r>
            <a:endParaRPr lang="en-US" sz="3200">
              <a:solidFill>
                <a:srgbClr val="B00000"/>
              </a:solidFill>
            </a:endParaRPr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smtClean="0"/>
              <a:t>F. Haugen. Process Control. NMBU. 2018.</a:t>
            </a:r>
            <a:endParaRPr lang="nb-NO" sz="110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6B3D0-3855-4BBA-9F30-80722252D4AE}" type="slidenum">
              <a:rPr lang="nb-NO" sz="1100" smtClean="0"/>
              <a:pPr/>
              <a:t>11</a:t>
            </a:fld>
            <a:endParaRPr lang="nb-NO" sz="1100"/>
          </a:p>
        </p:txBody>
      </p:sp>
    </p:spTree>
    <p:extLst>
      <p:ext uri="{BB962C8B-B14F-4D97-AF65-F5344CB8AC3E}">
        <p14:creationId xmlns:p14="http://schemas.microsoft.com/office/powerpoint/2010/main" val="155403650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tel 5"/>
          <p:cNvSpPr>
            <a:spLocks noGrp="1"/>
          </p:cNvSpPr>
          <p:nvPr>
            <p:ph type="title"/>
          </p:nvPr>
        </p:nvSpPr>
        <p:spPr>
          <a:xfrm>
            <a:off x="457200" y="2574032"/>
            <a:ext cx="8229600" cy="1143000"/>
          </a:xfrm>
        </p:spPr>
        <p:txBody>
          <a:bodyPr/>
          <a:lstStyle/>
          <a:p>
            <a:r>
              <a:rPr lang="nb-NO" altLang="nb-NO" sz="4000" b="1">
                <a:solidFill>
                  <a:srgbClr val="860000"/>
                </a:solidFill>
                <a:ea typeface="ヒラギノ角ゴ Pro W3" pitchFamily="-84" charset="-128"/>
              </a:rPr>
              <a:t>Application:</a:t>
            </a:r>
            <a:br>
              <a:rPr lang="nb-NO" altLang="nb-NO" sz="4000" b="1">
                <a:solidFill>
                  <a:srgbClr val="860000"/>
                </a:solidFill>
                <a:ea typeface="ヒラギノ角ゴ Pro W3" pitchFamily="-84" charset="-128"/>
              </a:rPr>
            </a:br>
            <a:r>
              <a:rPr lang="nb-NO" altLang="nb-NO" sz="4000" b="1" smtClean="0">
                <a:solidFill>
                  <a:srgbClr val="860000"/>
                </a:solidFill>
                <a:ea typeface="ヒラギノ角ゴ Pro W3" pitchFamily="-84" charset="-128"/>
              </a:rPr>
              <a:t>MPC temperature control of a simulated air heater</a:t>
            </a:r>
            <a:endParaRPr lang="nb-NO" altLang="nb-NO" sz="4000" b="1" dirty="0" smtClean="0">
              <a:solidFill>
                <a:srgbClr val="860000"/>
              </a:solidFill>
              <a:ea typeface="ヒラギノ角ゴ Pro W3" pitchFamily="-8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5A9AE9-FCF2-4E9D-8CF2-9243CD78D737}" type="slidenum">
              <a:rPr lang="nb-NO" smtClean="0">
                <a:solidFill>
                  <a:srgbClr val="EBEBEB"/>
                </a:solidFill>
              </a:rPr>
              <a:pPr>
                <a:defRPr/>
              </a:pPr>
              <a:t>12</a:t>
            </a:fld>
            <a:endParaRPr lang="nb-NO">
              <a:solidFill>
                <a:srgbClr val="EBEBEB"/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Haugen. Process Control. NMBU. 2018.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132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5A9AE9-FCF2-4E9D-8CF2-9243CD78D737}" type="slidenum">
              <a:rPr lang="nb-NO" smtClean="0">
                <a:solidFill>
                  <a:srgbClr val="EBEBEB"/>
                </a:solidFill>
              </a:rPr>
              <a:pPr>
                <a:defRPr/>
              </a:pPr>
              <a:t>13</a:t>
            </a:fld>
            <a:endParaRPr lang="nb-NO">
              <a:solidFill>
                <a:srgbClr val="EBEBEB"/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3124200" y="6376243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F. Haugen. Process Control. NMBU. 2018.</a:t>
            </a:r>
            <a:endParaRPr lang="nb-NO"/>
          </a:p>
        </p:txBody>
      </p:sp>
      <p:sp>
        <p:nvSpPr>
          <p:cNvPr id="6" name="Tittel 5"/>
          <p:cNvSpPr txBox="1">
            <a:spLocks/>
          </p:cNvSpPr>
          <p:nvPr/>
        </p:nvSpPr>
        <p:spPr bwMode="auto">
          <a:xfrm>
            <a:off x="2195736" y="188640"/>
            <a:ext cx="4782138" cy="3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b-NO" altLang="nb-NO" sz="2400" b="1" smtClean="0">
                <a:solidFill>
                  <a:srgbClr val="13590F"/>
                </a:solidFill>
                <a:latin typeface="+mn-lt"/>
                <a:ea typeface="ヒラギノ角ゴ Pro W3" pitchFamily="-84" charset="-128"/>
              </a:rPr>
              <a:t>Front panel of the simulator:</a:t>
            </a:r>
            <a:endParaRPr lang="nb-NO" altLang="nb-NO" sz="2400" b="1" dirty="0" smtClean="0">
              <a:solidFill>
                <a:srgbClr val="13590F"/>
              </a:solidFill>
              <a:latin typeface="+mn-lt"/>
              <a:ea typeface="ヒラギノ角ゴ Pro W3" pitchFamily="-84" charset="-128"/>
            </a:endParaRPr>
          </a:p>
        </p:txBody>
      </p:sp>
      <p:sp>
        <p:nvSpPr>
          <p:cNvPr id="8" name="Tittel 5"/>
          <p:cNvSpPr txBox="1">
            <a:spLocks/>
          </p:cNvSpPr>
          <p:nvPr/>
        </p:nvSpPr>
        <p:spPr bwMode="auto">
          <a:xfrm>
            <a:off x="2339752" y="5331551"/>
            <a:ext cx="4782138" cy="83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nb-NO" altLang="nb-NO" sz="2400" b="1" smtClean="0">
                <a:solidFill>
                  <a:srgbClr val="000066"/>
                </a:solidFill>
                <a:latin typeface="+mn-lt"/>
                <a:ea typeface="ヒラギノ角ゴ Pro W3" pitchFamily="-84" charset="-128"/>
              </a:rPr>
              <a:t>Teacher runs simulations: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altLang="nb-NO" sz="2400" b="1" smtClean="0">
                <a:solidFill>
                  <a:srgbClr val="000066"/>
                </a:solidFill>
                <a:latin typeface="+mn-lt"/>
                <a:ea typeface="ヒラギノ角ゴ Pro W3" pitchFamily="-84" charset="-128"/>
                <a:hlinkClick r:id="rId2" action="ppaction://hlinkfile"/>
              </a:rPr>
              <a:t>LabVIEW + Matlab</a:t>
            </a:r>
            <a:endParaRPr lang="nb-NO" altLang="nb-NO" sz="2400" b="1" smtClean="0">
              <a:solidFill>
                <a:srgbClr val="000066"/>
              </a:solidFill>
              <a:latin typeface="+mn-lt"/>
              <a:ea typeface="ヒラギノ角ゴ Pro W3" pitchFamily="-84" charset="-12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altLang="nb-NO" sz="2400" b="1" smtClean="0">
                <a:solidFill>
                  <a:srgbClr val="000066"/>
                </a:solidFill>
                <a:latin typeface="+mn-lt"/>
                <a:ea typeface="ヒラギノ角ゴ Pro W3" pitchFamily="-84" charset="-128"/>
                <a:hlinkClick r:id="rId3" action="ppaction://hlinkfile"/>
              </a:rPr>
              <a:t>Matlab</a:t>
            </a:r>
            <a:endParaRPr lang="nb-NO" altLang="nb-NO" sz="2400" b="1" dirty="0" smtClean="0">
              <a:solidFill>
                <a:srgbClr val="000066"/>
              </a:solidFill>
              <a:latin typeface="+mn-lt"/>
              <a:ea typeface="ヒラギノ角ゴ Pro W3" pitchFamily="-84" charset="-128"/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12" y="548680"/>
            <a:ext cx="9144000" cy="46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73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tel 5"/>
          <p:cNvSpPr>
            <a:spLocks noGrp="1"/>
          </p:cNvSpPr>
          <p:nvPr>
            <p:ph type="title"/>
          </p:nvPr>
        </p:nvSpPr>
        <p:spPr>
          <a:xfrm>
            <a:off x="446856" y="2574032"/>
            <a:ext cx="8229600" cy="1143000"/>
          </a:xfrm>
        </p:spPr>
        <p:txBody>
          <a:bodyPr/>
          <a:lstStyle/>
          <a:p>
            <a:pPr algn="ctr"/>
            <a:r>
              <a:rPr lang="nb-NO" altLang="nb-NO" sz="3600" b="1" smtClean="0">
                <a:solidFill>
                  <a:srgbClr val="860000"/>
                </a:solidFill>
                <a:ea typeface="ヒラギノ角ゴ Pro W3" pitchFamily="-84" charset="-128"/>
              </a:rPr>
              <a:t>Application:</a:t>
            </a:r>
            <a:br>
              <a:rPr lang="nb-NO" altLang="nb-NO" sz="3600" b="1" smtClean="0">
                <a:solidFill>
                  <a:srgbClr val="860000"/>
                </a:solidFill>
                <a:ea typeface="ヒラギノ角ゴ Pro W3" pitchFamily="-84" charset="-128"/>
              </a:rPr>
            </a:br>
            <a:r>
              <a:rPr lang="nb-NO" altLang="nb-NO" sz="3600" b="1" smtClean="0">
                <a:solidFill>
                  <a:srgbClr val="860000"/>
                </a:solidFill>
                <a:ea typeface="ヒラギノ角ゴ Pro W3" pitchFamily="-84" charset="-128"/>
              </a:rPr>
              <a:t>MPC for averaging level control of the inlet magazine upstreams the VEAS wrrf (water resource recovery facility),</a:t>
            </a:r>
            <a:br>
              <a:rPr lang="nb-NO" altLang="nb-NO" sz="3600" b="1" smtClean="0">
                <a:solidFill>
                  <a:srgbClr val="860000"/>
                </a:solidFill>
                <a:ea typeface="ヒラギノ角ゴ Pro W3" pitchFamily="-84" charset="-128"/>
              </a:rPr>
            </a:br>
            <a:r>
              <a:rPr lang="nb-NO" altLang="nb-NO" sz="3600" b="1" smtClean="0">
                <a:solidFill>
                  <a:srgbClr val="860000"/>
                </a:solidFill>
                <a:ea typeface="ヒラギノ角ゴ Pro W3" pitchFamily="-84" charset="-128"/>
              </a:rPr>
              <a:t>Slemmestad, Norway</a:t>
            </a:r>
            <a:endParaRPr lang="nb-NO" altLang="nb-NO" sz="3600" b="1" dirty="0" smtClean="0">
              <a:solidFill>
                <a:srgbClr val="860000"/>
              </a:solidFill>
              <a:ea typeface="ヒラギノ角ゴ Pro W3" pitchFamily="-8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5A9AE9-FCF2-4E9D-8CF2-9243CD78D737}" type="slidenum">
              <a:rPr lang="nb-NO" smtClean="0">
                <a:solidFill>
                  <a:srgbClr val="EBEBEB"/>
                </a:solidFill>
              </a:rPr>
              <a:pPr>
                <a:defRPr/>
              </a:pPr>
              <a:t>14</a:t>
            </a:fld>
            <a:endParaRPr lang="nb-NO">
              <a:solidFill>
                <a:srgbClr val="EBEBEB"/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Haugen. Process Control. NMBU. 2018.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581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lysbil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F27E9-7631-41A3-97D7-6F40CE05FE5E}" type="slidenum">
              <a:rPr lang="nb-NO" smtClean="0"/>
              <a:pPr>
                <a:defRPr/>
              </a:pPr>
              <a:t>15</a:t>
            </a:fld>
            <a:endParaRPr lang="nb-NO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>
          <a:xfrm>
            <a:off x="2692152" y="6356350"/>
            <a:ext cx="3464024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F. Haugen. Process Control. NMBU. 2018.</a:t>
            </a:r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738" y="1632372"/>
            <a:ext cx="9231327" cy="4676948"/>
          </a:xfrm>
          <a:prstGeom prst="rect">
            <a:avLst/>
          </a:prstGeom>
        </p:spPr>
      </p:pic>
      <p:sp>
        <p:nvSpPr>
          <p:cNvPr id="9" name="TekstSylinder 8"/>
          <p:cNvSpPr txBox="1"/>
          <p:nvPr/>
        </p:nvSpPr>
        <p:spPr>
          <a:xfrm>
            <a:off x="404537" y="620688"/>
            <a:ext cx="8356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b="1" smtClean="0">
                <a:solidFill>
                  <a:srgbClr val="13590F"/>
                </a:solidFill>
              </a:rPr>
              <a:t>Sewage system of Oslo and surroundings</a:t>
            </a:r>
            <a:endParaRPr lang="nb-NO" sz="3200" b="1">
              <a:solidFill>
                <a:srgbClr val="13590F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323528" y="5445224"/>
            <a:ext cx="495055" cy="432048"/>
          </a:xfrm>
          <a:prstGeom prst="ellipse">
            <a:avLst/>
          </a:prstGeom>
          <a:noFill/>
          <a:ln>
            <a:solidFill>
              <a:srgbClr val="AD52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245794"/>
              </a:solidFill>
            </a:endParaRPr>
          </a:p>
        </p:txBody>
      </p:sp>
      <p:cxnSp>
        <p:nvCxnSpPr>
          <p:cNvPr id="6" name="Rett pil 5"/>
          <p:cNvCxnSpPr/>
          <p:nvPr/>
        </p:nvCxnSpPr>
        <p:spPr>
          <a:xfrm flipH="1">
            <a:off x="827584" y="5373216"/>
            <a:ext cx="864096" cy="216024"/>
          </a:xfrm>
          <a:prstGeom prst="straightConnector1">
            <a:avLst/>
          </a:prstGeom>
          <a:ln>
            <a:solidFill>
              <a:srgbClr val="B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Sylinder 6"/>
          <p:cNvSpPr txBox="1"/>
          <p:nvPr/>
        </p:nvSpPr>
        <p:spPr>
          <a:xfrm>
            <a:off x="971600" y="5013176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smtClean="0">
                <a:solidFill>
                  <a:schemeClr val="accent6">
                    <a:lumMod val="75000"/>
                  </a:schemeClr>
                </a:solidFill>
              </a:rPr>
              <a:t>Slemmestad</a:t>
            </a:r>
            <a:endParaRPr lang="nb-NO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kstSylinder 10"/>
          <p:cNvSpPr txBox="1"/>
          <p:nvPr/>
        </p:nvSpPr>
        <p:spPr>
          <a:xfrm>
            <a:off x="6948264" y="3284984"/>
            <a:ext cx="867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smtClean="0">
                <a:solidFill>
                  <a:schemeClr val="accent6">
                    <a:lumMod val="75000"/>
                  </a:schemeClr>
                </a:solidFill>
              </a:rPr>
              <a:t>Oslo</a:t>
            </a:r>
            <a:endParaRPr lang="nb-NO" sz="24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5508104" y="2564904"/>
            <a:ext cx="495055" cy="432048"/>
          </a:xfrm>
          <a:prstGeom prst="ellipse">
            <a:avLst/>
          </a:prstGeom>
          <a:noFill/>
          <a:ln>
            <a:solidFill>
              <a:srgbClr val="AD52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245794"/>
              </a:solidFill>
            </a:endParaRPr>
          </a:p>
        </p:txBody>
      </p:sp>
      <p:sp>
        <p:nvSpPr>
          <p:cNvPr id="13" name="TekstSylinder 12"/>
          <p:cNvSpPr txBox="1"/>
          <p:nvPr/>
        </p:nvSpPr>
        <p:spPr>
          <a:xfrm>
            <a:off x="4716016" y="3563724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smtClean="0">
                <a:solidFill>
                  <a:schemeClr val="accent6">
                    <a:lumMod val="75000"/>
                  </a:schemeClr>
                </a:solidFill>
              </a:rPr>
              <a:t>Vækerø</a:t>
            </a:r>
            <a:endParaRPr lang="nb-NO" b="1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4" name="Rett pil 13"/>
          <p:cNvCxnSpPr/>
          <p:nvPr/>
        </p:nvCxnSpPr>
        <p:spPr>
          <a:xfrm flipV="1">
            <a:off x="5220072" y="2996952"/>
            <a:ext cx="463552" cy="635394"/>
          </a:xfrm>
          <a:prstGeom prst="straightConnector1">
            <a:avLst/>
          </a:prstGeom>
          <a:ln>
            <a:solidFill>
              <a:srgbClr val="B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5724128" y="2708920"/>
            <a:ext cx="72008" cy="72008"/>
          </a:xfrm>
          <a:prstGeom prst="ellipse">
            <a:avLst/>
          </a:prstGeom>
          <a:solidFill>
            <a:srgbClr val="B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Pil høyre 20"/>
          <p:cNvSpPr/>
          <p:nvPr/>
        </p:nvSpPr>
        <p:spPr>
          <a:xfrm rot="9067144">
            <a:off x="1453028" y="2306191"/>
            <a:ext cx="1015752" cy="167869"/>
          </a:xfrm>
          <a:prstGeom prst="rightArrow">
            <a:avLst/>
          </a:prstGeom>
          <a:solidFill>
            <a:srgbClr val="B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6167844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lysbil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F27E9-7631-41A3-97D7-6F40CE05FE5E}" type="slidenum">
              <a:rPr lang="nb-NO" smtClean="0"/>
              <a:pPr>
                <a:defRPr/>
              </a:pPr>
              <a:t>16</a:t>
            </a:fld>
            <a:endParaRPr lang="nb-NO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>
          <a:xfrm>
            <a:off x="2692152" y="6356350"/>
            <a:ext cx="3464024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F. Haugen. Process Control. NMBU. 2018.</a:t>
            </a:r>
            <a:endParaRPr lang="nb-NO"/>
          </a:p>
        </p:txBody>
      </p:sp>
      <p:sp>
        <p:nvSpPr>
          <p:cNvPr id="4" name="TekstSylinder 3"/>
          <p:cNvSpPr txBox="1"/>
          <p:nvPr/>
        </p:nvSpPr>
        <p:spPr>
          <a:xfrm>
            <a:off x="827584" y="111623"/>
            <a:ext cx="7919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smtClean="0">
                <a:solidFill>
                  <a:srgbClr val="13590F"/>
                </a:solidFill>
              </a:rPr>
              <a:t>The WWTP in Slemmestad (in the Bjerkås mountain):</a:t>
            </a:r>
            <a:endParaRPr lang="nb-NO" sz="2400" b="1">
              <a:solidFill>
                <a:srgbClr val="13590F"/>
              </a:solidFill>
            </a:endParaRP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566534"/>
            <a:ext cx="9073008" cy="631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32627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altLang="nb-NO" sz="3600" b="1" smtClean="0">
                <a:solidFill>
                  <a:srgbClr val="13590F"/>
                </a:solidFill>
                <a:ea typeface="ヒラギノ角ゴ Pro W3" pitchFamily="-84" charset="-128"/>
              </a:rPr>
              <a:t>Facts about VEAS</a:t>
            </a:r>
            <a:endParaRPr lang="nb-NO" altLang="nb-NO" sz="3600" b="1" dirty="0" smtClean="0">
              <a:solidFill>
                <a:srgbClr val="13590F"/>
              </a:solidFill>
              <a:ea typeface="ヒラギノ角ゴ Pro W3" pitchFamily="-84" charset="-128"/>
            </a:endParaRPr>
          </a:p>
        </p:txBody>
      </p:sp>
      <p:sp>
        <p:nvSpPr>
          <p:cNvPr id="16387" name="Plassholder for innhold 6"/>
          <p:cNvSpPr>
            <a:spLocks noGrp="1"/>
          </p:cNvSpPr>
          <p:nvPr>
            <p:ph idx="1"/>
          </p:nvPr>
        </p:nvSpPr>
        <p:spPr>
          <a:xfrm>
            <a:off x="899592" y="1628800"/>
            <a:ext cx="7920880" cy="4248472"/>
          </a:xfrm>
        </p:spPr>
        <p:txBody>
          <a:bodyPr/>
          <a:lstStyle/>
          <a:p>
            <a:pPr marL="342900" lvl="0" indent="-3429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nb-NO" altLang="nb-NO" sz="2800" b="1">
                <a:solidFill>
                  <a:srgbClr val="000066"/>
                </a:solidFill>
                <a:latin typeface="+mj-lt"/>
                <a:ea typeface="ヒラギノ角ゴ Pro W3" pitchFamily="-84" charset="-128"/>
              </a:rPr>
              <a:t>VEAS </a:t>
            </a:r>
            <a:r>
              <a:rPr lang="nb-NO" altLang="nb-NO" sz="2800" b="1" smtClean="0">
                <a:solidFill>
                  <a:srgbClr val="000066"/>
                </a:solidFill>
                <a:latin typeface="+mj-lt"/>
                <a:ea typeface="ヒラギノ角ゴ Pro W3" pitchFamily="-84" charset="-128"/>
              </a:rPr>
              <a:t>is Norway's largest wastewater treatment plant (WWTP)</a:t>
            </a:r>
            <a:br>
              <a:rPr lang="nb-NO" altLang="nb-NO" sz="2800" b="1" smtClean="0">
                <a:solidFill>
                  <a:srgbClr val="000066"/>
                </a:solidFill>
                <a:latin typeface="+mj-lt"/>
                <a:ea typeface="ヒラギノ角ゴ Pro W3" pitchFamily="-84" charset="-128"/>
              </a:rPr>
            </a:br>
            <a:endParaRPr lang="nb-NO" altLang="nb-NO" sz="2800" b="1" dirty="0">
              <a:solidFill>
                <a:srgbClr val="000066"/>
              </a:solidFill>
              <a:latin typeface="+mj-lt"/>
              <a:ea typeface="ヒラギノ角ゴ Pro W3" pitchFamily="-84" charset="-128"/>
            </a:endParaRPr>
          </a:p>
          <a:p>
            <a:pPr>
              <a:spcBef>
                <a:spcPct val="0"/>
              </a:spcBef>
            </a:pPr>
            <a:r>
              <a:rPr lang="nb-NO" altLang="nb-NO" sz="2800" b="1" smtClean="0">
                <a:solidFill>
                  <a:srgbClr val="000066"/>
                </a:solidFill>
                <a:ea typeface="ヒラギノ角ゴ Pro W3" pitchFamily="-84" charset="-128"/>
              </a:rPr>
              <a:t>Serves approx. </a:t>
            </a:r>
            <a:r>
              <a:rPr lang="nb-NO" altLang="nb-NO" sz="2800" b="1">
                <a:solidFill>
                  <a:srgbClr val="000066"/>
                </a:solidFill>
                <a:ea typeface="ヒラギノ角ゴ Pro W3" pitchFamily="-84" charset="-128"/>
              </a:rPr>
              <a:t>700.000 pe (person equivalents).</a:t>
            </a:r>
          </a:p>
          <a:p>
            <a:pPr marL="342900" lvl="0" indent="-3429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nb-NO" altLang="nb-NO" sz="2800" b="1" smtClean="0">
              <a:solidFill>
                <a:srgbClr val="000066"/>
              </a:solidFill>
              <a:latin typeface="+mj-lt"/>
              <a:ea typeface="ヒラギノ角ゴ Pro W3" pitchFamily="-84" charset="-128"/>
            </a:endParaRPr>
          </a:p>
          <a:p>
            <a:pPr marL="342900" lvl="0" indent="-3429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nb-NO" altLang="nb-NO" sz="2800" b="1" smtClean="0">
                <a:solidFill>
                  <a:srgbClr val="000066"/>
                </a:solidFill>
                <a:latin typeface="+mj-lt"/>
                <a:ea typeface="ヒラギノ角ゴ Pro W3" pitchFamily="-84" charset="-128"/>
              </a:rPr>
              <a:t>Treats 100 </a:t>
            </a:r>
            <a:r>
              <a:rPr lang="nb-NO" altLang="nb-NO" sz="2800" b="1" dirty="0">
                <a:solidFill>
                  <a:srgbClr val="000066"/>
                </a:solidFill>
                <a:latin typeface="+mj-lt"/>
                <a:ea typeface="ヒラギノ角ゴ Pro W3" pitchFamily="-84" charset="-128"/>
              </a:rPr>
              <a:t>– 120 </a:t>
            </a:r>
            <a:r>
              <a:rPr lang="nb-NO" altLang="nb-NO" sz="2800" b="1" err="1">
                <a:solidFill>
                  <a:srgbClr val="000066"/>
                </a:solidFill>
                <a:latin typeface="+mj-lt"/>
                <a:ea typeface="ヒラギノ角ゴ Pro W3" pitchFamily="-84" charset="-128"/>
              </a:rPr>
              <a:t>mill</a:t>
            </a:r>
            <a:r>
              <a:rPr lang="nb-NO" altLang="nb-NO" sz="2800" b="1">
                <a:solidFill>
                  <a:srgbClr val="000066"/>
                </a:solidFill>
                <a:latin typeface="+mj-lt"/>
                <a:ea typeface="ヒラギノ角ゴ Pro W3" pitchFamily="-84" charset="-128"/>
              </a:rPr>
              <a:t> </a:t>
            </a:r>
            <a:r>
              <a:rPr lang="nb-NO" altLang="nb-NO" sz="2800" b="1" smtClean="0">
                <a:solidFill>
                  <a:srgbClr val="000066"/>
                </a:solidFill>
                <a:latin typeface="+mj-lt"/>
                <a:ea typeface="ヒラギノ角ゴ Pro W3" pitchFamily="-84" charset="-128"/>
              </a:rPr>
              <a:t>m³/y. Average: 3,5 m³/s.</a:t>
            </a:r>
            <a:endParaRPr lang="nb-NO" altLang="nb-NO" sz="2800" b="1" dirty="0" smtClean="0">
              <a:solidFill>
                <a:srgbClr val="000066"/>
              </a:solidFill>
              <a:latin typeface="+mj-lt"/>
              <a:ea typeface="ヒラギノ角ゴ Pro W3" pitchFamily="-84" charset="-128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nb-NO" altLang="nb-NO" sz="2800" b="1" dirty="0" smtClean="0">
              <a:solidFill>
                <a:srgbClr val="000066"/>
              </a:solidFill>
              <a:latin typeface="+mj-lt"/>
              <a:ea typeface="ヒラギノ角ゴ Pro W3" pitchFamily="-84" charset="-128"/>
            </a:endParaRPr>
          </a:p>
          <a:p>
            <a:pPr marL="342900" lvl="0" indent="-3429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nb-NO" altLang="nb-NO" sz="2800" b="1" smtClean="0">
                <a:solidFill>
                  <a:srgbClr val="000066"/>
                </a:solidFill>
                <a:latin typeface="+mj-lt"/>
                <a:ea typeface="ヒラギノ角ゴ Pro W3" pitchFamily="-84" charset="-128"/>
              </a:rPr>
              <a:t>Retention time in the WWTP: 3 </a:t>
            </a:r>
            <a:r>
              <a:rPr lang="nb-NO" altLang="nb-NO" sz="2800" b="1" dirty="0" smtClean="0">
                <a:solidFill>
                  <a:srgbClr val="000066"/>
                </a:solidFill>
                <a:latin typeface="+mj-lt"/>
                <a:ea typeface="ヒラギノ角ゴ Pro W3" pitchFamily="-84" charset="-128"/>
              </a:rPr>
              <a:t>– </a:t>
            </a:r>
            <a:r>
              <a:rPr lang="nb-NO" altLang="nb-NO" sz="2800" b="1" smtClean="0">
                <a:solidFill>
                  <a:srgbClr val="000066"/>
                </a:solidFill>
                <a:latin typeface="+mj-lt"/>
                <a:ea typeface="ヒラギノ角ゴ Pro W3" pitchFamily="-84" charset="-128"/>
              </a:rPr>
              <a:t>4 hours.</a:t>
            </a:r>
            <a:endParaRPr lang="nb-NO" altLang="nb-NO" sz="2800" b="1" dirty="0" smtClean="0">
              <a:solidFill>
                <a:srgbClr val="000066"/>
              </a:solidFill>
              <a:latin typeface="+mj-lt"/>
              <a:ea typeface="ヒラギノ角ゴ Pro W3" pitchFamily="-8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5A9AE9-FCF2-4E9D-8CF2-9243CD78D737}" type="slidenum">
              <a:rPr lang="nb-NO" smtClean="0">
                <a:solidFill>
                  <a:srgbClr val="EBEBEB"/>
                </a:solidFill>
              </a:rPr>
              <a:pPr>
                <a:defRPr/>
              </a:pPr>
              <a:t>17</a:t>
            </a:fld>
            <a:endParaRPr lang="nb-NO">
              <a:solidFill>
                <a:srgbClr val="EBEBEB"/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Haugen. Process Control. NMBU. 2018.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987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F6F4B5-2C54-4DA5-AF2D-8DCC4620F145}" type="slidenum">
              <a:rPr lang="nb-NO"/>
              <a:pPr>
                <a:defRPr/>
              </a:pPr>
              <a:t>18</a:t>
            </a:fld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F. Haugen. Process Control. NMBU. 2018.</a:t>
            </a:r>
            <a:endParaRPr lang="nb-NO" smtClean="0"/>
          </a:p>
        </p:txBody>
      </p:sp>
      <p:sp>
        <p:nvSpPr>
          <p:cNvPr id="11" name="Plassholder for lysbildenummer 15"/>
          <p:cNvSpPr txBox="1">
            <a:spLocks/>
          </p:cNvSpPr>
          <p:nvPr/>
        </p:nvSpPr>
        <p:spPr>
          <a:xfrm>
            <a:off x="8532440" y="116632"/>
            <a:ext cx="477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86B3D0-3855-4BBA-9F30-80722252D4AE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601216" y="980728"/>
            <a:ext cx="7931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smtClean="0">
                <a:solidFill>
                  <a:srgbClr val="13590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inlet magazine:</a:t>
            </a: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2780928"/>
            <a:ext cx="9039867" cy="3672408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4072500" y="4898777"/>
            <a:ext cx="1451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000" b="1" smtClean="0">
                <a:solidFill>
                  <a:srgbClr val="000066"/>
                </a:solidFill>
              </a:rPr>
              <a:t>Inlet basin</a:t>
            </a:r>
            <a:endParaRPr lang="nb-NO" sz="2000" b="1">
              <a:solidFill>
                <a:srgbClr val="000066"/>
              </a:solidFill>
            </a:endParaRPr>
          </a:p>
        </p:txBody>
      </p:sp>
      <p:sp>
        <p:nvSpPr>
          <p:cNvPr id="9" name="TekstSylinder 8"/>
          <p:cNvSpPr txBox="1"/>
          <p:nvPr/>
        </p:nvSpPr>
        <p:spPr>
          <a:xfrm>
            <a:off x="1190252" y="4392967"/>
            <a:ext cx="10071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000" b="1" smtClean="0">
                <a:solidFill>
                  <a:srgbClr val="000066"/>
                </a:solidFill>
              </a:rPr>
              <a:t>Tunnel</a:t>
            </a:r>
            <a:endParaRPr lang="nb-NO" sz="2000" b="1">
              <a:solidFill>
                <a:srgbClr val="000066"/>
              </a:solidFill>
            </a:endParaRPr>
          </a:p>
        </p:txBody>
      </p:sp>
      <p:sp>
        <p:nvSpPr>
          <p:cNvPr id="12" name="TekstSylinder 11"/>
          <p:cNvSpPr txBox="1"/>
          <p:nvPr/>
        </p:nvSpPr>
        <p:spPr>
          <a:xfrm>
            <a:off x="6989014" y="2420888"/>
            <a:ext cx="2119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000" b="1" smtClean="0">
                <a:solidFill>
                  <a:srgbClr val="000066"/>
                </a:solidFill>
              </a:rPr>
              <a:t>Inflow to WWTP</a:t>
            </a:r>
            <a:endParaRPr lang="nb-NO" sz="2000" b="1">
              <a:solidFill>
                <a:srgbClr val="000066"/>
              </a:solidFill>
            </a:endParaRPr>
          </a:p>
        </p:txBody>
      </p:sp>
      <p:sp>
        <p:nvSpPr>
          <p:cNvPr id="14" name="TekstSylinder 13"/>
          <p:cNvSpPr txBox="1"/>
          <p:nvPr/>
        </p:nvSpPr>
        <p:spPr>
          <a:xfrm>
            <a:off x="7884368" y="5013176"/>
            <a:ext cx="1409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000" b="1" smtClean="0">
                <a:solidFill>
                  <a:srgbClr val="000066"/>
                </a:solidFill>
              </a:rPr>
              <a:t>Controller</a:t>
            </a:r>
            <a:endParaRPr lang="nb-NO" sz="2000" b="1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34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lysbil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F27E9-7631-41A3-97D7-6F40CE05FE5E}" type="slidenum">
              <a:rPr lang="nb-NO" smtClean="0"/>
              <a:pPr>
                <a:defRPr/>
              </a:pPr>
              <a:t>19</a:t>
            </a:fld>
            <a:endParaRPr lang="nb-NO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>
          <a:xfrm>
            <a:off x="2692152" y="6520259"/>
            <a:ext cx="3464024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F. Haugen. Process Control. NMBU. 2018.</a:t>
            </a:r>
            <a:endParaRPr lang="nb-NO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03132" y="576063"/>
            <a:ext cx="1040962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6" name="Rektangel 5"/>
          <p:cNvSpPr/>
          <p:nvPr/>
        </p:nvSpPr>
        <p:spPr>
          <a:xfrm>
            <a:off x="72008" y="836712"/>
            <a:ext cx="896448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800" b="1" smtClean="0">
                <a:solidFill>
                  <a:srgbClr val="13590F"/>
                </a:solidFill>
              </a:rPr>
              <a:t>Requirements of level control of inlet basin:</a:t>
            </a:r>
          </a:p>
          <a:p>
            <a:endParaRPr lang="nb-NO" sz="2400" b="1"/>
          </a:p>
          <a:p>
            <a:r>
              <a:rPr lang="nb-NO" sz="2400" b="1" smtClean="0">
                <a:solidFill>
                  <a:srgbClr val="000066"/>
                </a:solidFill>
              </a:rPr>
              <a:t>1. Level setpoint: 2.3 m = -12.7 m below sea level (approx.).</a:t>
            </a:r>
          </a:p>
          <a:p>
            <a:endParaRPr lang="nb-NO" sz="2400" b="1">
              <a:solidFill>
                <a:srgbClr val="000066"/>
              </a:solidFill>
            </a:endParaRPr>
          </a:p>
          <a:p>
            <a:r>
              <a:rPr lang="nb-NO" sz="2400" b="1">
                <a:solidFill>
                  <a:srgbClr val="000066"/>
                </a:solidFill>
              </a:rPr>
              <a:t>2</a:t>
            </a:r>
            <a:r>
              <a:rPr lang="nb-NO" sz="2400" b="1" smtClean="0">
                <a:solidFill>
                  <a:srgbClr val="000066"/>
                </a:solidFill>
              </a:rPr>
              <a:t>. Level should be below 1.8 and 2.8 m.</a:t>
            </a:r>
          </a:p>
          <a:p>
            <a:endParaRPr lang="nb-NO" sz="2400" b="1">
              <a:solidFill>
                <a:srgbClr val="000066"/>
              </a:solidFill>
            </a:endParaRPr>
          </a:p>
          <a:p>
            <a:r>
              <a:rPr lang="nb-NO" sz="2400" b="1">
                <a:solidFill>
                  <a:srgbClr val="000066"/>
                </a:solidFill>
              </a:rPr>
              <a:t>3</a:t>
            </a:r>
            <a:r>
              <a:rPr lang="nb-NO" sz="2400" b="1" smtClean="0">
                <a:solidFill>
                  <a:srgbClr val="000066"/>
                </a:solidFill>
              </a:rPr>
              <a:t>. </a:t>
            </a:r>
            <a:r>
              <a:rPr lang="nb-NO" sz="2400" b="1">
                <a:solidFill>
                  <a:srgbClr val="000066"/>
                </a:solidFill>
              </a:rPr>
              <a:t>Pump flow, </a:t>
            </a:r>
            <a:r>
              <a:rPr lang="nb-NO" sz="2400" b="1" smtClean="0">
                <a:solidFill>
                  <a:srgbClr val="000066"/>
                </a:solidFill>
              </a:rPr>
              <a:t>F_in, constrained between 8000 and 0 L/s.</a:t>
            </a:r>
            <a:endParaRPr lang="nb-NO" sz="2400" b="1">
              <a:solidFill>
                <a:srgbClr val="000066"/>
              </a:solidFill>
            </a:endParaRPr>
          </a:p>
          <a:p>
            <a:endParaRPr lang="nb-NO" sz="2400" b="1" smtClean="0">
              <a:solidFill>
                <a:srgbClr val="000066"/>
              </a:solidFill>
            </a:endParaRPr>
          </a:p>
          <a:p>
            <a:r>
              <a:rPr lang="nb-NO" sz="2400" b="1" smtClean="0">
                <a:solidFill>
                  <a:srgbClr val="000066"/>
                </a:solidFill>
              </a:rPr>
              <a:t>4. F_in </a:t>
            </a:r>
            <a:r>
              <a:rPr lang="nb-NO" sz="2400" b="1">
                <a:solidFill>
                  <a:srgbClr val="000066"/>
                </a:solidFill>
              </a:rPr>
              <a:t>should be as smooth as possible, i.e. </a:t>
            </a:r>
            <a:r>
              <a:rPr lang="nb-NO" sz="2400" b="1" smtClean="0">
                <a:solidFill>
                  <a:srgbClr val="000066"/>
                </a:solidFill>
              </a:rPr>
              <a:t>d(F_in)/dt should </a:t>
            </a:r>
            <a:r>
              <a:rPr lang="nb-NO" sz="2400" b="1">
                <a:solidFill>
                  <a:srgbClr val="000066"/>
                </a:solidFill>
              </a:rPr>
              <a:t>be as close to </a:t>
            </a:r>
            <a:r>
              <a:rPr lang="nb-NO" sz="2400" b="1" smtClean="0">
                <a:solidFill>
                  <a:srgbClr val="000066"/>
                </a:solidFill>
              </a:rPr>
              <a:t>0 </a:t>
            </a:r>
            <a:r>
              <a:rPr lang="nb-NO" sz="2400" b="1">
                <a:solidFill>
                  <a:srgbClr val="000066"/>
                </a:solidFill>
              </a:rPr>
              <a:t>as possible. </a:t>
            </a:r>
            <a:r>
              <a:rPr lang="nb-NO" sz="2400" b="1" smtClean="0">
                <a:solidFill>
                  <a:srgbClr val="000066"/>
                </a:solidFill>
              </a:rPr>
              <a:t>Specifically, VEAS wants </a:t>
            </a:r>
          </a:p>
          <a:p>
            <a:endParaRPr lang="nb-NO" sz="2400" b="1">
              <a:solidFill>
                <a:srgbClr val="000066"/>
              </a:solidFill>
            </a:endParaRPr>
          </a:p>
          <a:p>
            <a:pPr algn="ctr"/>
            <a:r>
              <a:rPr lang="nb-NO" sz="2400" b="1" smtClean="0">
                <a:solidFill>
                  <a:srgbClr val="000066"/>
                </a:solidFill>
              </a:rPr>
              <a:t>d(F_in</a:t>
            </a:r>
            <a:r>
              <a:rPr lang="nb-NO" sz="2400" b="1">
                <a:solidFill>
                  <a:srgbClr val="000066"/>
                </a:solidFill>
              </a:rPr>
              <a:t>)/dt </a:t>
            </a:r>
            <a:r>
              <a:rPr lang="nb-NO" sz="2400" b="1" smtClean="0">
                <a:solidFill>
                  <a:srgbClr val="000066"/>
                </a:solidFill>
              </a:rPr>
              <a:t>&lt;= 20 </a:t>
            </a:r>
            <a:r>
              <a:rPr lang="nb-NO" sz="2400" b="1">
                <a:solidFill>
                  <a:srgbClr val="000066"/>
                </a:solidFill>
              </a:rPr>
              <a:t>(L/s)/</a:t>
            </a:r>
            <a:r>
              <a:rPr lang="nb-NO" sz="2400" b="1" smtClean="0">
                <a:solidFill>
                  <a:srgbClr val="000066"/>
                </a:solidFill>
              </a:rPr>
              <a:t>min.</a:t>
            </a:r>
            <a:endParaRPr lang="nb-NO" sz="2400" b="1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63239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lysbilde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6B3D0-3855-4BBA-9F30-80722252D4AE}" type="slidenum">
              <a:rPr lang="nb-NO" smtClean="0"/>
              <a:pPr/>
              <a:t>2</a:t>
            </a:fld>
            <a:endParaRPr lang="nb-NO"/>
          </a:p>
        </p:txBody>
      </p:sp>
      <p:sp>
        <p:nvSpPr>
          <p:cNvPr id="6" name="Rektangel 5"/>
          <p:cNvSpPr/>
          <p:nvPr/>
        </p:nvSpPr>
        <p:spPr>
          <a:xfrm>
            <a:off x="323528" y="2204864"/>
            <a:ext cx="84969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13590F"/>
                </a:solidFill>
              </a:rPr>
              <a:t>"MPC is the only advanced control technique that is more advanced than standard PID to have a significant and widespread impact on industrial process control."</a:t>
            </a:r>
          </a:p>
          <a:p>
            <a:endParaRPr lang="en-US" sz="2800" b="1" smtClean="0"/>
          </a:p>
          <a:p>
            <a:r>
              <a:rPr lang="en-US" sz="2800" b="1" smtClean="0">
                <a:solidFill>
                  <a:srgbClr val="000066"/>
                </a:solidFill>
              </a:rPr>
              <a:t>J. M. Maciejowski in </a:t>
            </a:r>
            <a:r>
              <a:rPr lang="en-US" sz="2800" b="1" i="1" smtClean="0">
                <a:solidFill>
                  <a:srgbClr val="000066"/>
                </a:solidFill>
              </a:rPr>
              <a:t>Predictive Control with Constraints (2002).</a:t>
            </a:r>
            <a:endParaRPr lang="nb-NO" sz="2800" b="1" smtClean="0">
              <a:solidFill>
                <a:srgbClr val="000066"/>
              </a:solidFill>
            </a:endParaRPr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Haugen. Process Control. NMBU. 2018.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072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1223451" y="5445224"/>
            <a:ext cx="7092965" cy="6700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D4A62F-8EB3-4B07-95AE-E40B007E98D9}" type="slidenum">
              <a:rPr lang="nb-NO" smtClean="0">
                <a:solidFill>
                  <a:srgbClr val="EBEBEB"/>
                </a:solidFill>
              </a:rPr>
              <a:pPr>
                <a:defRPr/>
              </a:pPr>
              <a:t>20</a:t>
            </a:fld>
            <a:endParaRPr lang="nb-NO">
              <a:solidFill>
                <a:srgbClr val="EBEBEB"/>
              </a:solidFill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907659" y="908720"/>
            <a:ext cx="71561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800" b="1" smtClean="0">
                <a:solidFill>
                  <a:srgbClr val="B00000"/>
                </a:solidFill>
              </a:rPr>
              <a:t>The MPC needs a mathematical model of</a:t>
            </a:r>
            <a:br>
              <a:rPr lang="nb-NO" sz="2800" b="1" smtClean="0">
                <a:solidFill>
                  <a:srgbClr val="B00000"/>
                </a:solidFill>
              </a:rPr>
            </a:br>
            <a:r>
              <a:rPr lang="nb-NO" sz="2800" b="1" smtClean="0">
                <a:solidFill>
                  <a:srgbClr val="B00000"/>
                </a:solidFill>
              </a:rPr>
              <a:t>the level, </a:t>
            </a:r>
            <a:r>
              <a:rPr lang="nb-NO" sz="2800" b="1" i="1" smtClean="0">
                <a:solidFill>
                  <a:srgbClr val="B00000"/>
                </a:solidFill>
              </a:rPr>
              <a:t>h</a:t>
            </a:r>
            <a:r>
              <a:rPr lang="nb-NO" sz="2800" b="1" smtClean="0">
                <a:solidFill>
                  <a:srgbClr val="B00000"/>
                </a:solidFill>
              </a:rPr>
              <a:t>, in the inlet basin:</a:t>
            </a:r>
            <a:endParaRPr lang="nb-NO" sz="2800" b="1">
              <a:solidFill>
                <a:srgbClr val="B00000"/>
              </a:solidFill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1138259" y="3853466"/>
            <a:ext cx="66216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800" b="1" smtClean="0">
                <a:solidFill>
                  <a:srgbClr val="1359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rho*A(h)*dh/dt = rho(F_in_total - F_pump)</a:t>
            </a:r>
            <a:endParaRPr lang="nb-NO" sz="2800" b="1">
              <a:solidFill>
                <a:srgbClr val="13590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ktangel 3"/>
              <p:cNvSpPr/>
              <p:nvPr/>
            </p:nvSpPr>
            <p:spPr>
              <a:xfrm>
                <a:off x="1223451" y="5423241"/>
                <a:ext cx="7236981" cy="670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b-NO" sz="2800" b="1" smtClean="0">
                    <a:solidFill>
                      <a:srgbClr val="13590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h(t) = h(t</a:t>
                </a:r>
                <a:r>
                  <a:rPr lang="nb-NO" sz="2400" b="1" smtClean="0">
                    <a:solidFill>
                      <a:srgbClr val="13590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nb-NO" sz="2800" b="1" smtClean="0">
                    <a:solidFill>
                      <a:srgbClr val="13590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+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nb-NO" sz="2800" b="1" i="1">
                            <a:solidFill>
                              <a:srgbClr val="13590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nb-NO" sz="2800" b="1" i="1">
                            <a:solidFill>
                              <a:srgbClr val="13590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  <m:r>
                          <a:rPr lang="nb-NO" sz="2800" b="1" i="1">
                            <a:solidFill>
                              <a:srgbClr val="13590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  <m:sup>
                        <m:r>
                          <a:rPr lang="nb-NO" sz="2800" b="1" i="1">
                            <a:solidFill>
                              <a:srgbClr val="13590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</m:sup>
                      <m:e>
                        <m:r>
                          <m:rPr>
                            <m:nor/>
                          </m:rPr>
                          <a:rPr lang="nb-NO" sz="2800" b="1" i="0" smtClean="0">
                            <a:solidFill>
                              <a:srgbClr val="13590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nb-NO" sz="2800" b="1" smtClean="0">
                            <a:solidFill>
                              <a:srgbClr val="13590F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nb-NO" sz="2800" b="1" smtClean="0">
                            <a:solidFill>
                              <a:srgbClr val="13590F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_</m:t>
                        </m:r>
                        <m:r>
                          <m:rPr>
                            <m:nor/>
                          </m:rPr>
                          <a:rPr lang="nb-NO" sz="2800" b="1" smtClean="0">
                            <a:solidFill>
                              <a:srgbClr val="13590F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in</m:t>
                        </m:r>
                        <m:r>
                          <m:rPr>
                            <m:nor/>
                          </m:rPr>
                          <a:rPr lang="nb-NO" sz="2800" b="1" smtClean="0">
                            <a:solidFill>
                              <a:srgbClr val="13590F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_</m:t>
                        </m:r>
                        <m:r>
                          <m:rPr>
                            <m:nor/>
                          </m:rPr>
                          <a:rPr lang="nb-NO" sz="2800" b="1" smtClean="0">
                            <a:solidFill>
                              <a:srgbClr val="13590F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total</m:t>
                        </m:r>
                        <m:r>
                          <m:rPr>
                            <m:nor/>
                          </m:rPr>
                          <a:rPr lang="nb-NO" sz="2800" b="1" smtClean="0">
                            <a:solidFill>
                              <a:srgbClr val="13590F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 </m:t>
                        </m:r>
                        <m:r>
                          <m:rPr>
                            <m:nor/>
                          </m:rPr>
                          <a:rPr lang="nb-NO" sz="2800" b="1" smtClean="0">
                            <a:solidFill>
                              <a:srgbClr val="13590F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nb-NO" sz="2800" b="1" smtClean="0">
                            <a:solidFill>
                              <a:srgbClr val="13590F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_</m:t>
                        </m:r>
                        <m:r>
                          <m:rPr>
                            <m:nor/>
                          </m:rPr>
                          <a:rPr lang="nb-NO" sz="2800" b="1" smtClean="0">
                            <a:solidFill>
                              <a:srgbClr val="13590F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pump</m:t>
                        </m:r>
                        <m:r>
                          <a:rPr lang="nb-NO" sz="2800" b="1" i="1" smtClean="0">
                            <a:solidFill>
                              <a:srgbClr val="13590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nb-NO" sz="2800" b="1" smtClean="0">
                    <a:solidFill>
                      <a:srgbClr val="13590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/A(h) </a:t>
                </a:r>
                <a:r>
                  <a:rPr lang="nb-NO" sz="2800" b="1">
                    <a:solidFill>
                      <a:srgbClr val="13590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dτ </a:t>
                </a:r>
                <a:endParaRPr lang="nb-NO" sz="2800" b="1">
                  <a:solidFill>
                    <a:srgbClr val="13590F"/>
                  </a:solidFill>
                </a:endParaRPr>
              </a:p>
            </p:txBody>
          </p:sp>
        </mc:Choice>
        <mc:Fallback xmlns="">
          <p:sp>
            <p:nvSpPr>
              <p:cNvPr id="4" name="Rektange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451" y="5423241"/>
                <a:ext cx="7236981" cy="670055"/>
              </a:xfrm>
              <a:prstGeom prst="rect">
                <a:avLst/>
              </a:prstGeom>
              <a:blipFill rotWithShape="0">
                <a:blip r:embed="rId2"/>
                <a:stretch>
                  <a:fillRect l="-1769" r="-337" b="-17273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kstSylinder 4"/>
          <p:cNvSpPr txBox="1"/>
          <p:nvPr/>
        </p:nvSpPr>
        <p:spPr>
          <a:xfrm>
            <a:off x="2195736" y="4509120"/>
            <a:ext cx="50193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400" b="1" i="1" smtClean="0"/>
              <a:t>which, after cancelling rho</a:t>
            </a:r>
            <a:r>
              <a:rPr lang="nb-NO" sz="2400" b="1" i="1"/>
              <a:t>,</a:t>
            </a:r>
            <a:r>
              <a:rPr lang="nb-NO" sz="2400" b="1" i="1" smtClean="0"/>
              <a:t> gives</a:t>
            </a:r>
          </a:p>
          <a:p>
            <a:pPr algn="ctr"/>
            <a:r>
              <a:rPr lang="nb-NO" sz="2400" b="1" i="1" smtClean="0"/>
              <a:t>the following formula for level h:</a:t>
            </a:r>
            <a:endParaRPr lang="nb-NO" sz="2400" b="1" i="1"/>
          </a:p>
        </p:txBody>
      </p:sp>
      <p:sp>
        <p:nvSpPr>
          <p:cNvPr id="8" name="TekstSylinder 7"/>
          <p:cNvSpPr txBox="1"/>
          <p:nvPr/>
        </p:nvSpPr>
        <p:spPr>
          <a:xfrm>
            <a:off x="3355194" y="2248669"/>
            <a:ext cx="2682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i="1" smtClean="0"/>
              <a:t>Material balance:</a:t>
            </a:r>
            <a:endParaRPr lang="nb-NO" sz="2400" b="1" i="1"/>
          </a:p>
        </p:txBody>
      </p:sp>
      <p:sp>
        <p:nvSpPr>
          <p:cNvPr id="10" name="Rektangel 9"/>
          <p:cNvSpPr/>
          <p:nvPr/>
        </p:nvSpPr>
        <p:spPr>
          <a:xfrm>
            <a:off x="791718" y="2727527"/>
            <a:ext cx="71428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800" b="1" smtClean="0">
                <a:solidFill>
                  <a:srgbClr val="13590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Rate of change of mass </a:t>
            </a:r>
            <a:r>
              <a:rPr lang="nb-NO" sz="2800" b="1" smtClean="0">
                <a:solidFill>
                  <a:srgbClr val="1359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inflow minus outflow</a:t>
            </a:r>
            <a:endParaRPr lang="nb-NO" sz="2800" b="1">
              <a:solidFill>
                <a:srgbClr val="13590F"/>
              </a:solidFill>
            </a:endParaRPr>
          </a:p>
        </p:txBody>
      </p:sp>
      <p:sp>
        <p:nvSpPr>
          <p:cNvPr id="11" name="TekstSylinder 10"/>
          <p:cNvSpPr txBox="1"/>
          <p:nvPr/>
        </p:nvSpPr>
        <p:spPr>
          <a:xfrm>
            <a:off x="3445558" y="3313709"/>
            <a:ext cx="2494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i="1" smtClean="0"/>
              <a:t>Mathematically:</a:t>
            </a:r>
            <a:endParaRPr lang="nb-NO" sz="2400" b="1" i="1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Haugen. Process Control. NMBU. 2018.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650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lysbil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F27E9-7631-41A3-97D7-6F40CE05FE5E}" type="slidenum">
              <a:rPr lang="nb-NO" smtClean="0"/>
              <a:pPr>
                <a:defRPr/>
              </a:pPr>
              <a:t>21</a:t>
            </a:fld>
            <a:endParaRPr lang="nb-NO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>
          <a:xfrm>
            <a:off x="2692152" y="6520259"/>
            <a:ext cx="3464024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F. Haugen. Process Control. NMBU. 2018.</a:t>
            </a:r>
            <a:endParaRPr lang="nb-NO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03132" y="576063"/>
            <a:ext cx="1040962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11" name="TekstSylinder 10"/>
          <p:cNvSpPr txBox="1"/>
          <p:nvPr/>
        </p:nvSpPr>
        <p:spPr>
          <a:xfrm>
            <a:off x="1907704" y="1556792"/>
            <a:ext cx="55130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b="1" smtClean="0">
                <a:solidFill>
                  <a:srgbClr val="13590F"/>
                </a:solidFill>
              </a:rPr>
              <a:t>MPC optimization criterion:</a:t>
            </a:r>
            <a:endParaRPr lang="nb-NO" sz="3200" b="1">
              <a:solidFill>
                <a:srgbClr val="13590F"/>
              </a:solidFill>
            </a:endParaRPr>
          </a:p>
        </p:txBody>
      </p:sp>
      <p:pic>
        <p:nvPicPr>
          <p:cNvPr id="13" name="Bild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4880" y="2341866"/>
            <a:ext cx="1241216" cy="803140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0033" y="3429000"/>
            <a:ext cx="6016343" cy="1362676"/>
          </a:xfrm>
          <a:prstGeom prst="rect">
            <a:avLst/>
          </a:prstGeom>
        </p:spPr>
      </p:pic>
      <p:sp>
        <p:nvSpPr>
          <p:cNvPr id="15" name="TekstSylinder 14"/>
          <p:cNvSpPr txBox="1"/>
          <p:nvPr/>
        </p:nvSpPr>
        <p:spPr>
          <a:xfrm>
            <a:off x="4288897" y="3140968"/>
            <a:ext cx="630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smtClean="0"/>
              <a:t>der</a:t>
            </a:r>
            <a:endParaRPr lang="nb-NO" sz="2400"/>
          </a:p>
        </p:txBody>
      </p:sp>
      <p:sp>
        <p:nvSpPr>
          <p:cNvPr id="16" name="TekstSylinder 15"/>
          <p:cNvSpPr txBox="1"/>
          <p:nvPr/>
        </p:nvSpPr>
        <p:spPr>
          <a:xfrm>
            <a:off x="3231447" y="4912269"/>
            <a:ext cx="2909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smtClean="0"/>
              <a:t>where u_LC = F_in</a:t>
            </a:r>
            <a:endParaRPr lang="nb-NO" sz="2400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64188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D4A62F-8EB3-4B07-95AE-E40B007E98D9}" type="slidenum">
              <a:rPr lang="nb-NO" smtClean="0">
                <a:solidFill>
                  <a:srgbClr val="EBEBEB"/>
                </a:solidFill>
              </a:rPr>
              <a:pPr>
                <a:defRPr/>
              </a:pPr>
              <a:t>22</a:t>
            </a:fld>
            <a:endParaRPr lang="nb-NO">
              <a:solidFill>
                <a:srgbClr val="EBEBEB"/>
              </a:solidFill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827584" y="692696"/>
            <a:ext cx="72170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3200" b="1" smtClean="0">
                <a:solidFill>
                  <a:srgbClr val="13590F"/>
                </a:solidFill>
              </a:rPr>
              <a:t>Let's look at real results of</a:t>
            </a:r>
          </a:p>
          <a:p>
            <a:pPr algn="ctr"/>
            <a:r>
              <a:rPr lang="nb-NO" sz="3200" b="1" smtClean="0">
                <a:solidFill>
                  <a:srgbClr val="13590F"/>
                </a:solidFill>
              </a:rPr>
              <a:t>three various level control solutions</a:t>
            </a:r>
          </a:p>
        </p:txBody>
      </p:sp>
      <p:sp>
        <p:nvSpPr>
          <p:cNvPr id="2" name="TekstSylinder 1"/>
          <p:cNvSpPr txBox="1"/>
          <p:nvPr/>
        </p:nvSpPr>
        <p:spPr>
          <a:xfrm>
            <a:off x="755576" y="2636912"/>
            <a:ext cx="804579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 smtClean="0">
                <a:solidFill>
                  <a:schemeClr val="tx2">
                    <a:lumMod val="75000"/>
                  </a:schemeClr>
                </a:solidFill>
              </a:rPr>
              <a:t>PI control with original PI settings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b="1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 smtClean="0">
                <a:solidFill>
                  <a:schemeClr val="tx2">
                    <a:lumMod val="75000"/>
                  </a:schemeClr>
                </a:solidFill>
              </a:rPr>
              <a:t>PI </a:t>
            </a:r>
            <a:r>
              <a:rPr lang="nb-NO" sz="2400" b="1">
                <a:solidFill>
                  <a:schemeClr val="tx2">
                    <a:lumMod val="75000"/>
                  </a:schemeClr>
                </a:solidFill>
              </a:rPr>
              <a:t>control </a:t>
            </a:r>
            <a:r>
              <a:rPr lang="nb-NO" sz="2400" b="1" smtClean="0">
                <a:solidFill>
                  <a:schemeClr val="tx2">
                    <a:lumMod val="75000"/>
                  </a:schemeClr>
                </a:solidFill>
              </a:rPr>
              <a:t>with Skogestad (or optimized) PI settings</a:t>
            </a:r>
            <a:br>
              <a:rPr lang="nb-NO" sz="2400" b="1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nb-NO" sz="2400" b="1" smtClean="0">
                <a:solidFill>
                  <a:schemeClr val="tx2">
                    <a:lumMod val="75000"/>
                  </a:schemeClr>
                </a:solidFill>
              </a:rPr>
              <a:t>(cf. previous lecture)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b="1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 smtClean="0">
                <a:solidFill>
                  <a:schemeClr val="tx2">
                    <a:lumMod val="75000"/>
                  </a:schemeClr>
                </a:solidFill>
              </a:rPr>
              <a:t>MPC</a:t>
            </a:r>
            <a:endParaRPr lang="nb-NO" sz="2400" b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Haugen. Process Control. NMBU. 2018.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735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F6F4B5-2C54-4DA5-AF2D-8DCC4620F145}" type="slidenum">
              <a:rPr lang="nb-NO"/>
              <a:pPr>
                <a:defRPr/>
              </a:pPr>
              <a:t>23</a:t>
            </a:fld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nn-NO" smtClean="0"/>
              <a:t>F. Haugen. Process Control. NMBU. 2018.</a:t>
            </a:r>
            <a:endParaRPr lang="nb-NO" smtClean="0"/>
          </a:p>
        </p:txBody>
      </p:sp>
      <p:sp>
        <p:nvSpPr>
          <p:cNvPr id="11" name="Plassholder for lysbildenummer 15"/>
          <p:cNvSpPr txBox="1">
            <a:spLocks/>
          </p:cNvSpPr>
          <p:nvPr/>
        </p:nvSpPr>
        <p:spPr>
          <a:xfrm>
            <a:off x="8532440" y="116632"/>
            <a:ext cx="477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86B3D0-3855-4BBA-9F30-80722252D4AE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Bilde 7" descr="C:\home.hit.no\phd\konferanser_og_seminarer\2017\mic_averaging_level_control\data_og_matlab\plot_ipu_pi_dks_071117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000039"/>
            <a:ext cx="3335401" cy="4978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Bild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000039"/>
            <a:ext cx="3320008" cy="4978486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241549" y="596918"/>
            <a:ext cx="2399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600" b="1">
                <a:solidFill>
                  <a:srgbClr val="C00000"/>
                </a:solidFill>
              </a:rPr>
              <a:t>O</a:t>
            </a:r>
            <a:r>
              <a:rPr lang="nb-NO" sz="1600" b="1" smtClean="0">
                <a:solidFill>
                  <a:srgbClr val="C00000"/>
                </a:solidFill>
              </a:rPr>
              <a:t>riginal PI settings</a:t>
            </a:r>
          </a:p>
          <a:p>
            <a:pPr algn="ctr"/>
            <a:r>
              <a:rPr lang="nb-NO" sz="1600" b="1" smtClean="0">
                <a:solidFill>
                  <a:srgbClr val="C00000"/>
                </a:solidFill>
              </a:rPr>
              <a:t>(Kc = 8.0 , Ti = 1000 s)</a:t>
            </a:r>
            <a:endParaRPr lang="nb-NO" sz="1600" b="1">
              <a:solidFill>
                <a:srgbClr val="C00000"/>
              </a:solidFill>
            </a:endParaRPr>
          </a:p>
        </p:txBody>
      </p:sp>
      <p:sp>
        <p:nvSpPr>
          <p:cNvPr id="12" name="TekstSylinder 11"/>
          <p:cNvSpPr txBox="1"/>
          <p:nvPr/>
        </p:nvSpPr>
        <p:spPr>
          <a:xfrm>
            <a:off x="3410547" y="548680"/>
            <a:ext cx="23855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600" b="1" smtClean="0">
                <a:solidFill>
                  <a:srgbClr val="C00000"/>
                </a:solidFill>
              </a:rPr>
              <a:t>Skogestad PI settings</a:t>
            </a:r>
            <a:br>
              <a:rPr lang="nb-NO" sz="1600" b="1" smtClean="0">
                <a:solidFill>
                  <a:srgbClr val="C00000"/>
                </a:solidFill>
              </a:rPr>
            </a:br>
            <a:r>
              <a:rPr lang="nb-NO" sz="1600" b="1">
                <a:solidFill>
                  <a:srgbClr val="C00000"/>
                </a:solidFill>
              </a:rPr>
              <a:t>(Kc = </a:t>
            </a:r>
            <a:r>
              <a:rPr lang="nb-NO" sz="1600" b="1" smtClean="0">
                <a:solidFill>
                  <a:srgbClr val="C00000"/>
                </a:solidFill>
              </a:rPr>
              <a:t>3.1 </a:t>
            </a:r>
            <a:r>
              <a:rPr lang="nb-NO" sz="1600" b="1">
                <a:solidFill>
                  <a:srgbClr val="C00000"/>
                </a:solidFill>
              </a:rPr>
              <a:t>, Ti = </a:t>
            </a:r>
            <a:r>
              <a:rPr lang="nb-NO" sz="1600" b="1" smtClean="0">
                <a:solidFill>
                  <a:srgbClr val="C00000"/>
                </a:solidFill>
              </a:rPr>
              <a:t>3240 </a:t>
            </a:r>
            <a:r>
              <a:rPr lang="nb-NO" sz="1600" b="1">
                <a:solidFill>
                  <a:srgbClr val="C00000"/>
                </a:solidFill>
              </a:rPr>
              <a:t>s)</a:t>
            </a:r>
          </a:p>
        </p:txBody>
      </p:sp>
      <p:pic>
        <p:nvPicPr>
          <p:cNvPr id="15" name="Bilde 14" descr="C:\home.hit.no\phd\konferanser_og_seminarer\2017\mic_averaging_level_control\data_og_matlab\plot_ipu_mpc_pump_performance_071117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000039"/>
            <a:ext cx="3528392" cy="497848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kstSylinder 16"/>
          <p:cNvSpPr txBox="1"/>
          <p:nvPr/>
        </p:nvSpPr>
        <p:spPr>
          <a:xfrm>
            <a:off x="6539417" y="476672"/>
            <a:ext cx="21611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600" b="1" smtClean="0">
                <a:solidFill>
                  <a:srgbClr val="C00000"/>
                </a:solidFill>
              </a:rPr>
              <a:t>MPC</a:t>
            </a:r>
          </a:p>
          <a:p>
            <a:pPr algn="ctr"/>
            <a:r>
              <a:rPr lang="nb-NO" sz="1600" b="1" smtClean="0">
                <a:solidFill>
                  <a:srgbClr val="C00000"/>
                </a:solidFill>
              </a:rPr>
              <a:t>(preliminary results)</a:t>
            </a:r>
            <a:endParaRPr lang="nb-NO" sz="1600" b="1">
              <a:solidFill>
                <a:srgbClr val="C00000"/>
              </a:solidFill>
            </a:endParaRPr>
          </a:p>
        </p:txBody>
      </p:sp>
      <p:sp>
        <p:nvSpPr>
          <p:cNvPr id="18" name="TekstSylinder 17"/>
          <p:cNvSpPr txBox="1"/>
          <p:nvPr/>
        </p:nvSpPr>
        <p:spPr>
          <a:xfrm>
            <a:off x="925371" y="1412776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smtClean="0">
                <a:solidFill>
                  <a:srgbClr val="13590F"/>
                </a:solidFill>
              </a:rPr>
              <a:t>Level</a:t>
            </a:r>
            <a:endParaRPr lang="nb-NO" b="1">
              <a:solidFill>
                <a:srgbClr val="13590F"/>
              </a:solidFill>
            </a:endParaRPr>
          </a:p>
        </p:txBody>
      </p:sp>
      <p:sp>
        <p:nvSpPr>
          <p:cNvPr id="19" name="TekstSylinder 18"/>
          <p:cNvSpPr txBox="1"/>
          <p:nvPr/>
        </p:nvSpPr>
        <p:spPr>
          <a:xfrm>
            <a:off x="683568" y="3275692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smtClean="0">
                <a:solidFill>
                  <a:srgbClr val="13590F"/>
                </a:solidFill>
              </a:rPr>
              <a:t>Pump flow</a:t>
            </a:r>
            <a:endParaRPr lang="nb-NO" b="1">
              <a:solidFill>
                <a:srgbClr val="13590F"/>
              </a:solidFill>
            </a:endParaRPr>
          </a:p>
        </p:txBody>
      </p:sp>
      <p:sp>
        <p:nvSpPr>
          <p:cNvPr id="20" name="TekstSylinder 19"/>
          <p:cNvSpPr txBox="1"/>
          <p:nvPr/>
        </p:nvSpPr>
        <p:spPr>
          <a:xfrm>
            <a:off x="521978" y="4582869"/>
            <a:ext cx="1838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b="1" smtClean="0">
                <a:solidFill>
                  <a:srgbClr val="13590F"/>
                </a:solidFill>
              </a:rPr>
              <a:t>Rate of change</a:t>
            </a:r>
          </a:p>
          <a:p>
            <a:pPr algn="ctr"/>
            <a:r>
              <a:rPr lang="nb-NO" b="1" smtClean="0">
                <a:solidFill>
                  <a:srgbClr val="13590F"/>
                </a:solidFill>
              </a:rPr>
              <a:t>of pump flow</a:t>
            </a:r>
            <a:endParaRPr lang="nb-NO" b="1">
              <a:solidFill>
                <a:srgbClr val="13590F"/>
              </a:solidFill>
            </a:endParaRPr>
          </a:p>
        </p:txBody>
      </p:sp>
      <p:sp>
        <p:nvSpPr>
          <p:cNvPr id="21" name="TekstSylinder 20"/>
          <p:cNvSpPr txBox="1"/>
          <p:nvPr/>
        </p:nvSpPr>
        <p:spPr>
          <a:xfrm>
            <a:off x="3333606" y="6165304"/>
            <a:ext cx="1992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000" b="1" i="1" smtClean="0">
                <a:solidFill>
                  <a:srgbClr val="000066"/>
                </a:solidFill>
              </a:rPr>
              <a:t>Which is best?</a:t>
            </a:r>
            <a:endParaRPr lang="nb-NO" sz="2000" b="1" i="1">
              <a:solidFill>
                <a:srgbClr val="000066"/>
              </a:solidFill>
            </a:endParaRPr>
          </a:p>
        </p:txBody>
      </p:sp>
      <p:sp>
        <p:nvSpPr>
          <p:cNvPr id="22" name="TekstSylinder 21"/>
          <p:cNvSpPr txBox="1"/>
          <p:nvPr/>
        </p:nvSpPr>
        <p:spPr>
          <a:xfrm>
            <a:off x="1944446" y="-27384"/>
            <a:ext cx="48381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000" b="1" smtClean="0">
                <a:solidFill>
                  <a:srgbClr val="000066"/>
                </a:solidFill>
              </a:rPr>
              <a:t>Experimental results on the real plant:</a:t>
            </a:r>
            <a:endParaRPr lang="nb-NO" sz="2000" b="1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55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lysbilde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6B3D0-3855-4BBA-9F30-80722252D4AE}" type="slidenum">
              <a:rPr lang="nb-NO" smtClean="0"/>
              <a:pPr/>
              <a:t>3</a:t>
            </a:fld>
            <a:endParaRPr lang="nb-NO"/>
          </a:p>
        </p:txBody>
      </p:sp>
      <p:sp>
        <p:nvSpPr>
          <p:cNvPr id="14" name="Rektangel 13"/>
          <p:cNvSpPr/>
          <p:nvPr/>
        </p:nvSpPr>
        <p:spPr>
          <a:xfrm>
            <a:off x="467544" y="260648"/>
            <a:ext cx="81369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4400" b="1" smtClean="0">
                <a:solidFill>
                  <a:srgbClr val="C00000"/>
                </a:solidFill>
              </a:rPr>
              <a:t>History</a:t>
            </a:r>
            <a:endParaRPr lang="nb-NO" sz="4000" b="1" dirty="0" smtClean="0">
              <a:solidFill>
                <a:srgbClr val="C00000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395536" y="1700808"/>
            <a:ext cx="82809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smtClean="0">
                <a:solidFill>
                  <a:srgbClr val="1D8D17"/>
                </a:solidFill>
              </a:rPr>
              <a:t> Cutler and Ramaker (Shell Oil), 1973: </a:t>
            </a:r>
            <a:r>
              <a:rPr lang="nb-NO" sz="2800" b="1" smtClean="0">
                <a:solidFill>
                  <a:srgbClr val="C00000"/>
                </a:solidFill>
              </a:rPr>
              <a:t>DMC</a:t>
            </a:r>
            <a:r>
              <a:rPr lang="nb-NO" sz="2800" b="1" smtClean="0">
                <a:solidFill>
                  <a:srgbClr val="1D8D17"/>
                </a:solidFill>
              </a:rPr>
              <a:t> (Dynamic Matrix Control). 1983: QDMC (Quadratic DMC). Application to </a:t>
            </a:r>
            <a:r>
              <a:rPr lang="en-US" sz="2800" b="1" smtClean="0">
                <a:solidFill>
                  <a:srgbClr val="1D8D17"/>
                </a:solidFill>
              </a:rPr>
              <a:t>furnace temperature control.</a:t>
            </a:r>
            <a:endParaRPr lang="nb-NO" sz="2800" b="1" smtClean="0">
              <a:solidFill>
                <a:srgbClr val="1D8D17"/>
              </a:solidFill>
            </a:endParaRPr>
          </a:p>
          <a:p>
            <a:pPr>
              <a:buFont typeface="Arial" pitchFamily="34" charset="0"/>
              <a:buChar char="•"/>
            </a:pPr>
            <a:endParaRPr lang="nb-NO" sz="2800" b="1" smtClean="0">
              <a:solidFill>
                <a:srgbClr val="245794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nb-NO" sz="2800" b="1" smtClean="0">
                <a:solidFill>
                  <a:srgbClr val="245794"/>
                </a:solidFill>
              </a:rPr>
              <a:t> Richalet et al., 1976: Algorithm: </a:t>
            </a:r>
            <a:r>
              <a:rPr lang="en-US" sz="2800" b="1" smtClean="0">
                <a:solidFill>
                  <a:srgbClr val="C00000"/>
                </a:solidFill>
              </a:rPr>
              <a:t>MPHC</a:t>
            </a:r>
            <a:r>
              <a:rPr lang="en-US" sz="2800" b="1" smtClean="0">
                <a:solidFill>
                  <a:srgbClr val="245794"/>
                </a:solidFill>
              </a:rPr>
              <a:t> (Model predictive heuristic control). Software: IDCOM (Identification and Command). Applied to a fluid catalytic cracking unit and a PVC plant.</a:t>
            </a:r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Haugen. Process Control. NMBU. 2018.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089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lysbilde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6B3D0-3855-4BBA-9F30-80722252D4AE}" type="slidenum">
              <a:rPr lang="nb-NO" smtClean="0"/>
              <a:pPr/>
              <a:t>4</a:t>
            </a:fld>
            <a:endParaRPr lang="nb-NO"/>
          </a:p>
        </p:txBody>
      </p:sp>
      <p:sp>
        <p:nvSpPr>
          <p:cNvPr id="14" name="Rektangel 13"/>
          <p:cNvSpPr/>
          <p:nvPr/>
        </p:nvSpPr>
        <p:spPr>
          <a:xfrm>
            <a:off x="467544" y="260648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4000" b="1" smtClean="0">
                <a:solidFill>
                  <a:srgbClr val="C00000"/>
                </a:solidFill>
              </a:rPr>
              <a:t>Some (very few) MPC products</a:t>
            </a:r>
            <a:endParaRPr lang="nb-NO" sz="3600" b="1" dirty="0" smtClean="0">
              <a:solidFill>
                <a:srgbClr val="C00000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323528" y="2170599"/>
            <a:ext cx="8280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b-NO" sz="2000" b="1" smtClean="0">
                <a:solidFill>
                  <a:srgbClr val="245794"/>
                </a:solidFill>
              </a:rPr>
              <a:t> DeltaV (Emerson Process Partner)</a:t>
            </a:r>
          </a:p>
          <a:p>
            <a:pPr>
              <a:buFont typeface="Arial" pitchFamily="34" charset="0"/>
              <a:buChar char="•"/>
            </a:pPr>
            <a:r>
              <a:rPr lang="nb-NO" sz="2000" b="1" smtClean="0">
                <a:solidFill>
                  <a:srgbClr val="245794"/>
                </a:solidFill>
              </a:rPr>
              <a:t> </a:t>
            </a:r>
            <a:r>
              <a:rPr lang="en-US" sz="2000" b="1">
                <a:solidFill>
                  <a:srgbClr val="245794"/>
                </a:solidFill>
              </a:rPr>
              <a:t>800xA APC (ABB)</a:t>
            </a:r>
            <a:endParaRPr lang="nb-NO" sz="2000" b="1" smtClean="0">
              <a:solidFill>
                <a:srgbClr val="245794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nb-NO" sz="2000" b="1" smtClean="0">
                <a:solidFill>
                  <a:srgbClr val="245794"/>
                </a:solidFill>
              </a:rPr>
              <a:t> Matlab MPC Toolbox, also for Simulink</a:t>
            </a:r>
            <a:endParaRPr lang="en-US" sz="2000" b="1" smtClean="0">
              <a:solidFill>
                <a:srgbClr val="245794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>
                <a:solidFill>
                  <a:srgbClr val="245794"/>
                </a:solidFill>
              </a:rPr>
              <a:t> </a:t>
            </a:r>
            <a:r>
              <a:rPr lang="nb-NO" sz="2000" b="1" smtClean="0">
                <a:solidFill>
                  <a:srgbClr val="245794"/>
                </a:solidFill>
              </a:rPr>
              <a:t>LabVIEW Predictive Control palette in Control Design toolkit</a:t>
            </a:r>
          </a:p>
          <a:p>
            <a:pPr>
              <a:buFont typeface="Arial" pitchFamily="34" charset="0"/>
              <a:buChar char="•"/>
            </a:pPr>
            <a:r>
              <a:rPr lang="nb-NO" sz="2000" b="1" smtClean="0">
                <a:solidFill>
                  <a:srgbClr val="245794"/>
                </a:solidFill>
              </a:rPr>
              <a:t> Septic (Statoil, no external use)</a:t>
            </a:r>
          </a:p>
          <a:p>
            <a:pPr algn="ctr"/>
            <a:r>
              <a:rPr lang="nb-NO" sz="2000" b="1" smtClean="0">
                <a:solidFill>
                  <a:srgbClr val="245794"/>
                </a:solidFill>
              </a:rPr>
              <a:t>.</a:t>
            </a:r>
          </a:p>
          <a:p>
            <a:pPr algn="ctr"/>
            <a:r>
              <a:rPr lang="nb-NO" sz="2000" b="1" smtClean="0">
                <a:solidFill>
                  <a:srgbClr val="245794"/>
                </a:solidFill>
              </a:rPr>
              <a:t>.</a:t>
            </a:r>
          </a:p>
          <a:p>
            <a:pPr algn="ctr"/>
            <a:r>
              <a:rPr lang="nb-NO" sz="2000" b="1" smtClean="0">
                <a:solidFill>
                  <a:srgbClr val="245794"/>
                </a:solidFill>
              </a:rPr>
              <a:t>.</a:t>
            </a:r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Haugen. Process Control. NMBU. 2018.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912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tel 5"/>
          <p:cNvSpPr>
            <a:spLocks noGrp="1"/>
          </p:cNvSpPr>
          <p:nvPr>
            <p:ph type="title"/>
          </p:nvPr>
        </p:nvSpPr>
        <p:spPr>
          <a:xfrm>
            <a:off x="457200" y="2574032"/>
            <a:ext cx="8229600" cy="1143000"/>
          </a:xfrm>
        </p:spPr>
        <p:txBody>
          <a:bodyPr/>
          <a:lstStyle/>
          <a:p>
            <a:pPr algn="ctr"/>
            <a:r>
              <a:rPr lang="nb-NO" altLang="nb-NO" sz="4800" b="1" smtClean="0">
                <a:solidFill>
                  <a:srgbClr val="860000"/>
                </a:solidFill>
                <a:ea typeface="ヒラギノ角ゴ Pro W3" pitchFamily="-84" charset="-128"/>
              </a:rPr>
              <a:t>What </a:t>
            </a:r>
            <a:r>
              <a:rPr lang="nb-NO" altLang="nb-NO" sz="4800" b="1" i="1" smtClean="0">
                <a:solidFill>
                  <a:srgbClr val="860000"/>
                </a:solidFill>
                <a:ea typeface="ヒラギノ角ゴ Pro W3" pitchFamily="-84" charset="-128"/>
              </a:rPr>
              <a:t>is</a:t>
            </a:r>
            <a:r>
              <a:rPr lang="nb-NO" altLang="nb-NO" sz="4800" b="1" smtClean="0">
                <a:solidFill>
                  <a:srgbClr val="860000"/>
                </a:solidFill>
                <a:ea typeface="ヒラギノ角ゴ Pro W3" pitchFamily="-84" charset="-128"/>
              </a:rPr>
              <a:t> MPC?</a:t>
            </a:r>
            <a:endParaRPr lang="nb-NO" altLang="nb-NO" sz="4800" b="1" dirty="0" smtClean="0">
              <a:solidFill>
                <a:srgbClr val="860000"/>
              </a:solidFill>
              <a:ea typeface="ヒラギノ角ゴ Pro W3" pitchFamily="-8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5A9AE9-FCF2-4E9D-8CF2-9243CD78D737}" type="slidenum">
              <a:rPr lang="nb-NO" smtClean="0">
                <a:solidFill>
                  <a:srgbClr val="EBEBEB"/>
                </a:solidFill>
              </a:rPr>
              <a:pPr>
                <a:defRPr/>
              </a:pPr>
              <a:t>5</a:t>
            </a:fld>
            <a:endParaRPr lang="nb-NO">
              <a:solidFill>
                <a:srgbClr val="EBEBEB"/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Haugen. Process Control. NMBU. 2018.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53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techteach.no\publications\kompendium_hio_so303e_kyb2\graphics\mpc_action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768" y="1412776"/>
            <a:ext cx="7800656" cy="4587899"/>
          </a:xfrm>
          <a:prstGeom prst="rect">
            <a:avLst/>
          </a:prstGeom>
          <a:noFill/>
        </p:spPr>
      </p:pic>
      <p:sp>
        <p:nvSpPr>
          <p:cNvPr id="13" name="Rektangel 12"/>
          <p:cNvSpPr/>
          <p:nvPr/>
        </p:nvSpPr>
        <p:spPr>
          <a:xfrm>
            <a:off x="6070388" y="3553852"/>
            <a:ext cx="3738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sz="2800" b="1" i="1" smtClean="0">
                <a:solidFill>
                  <a:srgbClr val="C00000"/>
                </a:solidFill>
              </a:rPr>
              <a:t>u</a:t>
            </a:r>
            <a:endParaRPr lang="nb-NO" sz="2800" b="1" smtClean="0">
              <a:solidFill>
                <a:srgbClr val="C00000"/>
              </a:solidFill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3310833" y="4365104"/>
            <a:ext cx="8114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sz="2000" b="1" smtClean="0">
                <a:solidFill>
                  <a:srgbClr val="1D8D17"/>
                </a:solidFill>
              </a:rPr>
              <a:t>Now!</a:t>
            </a:r>
          </a:p>
        </p:txBody>
      </p:sp>
      <p:cxnSp>
        <p:nvCxnSpPr>
          <p:cNvPr id="17" name="Rett pil 16"/>
          <p:cNvCxnSpPr/>
          <p:nvPr/>
        </p:nvCxnSpPr>
        <p:spPr>
          <a:xfrm flipH="1" flipV="1">
            <a:off x="3131840" y="4365104"/>
            <a:ext cx="216024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ktangel 18"/>
          <p:cNvSpPr/>
          <p:nvPr/>
        </p:nvSpPr>
        <p:spPr>
          <a:xfrm>
            <a:off x="7092280" y="4695527"/>
            <a:ext cx="1331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2000" b="1" smtClean="0">
                <a:solidFill>
                  <a:srgbClr val="1D8D17"/>
                </a:solidFill>
              </a:rPr>
              <a:t>Future</a:t>
            </a:r>
          </a:p>
        </p:txBody>
      </p:sp>
      <p:sp>
        <p:nvSpPr>
          <p:cNvPr id="16" name="Rektangel 15"/>
          <p:cNvSpPr/>
          <p:nvPr/>
        </p:nvSpPr>
        <p:spPr>
          <a:xfrm>
            <a:off x="4073019" y="1124744"/>
            <a:ext cx="5581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sz="2800" b="1" i="1" smtClean="0">
                <a:solidFill>
                  <a:srgbClr val="C00000"/>
                </a:solidFill>
              </a:rPr>
              <a:t>y</a:t>
            </a:r>
            <a:r>
              <a:rPr lang="nb-NO" sz="1600" b="1" i="1" smtClean="0">
                <a:solidFill>
                  <a:srgbClr val="C00000"/>
                </a:solidFill>
              </a:rPr>
              <a:t>SP</a:t>
            </a:r>
            <a:endParaRPr lang="nb-NO" sz="2800" b="1" smtClean="0">
              <a:solidFill>
                <a:srgbClr val="C00000"/>
              </a:solidFill>
            </a:endParaRPr>
          </a:p>
        </p:txBody>
      </p:sp>
      <p:sp>
        <p:nvSpPr>
          <p:cNvPr id="18" name="Rektangel 17"/>
          <p:cNvSpPr/>
          <p:nvPr/>
        </p:nvSpPr>
        <p:spPr>
          <a:xfrm>
            <a:off x="3901908" y="2564904"/>
            <a:ext cx="8290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sz="2800" b="1" i="1" smtClean="0">
                <a:solidFill>
                  <a:srgbClr val="C00000"/>
                </a:solidFill>
              </a:rPr>
              <a:t>y</a:t>
            </a:r>
            <a:r>
              <a:rPr lang="nb-NO" sz="1600" b="1" i="1" smtClean="0">
                <a:solidFill>
                  <a:srgbClr val="C00000"/>
                </a:solidFill>
              </a:rPr>
              <a:t>pred</a:t>
            </a:r>
            <a:endParaRPr lang="nb-NO" sz="2800" b="1" smtClean="0">
              <a:solidFill>
                <a:srgbClr val="C00000"/>
              </a:solidFill>
            </a:endParaRPr>
          </a:p>
        </p:txBody>
      </p:sp>
      <p:sp>
        <p:nvSpPr>
          <p:cNvPr id="23" name="Rektangel 22"/>
          <p:cNvSpPr/>
          <p:nvPr/>
        </p:nvSpPr>
        <p:spPr>
          <a:xfrm>
            <a:off x="3059832" y="3635732"/>
            <a:ext cx="56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b="1" i="1" smtClean="0">
                <a:solidFill>
                  <a:srgbClr val="C00000"/>
                </a:solidFill>
              </a:rPr>
              <a:t>u(0)</a:t>
            </a:r>
            <a:endParaRPr lang="nb-NO" sz="2400" b="1" smtClean="0">
              <a:solidFill>
                <a:srgbClr val="C00000"/>
              </a:solidFill>
            </a:endParaRPr>
          </a:p>
        </p:txBody>
      </p:sp>
      <p:sp>
        <p:nvSpPr>
          <p:cNvPr id="24" name="Rektangel 23"/>
          <p:cNvSpPr/>
          <p:nvPr/>
        </p:nvSpPr>
        <p:spPr>
          <a:xfrm>
            <a:off x="3284136" y="4005064"/>
            <a:ext cx="56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b="1" i="1" smtClean="0">
                <a:solidFill>
                  <a:srgbClr val="245794"/>
                </a:solidFill>
              </a:rPr>
              <a:t>u(1)</a:t>
            </a:r>
            <a:endParaRPr lang="nb-NO" sz="2400" b="1" smtClean="0">
              <a:solidFill>
                <a:srgbClr val="245794"/>
              </a:solidFill>
            </a:endParaRPr>
          </a:p>
        </p:txBody>
      </p:sp>
      <p:sp>
        <p:nvSpPr>
          <p:cNvPr id="25" name="Rektangel 24"/>
          <p:cNvSpPr/>
          <p:nvPr/>
        </p:nvSpPr>
        <p:spPr>
          <a:xfrm>
            <a:off x="3572168" y="3356992"/>
            <a:ext cx="56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b="1" i="1" smtClean="0">
                <a:solidFill>
                  <a:srgbClr val="245794"/>
                </a:solidFill>
              </a:rPr>
              <a:t>u(2)</a:t>
            </a:r>
            <a:endParaRPr lang="nb-NO" sz="2400" b="1" smtClean="0">
              <a:solidFill>
                <a:srgbClr val="245794"/>
              </a:solidFill>
            </a:endParaRPr>
          </a:p>
        </p:txBody>
      </p:sp>
      <p:sp>
        <p:nvSpPr>
          <p:cNvPr id="26" name="Rektangel 25"/>
          <p:cNvSpPr/>
          <p:nvPr/>
        </p:nvSpPr>
        <p:spPr>
          <a:xfrm>
            <a:off x="4045501" y="5807005"/>
            <a:ext cx="19367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sz="1600" b="1" smtClean="0">
                <a:solidFill>
                  <a:srgbClr val="1D8D17"/>
                </a:solidFill>
              </a:rPr>
              <a:t>For example:</a:t>
            </a:r>
          </a:p>
          <a:p>
            <a:pPr algn="ctr"/>
            <a:r>
              <a:rPr lang="nb-NO" sz="1600" b="1" smtClean="0">
                <a:solidFill>
                  <a:srgbClr val="1D8D17"/>
                </a:solidFill>
              </a:rPr>
              <a:t>Np = 20 (samples)</a:t>
            </a:r>
            <a:endParaRPr lang="nb-NO" sz="2000" b="1" smtClean="0">
              <a:solidFill>
                <a:srgbClr val="1D8D17"/>
              </a:solidFill>
            </a:endParaRPr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>
          <a:xfrm>
            <a:off x="2987824" y="6448251"/>
            <a:ext cx="3429000" cy="365125"/>
          </a:xfrm>
        </p:spPr>
        <p:txBody>
          <a:bodyPr/>
          <a:lstStyle/>
          <a:p>
            <a:r>
              <a:rPr lang="en-US" smtClean="0"/>
              <a:t>F. Haugen. Process Control. NMBU. 2018.</a:t>
            </a:r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6B3D0-3855-4BBA-9F30-80722252D4AE}" type="slidenum">
              <a:rPr lang="nb-NO" smtClean="0"/>
              <a:pPr/>
              <a:t>6</a:t>
            </a:fld>
            <a:endParaRPr lang="nb-NO"/>
          </a:p>
        </p:txBody>
      </p:sp>
      <p:sp>
        <p:nvSpPr>
          <p:cNvPr id="20" name="Rektangel 19"/>
          <p:cNvSpPr/>
          <p:nvPr/>
        </p:nvSpPr>
        <p:spPr>
          <a:xfrm>
            <a:off x="731381" y="397113"/>
            <a:ext cx="29851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2000" b="1" smtClean="0">
                <a:solidFill>
                  <a:srgbClr val="B00000"/>
                </a:solidFill>
              </a:rPr>
              <a:t>The optimal control signal applied to the actuator.</a:t>
            </a:r>
          </a:p>
        </p:txBody>
      </p:sp>
      <p:cxnSp>
        <p:nvCxnSpPr>
          <p:cNvPr id="21" name="Rett pil 20"/>
          <p:cNvCxnSpPr/>
          <p:nvPr/>
        </p:nvCxnSpPr>
        <p:spPr>
          <a:xfrm>
            <a:off x="2411760" y="1416259"/>
            <a:ext cx="859956" cy="23727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ktangel 21"/>
          <p:cNvSpPr/>
          <p:nvPr/>
        </p:nvSpPr>
        <p:spPr>
          <a:xfrm>
            <a:off x="5647045" y="541129"/>
            <a:ext cx="33894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2000" b="1" smtClean="0">
                <a:solidFill>
                  <a:srgbClr val="245794"/>
                </a:solidFill>
              </a:rPr>
              <a:t>Calculated, but not applied to the process.</a:t>
            </a:r>
          </a:p>
        </p:txBody>
      </p:sp>
      <p:cxnSp>
        <p:nvCxnSpPr>
          <p:cNvPr id="29" name="Rett pil 28"/>
          <p:cNvCxnSpPr/>
          <p:nvPr/>
        </p:nvCxnSpPr>
        <p:spPr>
          <a:xfrm flipH="1">
            <a:off x="3906892" y="1221579"/>
            <a:ext cx="2177276" cy="22794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tt pil 29"/>
          <p:cNvCxnSpPr/>
          <p:nvPr/>
        </p:nvCxnSpPr>
        <p:spPr>
          <a:xfrm flipH="1">
            <a:off x="3779912" y="1214687"/>
            <a:ext cx="2361972" cy="30064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ktangel 3"/>
          <p:cNvSpPr/>
          <p:nvPr/>
        </p:nvSpPr>
        <p:spPr>
          <a:xfrm>
            <a:off x="3059832" y="4941168"/>
            <a:ext cx="2376264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/>
          <p:cNvSpPr/>
          <p:nvPr/>
        </p:nvSpPr>
        <p:spPr>
          <a:xfrm>
            <a:off x="4788023" y="4509120"/>
            <a:ext cx="1194227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Rektangel 31"/>
          <p:cNvSpPr/>
          <p:nvPr/>
        </p:nvSpPr>
        <p:spPr>
          <a:xfrm>
            <a:off x="5835300" y="2233371"/>
            <a:ext cx="29851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2000" b="1" smtClean="0">
                <a:solidFill>
                  <a:srgbClr val="13590F"/>
                </a:solidFill>
              </a:rPr>
              <a:t>The optimal control sequence is calculated by the MPC.</a:t>
            </a:r>
          </a:p>
        </p:txBody>
      </p:sp>
      <p:cxnSp>
        <p:nvCxnSpPr>
          <p:cNvPr id="33" name="Rett pil 32"/>
          <p:cNvCxnSpPr/>
          <p:nvPr/>
        </p:nvCxnSpPr>
        <p:spPr>
          <a:xfrm flipH="1">
            <a:off x="4932079" y="2906875"/>
            <a:ext cx="1050171" cy="6637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560097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1700875" y="116632"/>
            <a:ext cx="58234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sz="3200" b="1" smtClean="0">
                <a:solidFill>
                  <a:srgbClr val="C00000"/>
                </a:solidFill>
              </a:rPr>
              <a:t>MPC as a mathematical problem:</a:t>
            </a:r>
          </a:p>
        </p:txBody>
      </p:sp>
      <p:sp>
        <p:nvSpPr>
          <p:cNvPr id="3" name="Rektangel 2"/>
          <p:cNvSpPr/>
          <p:nvPr/>
        </p:nvSpPr>
        <p:spPr>
          <a:xfrm>
            <a:off x="1284099" y="3766388"/>
            <a:ext cx="6492482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sz="2000" b="1" smtClean="0">
                <a:solidFill>
                  <a:srgbClr val="AD5207"/>
                </a:solidFill>
              </a:rPr>
              <a:t>This is a QP problem!</a:t>
            </a:r>
          </a:p>
          <a:p>
            <a:pPr algn="ctr"/>
            <a:r>
              <a:rPr lang="nb-NO" sz="2000" b="1" smtClean="0">
                <a:solidFill>
                  <a:srgbClr val="AD5207"/>
                </a:solidFill>
              </a:rPr>
              <a:t>(Quadratic Programming = quadratic optimization)</a:t>
            </a:r>
          </a:p>
          <a:p>
            <a:pPr algn="ctr"/>
            <a:r>
              <a:rPr lang="nb-NO" sz="2000" b="1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nb-NO" sz="2000" b="1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nb-NO" sz="2000" b="1" smtClean="0">
                <a:solidFill>
                  <a:schemeClr val="accent1">
                    <a:lumMod val="75000"/>
                  </a:schemeClr>
                </a:solidFill>
              </a:rPr>
              <a:t>Question:</a:t>
            </a:r>
            <a:r>
              <a:rPr lang="nb-NO" sz="2000" b="1" smtClean="0">
                <a:solidFill>
                  <a:srgbClr val="1D8D17"/>
                </a:solidFill>
              </a:rPr>
              <a:t> Is this particular criterion </a:t>
            </a:r>
            <a:r>
              <a:rPr lang="nb-NO" sz="2000" b="1" smtClean="0">
                <a:solidFill>
                  <a:srgbClr val="C00000"/>
                </a:solidFill>
              </a:rPr>
              <a:t>f</a:t>
            </a:r>
            <a:r>
              <a:rPr lang="nb-NO" sz="1200" b="1" smtClean="0">
                <a:solidFill>
                  <a:srgbClr val="C00000"/>
                </a:solidFill>
              </a:rPr>
              <a:t>obj</a:t>
            </a:r>
            <a:r>
              <a:rPr lang="nb-NO" sz="2000" b="1" smtClean="0">
                <a:solidFill>
                  <a:srgbClr val="1D8D17"/>
                </a:solidFill>
              </a:rPr>
              <a:t> reasonable?</a:t>
            </a:r>
          </a:p>
          <a:p>
            <a:pPr algn="ctr"/>
            <a:r>
              <a:rPr lang="nb-NO" sz="2000" b="1" smtClean="0">
                <a:solidFill>
                  <a:schemeClr val="accent1">
                    <a:lumMod val="75000"/>
                  </a:schemeClr>
                </a:solidFill>
              </a:rPr>
              <a:t>Q:</a:t>
            </a:r>
            <a:r>
              <a:rPr lang="nb-NO" sz="2000" b="1" smtClean="0">
                <a:solidFill>
                  <a:srgbClr val="1D8D17"/>
                </a:solidFill>
              </a:rPr>
              <a:t> Is </a:t>
            </a:r>
            <a:r>
              <a:rPr lang="nb-NO" sz="2000" b="1" smtClean="0">
                <a:solidFill>
                  <a:srgbClr val="C00000"/>
                </a:solidFill>
              </a:rPr>
              <a:t>y</a:t>
            </a:r>
            <a:r>
              <a:rPr lang="nb-NO" sz="1200" b="1" smtClean="0">
                <a:solidFill>
                  <a:srgbClr val="C00000"/>
                </a:solidFill>
              </a:rPr>
              <a:t>SP</a:t>
            </a:r>
            <a:r>
              <a:rPr lang="nb-NO" sz="2000" b="1" smtClean="0">
                <a:solidFill>
                  <a:srgbClr val="1D8D17"/>
                </a:solidFill>
              </a:rPr>
              <a:t> known?</a:t>
            </a:r>
          </a:p>
          <a:p>
            <a:pPr algn="ctr"/>
            <a:r>
              <a:rPr lang="nb-NO" sz="2000" b="1" smtClean="0">
                <a:solidFill>
                  <a:schemeClr val="accent1">
                    <a:lumMod val="75000"/>
                  </a:schemeClr>
                </a:solidFill>
              </a:rPr>
              <a:t>Q:</a:t>
            </a:r>
            <a:r>
              <a:rPr lang="nb-NO" sz="2000" b="1" smtClean="0">
                <a:solidFill>
                  <a:srgbClr val="1D8D17"/>
                </a:solidFill>
              </a:rPr>
              <a:t> How to calculate </a:t>
            </a:r>
            <a:r>
              <a:rPr lang="nb-NO" sz="2000" b="1" smtClean="0">
                <a:solidFill>
                  <a:srgbClr val="C00000"/>
                </a:solidFill>
              </a:rPr>
              <a:t>y</a:t>
            </a:r>
            <a:r>
              <a:rPr lang="nb-NO" sz="1400" b="1" smtClean="0">
                <a:solidFill>
                  <a:srgbClr val="C00000"/>
                </a:solidFill>
              </a:rPr>
              <a:t>pred</a:t>
            </a:r>
            <a:r>
              <a:rPr lang="nb-NO" sz="2000" b="1" smtClean="0">
                <a:solidFill>
                  <a:srgbClr val="1D8D17"/>
                </a:solidFill>
              </a:rPr>
              <a:t>?</a:t>
            </a:r>
          </a:p>
          <a:p>
            <a:pPr algn="ctr"/>
            <a:r>
              <a:rPr lang="nb-NO" sz="2000" b="1" smtClean="0">
                <a:solidFill>
                  <a:schemeClr val="accent1">
                    <a:lumMod val="75000"/>
                  </a:schemeClr>
                </a:solidFill>
              </a:rPr>
              <a:t>Q:</a:t>
            </a:r>
            <a:r>
              <a:rPr lang="nb-NO" sz="2000" b="1" smtClean="0">
                <a:solidFill>
                  <a:srgbClr val="1D8D17"/>
                </a:solidFill>
              </a:rPr>
              <a:t> Do we need the present state of the process?</a:t>
            </a:r>
          </a:p>
          <a:p>
            <a:pPr algn="ctr"/>
            <a:r>
              <a:rPr lang="nb-NO" sz="2000" b="1" smtClean="0">
                <a:solidFill>
                  <a:schemeClr val="accent1">
                    <a:lumMod val="75000"/>
                  </a:schemeClr>
                </a:solidFill>
              </a:rPr>
              <a:t>Q:</a:t>
            </a:r>
            <a:r>
              <a:rPr lang="nb-NO" sz="2000" b="1" smtClean="0">
                <a:solidFill>
                  <a:srgbClr val="1D8D17"/>
                </a:solidFill>
              </a:rPr>
              <a:t> If so, how can we get it?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88" y="620688"/>
            <a:ext cx="7611728" cy="2583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ktangel 6"/>
          <p:cNvSpPr/>
          <p:nvPr/>
        </p:nvSpPr>
        <p:spPr>
          <a:xfrm>
            <a:off x="4716016" y="1556792"/>
            <a:ext cx="20789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smtClean="0">
                <a:solidFill>
                  <a:schemeClr val="accent4">
                    <a:lumMod val="75000"/>
                  </a:schemeClr>
                </a:solidFill>
              </a:rPr>
              <a:t>Costs</a:t>
            </a:r>
            <a:endParaRPr lang="nb-NO" sz="2400" b="1" smtClean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4" name="Rett pil 3"/>
          <p:cNvCxnSpPr/>
          <p:nvPr/>
        </p:nvCxnSpPr>
        <p:spPr>
          <a:xfrm flipH="1">
            <a:off x="4716016" y="1948810"/>
            <a:ext cx="648072" cy="328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pil 8"/>
          <p:cNvCxnSpPr/>
          <p:nvPr/>
        </p:nvCxnSpPr>
        <p:spPr>
          <a:xfrm>
            <a:off x="6156176" y="1948810"/>
            <a:ext cx="576064" cy="328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ktangel 10"/>
          <p:cNvSpPr/>
          <p:nvPr/>
        </p:nvSpPr>
        <p:spPr>
          <a:xfrm>
            <a:off x="1475656" y="908720"/>
            <a:ext cx="20789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2000" b="1" smtClean="0">
                <a:solidFill>
                  <a:schemeClr val="accent4">
                    <a:lumMod val="75000"/>
                  </a:schemeClr>
                </a:solidFill>
              </a:rPr>
              <a:t>Prediction horizon</a:t>
            </a:r>
            <a:endParaRPr lang="nb-NO" sz="2800" b="1" smtClean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12" name="Rett pil 11"/>
          <p:cNvCxnSpPr>
            <a:stCxn id="11" idx="2"/>
          </p:cNvCxnSpPr>
          <p:nvPr/>
        </p:nvCxnSpPr>
        <p:spPr>
          <a:xfrm>
            <a:off x="2515115" y="1616606"/>
            <a:ext cx="300176" cy="3559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ktangel 12"/>
          <p:cNvSpPr/>
          <p:nvPr/>
        </p:nvSpPr>
        <p:spPr>
          <a:xfrm>
            <a:off x="7596336" y="620688"/>
            <a:ext cx="93610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ktangel 14"/>
          <p:cNvSpPr/>
          <p:nvPr/>
        </p:nvSpPr>
        <p:spPr>
          <a:xfrm>
            <a:off x="7661887" y="2780928"/>
            <a:ext cx="93610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Rektangel 16"/>
          <p:cNvSpPr/>
          <p:nvPr/>
        </p:nvSpPr>
        <p:spPr>
          <a:xfrm>
            <a:off x="2421075" y="2811949"/>
            <a:ext cx="207891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smtClean="0">
                <a:solidFill>
                  <a:schemeClr val="accent4">
                    <a:lumMod val="75000"/>
                  </a:schemeClr>
                </a:solidFill>
              </a:rPr>
              <a:t>Control error</a:t>
            </a:r>
          </a:p>
          <a:p>
            <a:pPr algn="ctr"/>
            <a:r>
              <a:rPr lang="nb-NO" b="1" smtClean="0">
                <a:solidFill>
                  <a:schemeClr val="accent4">
                    <a:lumMod val="75000"/>
                  </a:schemeClr>
                </a:solidFill>
              </a:rPr>
              <a:t>= Setpoint - Meas</a:t>
            </a:r>
            <a:endParaRPr lang="nb-NO" sz="2400" b="1" smtClean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18" name="Rett pil 17"/>
          <p:cNvCxnSpPr/>
          <p:nvPr/>
        </p:nvCxnSpPr>
        <p:spPr>
          <a:xfrm flipH="1" flipV="1">
            <a:off x="3323476" y="2564904"/>
            <a:ext cx="96396" cy="3260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ktangel 19"/>
          <p:cNvSpPr/>
          <p:nvPr/>
        </p:nvSpPr>
        <p:spPr>
          <a:xfrm>
            <a:off x="4077259" y="2815960"/>
            <a:ext cx="29430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smtClean="0">
                <a:solidFill>
                  <a:schemeClr val="accent4">
                    <a:lumMod val="75000"/>
                  </a:schemeClr>
                </a:solidFill>
              </a:rPr>
              <a:t>Control signal change</a:t>
            </a:r>
            <a:endParaRPr lang="nb-NO" sz="2400" b="1" smtClean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21" name="Rett pil 20"/>
          <p:cNvCxnSpPr/>
          <p:nvPr/>
        </p:nvCxnSpPr>
        <p:spPr>
          <a:xfrm flipH="1" flipV="1">
            <a:off x="5041205" y="2570902"/>
            <a:ext cx="96396" cy="3260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tt pil 21"/>
          <p:cNvCxnSpPr/>
          <p:nvPr/>
        </p:nvCxnSpPr>
        <p:spPr>
          <a:xfrm flipV="1">
            <a:off x="1979712" y="2890964"/>
            <a:ext cx="300176" cy="466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ktangel 24"/>
          <p:cNvSpPr/>
          <p:nvPr/>
        </p:nvSpPr>
        <p:spPr>
          <a:xfrm>
            <a:off x="467544" y="3284984"/>
            <a:ext cx="20789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i="1" smtClean="0">
                <a:solidFill>
                  <a:schemeClr val="accent4">
                    <a:lumMod val="75000"/>
                  </a:schemeClr>
                </a:solidFill>
              </a:rPr>
              <a:t>t</a:t>
            </a:r>
            <a:r>
              <a:rPr lang="nb-NO" b="1" smtClean="0">
                <a:solidFill>
                  <a:schemeClr val="accent4">
                    <a:lumMod val="75000"/>
                  </a:schemeClr>
                </a:solidFill>
              </a:rPr>
              <a:t> = time now!</a:t>
            </a:r>
            <a:endParaRPr lang="nb-NO" sz="2400" b="1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Haugen. Process Control. NMBU. 2018.</a:t>
            </a:r>
            <a:endParaRPr lang="nb-NO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6B3D0-3855-4BBA-9F30-80722252D4AE}" type="slidenum">
              <a:rPr lang="nb-NO" smtClean="0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752781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611560" y="2276872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600" b="1" smtClean="0">
                <a:solidFill>
                  <a:srgbClr val="000066"/>
                </a:solidFill>
              </a:rPr>
              <a:t>[f</a:t>
            </a:r>
            <a:r>
              <a:rPr lang="nb-NO" sz="2000" b="1" smtClean="0">
                <a:solidFill>
                  <a:srgbClr val="000066"/>
                </a:solidFill>
              </a:rPr>
              <a:t>obj</a:t>
            </a:r>
            <a:r>
              <a:rPr lang="nb-NO" sz="1200" b="1" smtClean="0">
                <a:solidFill>
                  <a:srgbClr val="000066"/>
                </a:solidFill>
              </a:rPr>
              <a:t>min</a:t>
            </a:r>
            <a:r>
              <a:rPr lang="nb-NO" sz="3600" b="1" smtClean="0">
                <a:solidFill>
                  <a:srgbClr val="000066"/>
                </a:solidFill>
              </a:rPr>
              <a:t>,u</a:t>
            </a:r>
            <a:r>
              <a:rPr lang="nb-NO" sz="2000" b="1" smtClean="0">
                <a:solidFill>
                  <a:srgbClr val="000066"/>
                </a:solidFill>
              </a:rPr>
              <a:t>opt</a:t>
            </a:r>
            <a:r>
              <a:rPr lang="nb-NO" sz="3600" b="1" smtClean="0">
                <a:solidFill>
                  <a:srgbClr val="000066"/>
                </a:solidFill>
              </a:rPr>
              <a:t>] =</a:t>
            </a:r>
            <a:r>
              <a:rPr lang="nb-NO" sz="3600" b="1" smtClean="0">
                <a:solidFill>
                  <a:srgbClr val="C00000"/>
                </a:solidFill>
              </a:rPr>
              <a:t> </a:t>
            </a:r>
            <a:r>
              <a:rPr lang="nb-NO" sz="3600" b="1" smtClean="0">
                <a:solidFill>
                  <a:srgbClr val="1D8D17"/>
                </a:solidFill>
              </a:rPr>
              <a:t>fmincon</a:t>
            </a:r>
            <a:r>
              <a:rPr lang="nb-NO" sz="3600" b="1" smtClean="0">
                <a:solidFill>
                  <a:srgbClr val="000066"/>
                </a:solidFill>
              </a:rPr>
              <a:t>(f</a:t>
            </a:r>
            <a:r>
              <a:rPr lang="nb-NO" sz="2000" b="1" smtClean="0">
                <a:solidFill>
                  <a:srgbClr val="000066"/>
                </a:solidFill>
              </a:rPr>
              <a:t>obj</a:t>
            </a:r>
            <a:r>
              <a:rPr lang="nb-NO" sz="3600" b="1" smtClean="0">
                <a:solidFill>
                  <a:srgbClr val="000066"/>
                </a:solidFill>
              </a:rPr>
              <a:t>,u</a:t>
            </a:r>
            <a:r>
              <a:rPr lang="nb-NO" sz="2000" b="1" smtClean="0">
                <a:solidFill>
                  <a:srgbClr val="000066"/>
                </a:solidFill>
              </a:rPr>
              <a:t>guess,...</a:t>
            </a:r>
            <a:r>
              <a:rPr lang="nb-NO" sz="3600" b="1" smtClean="0">
                <a:solidFill>
                  <a:srgbClr val="000066"/>
                </a:solidFill>
              </a:rPr>
              <a:t>)</a:t>
            </a:r>
            <a:endParaRPr lang="en-US" sz="3600" b="1">
              <a:solidFill>
                <a:srgbClr val="000066"/>
              </a:solidFill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467544" y="3068960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2400" b="1" smtClean="0">
                <a:solidFill>
                  <a:srgbClr val="1D8D17"/>
                </a:solidFill>
              </a:rPr>
              <a:t>fmincon </a:t>
            </a:r>
            <a:r>
              <a:rPr lang="nb-NO" sz="24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selects a proper optim algorithm automatically, e.g. SQP (Sequential Quadratic Programming).</a:t>
            </a:r>
          </a:p>
          <a:p>
            <a:pPr algn="ctr"/>
            <a:endParaRPr lang="nb-NO" sz="2400" b="1" smtClean="0">
              <a:solidFill>
                <a:schemeClr val="tx2"/>
              </a:solidFill>
            </a:endParaRPr>
          </a:p>
          <a:p>
            <a:pPr algn="ctr"/>
            <a:r>
              <a:rPr lang="nb-NO" sz="2400" b="1" smtClean="0">
                <a:solidFill>
                  <a:srgbClr val="1D8D17"/>
                </a:solidFill>
              </a:rPr>
              <a:t>fmincon </a:t>
            </a:r>
            <a:r>
              <a:rPr lang="nb-NO" sz="24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searches for the to </a:t>
            </a:r>
            <a:r>
              <a:rPr lang="nb-NO" sz="2800" b="1">
                <a:solidFill>
                  <a:srgbClr val="000066"/>
                </a:solidFill>
              </a:rPr>
              <a:t>u</a:t>
            </a:r>
            <a:r>
              <a:rPr lang="nb-NO" b="1" smtClean="0">
                <a:solidFill>
                  <a:srgbClr val="000066"/>
                </a:solidFill>
              </a:rPr>
              <a:t>opt</a:t>
            </a:r>
            <a:r>
              <a:rPr lang="nb-NO" sz="2000" b="1" smtClean="0">
                <a:solidFill>
                  <a:srgbClr val="C00000"/>
                </a:solidFill>
              </a:rPr>
              <a:t> </a:t>
            </a:r>
            <a:r>
              <a:rPr lang="nb-NO" sz="24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using a number of iterations of its algorithm. At each iteration f is coming closer to fmin, i.e. </a:t>
            </a:r>
            <a:r>
              <a:rPr lang="nb-NO" sz="2400" b="1" smtClean="0">
                <a:solidFill>
                  <a:srgbClr val="000066"/>
                </a:solidFill>
              </a:rPr>
              <a:t>u</a:t>
            </a:r>
            <a:r>
              <a:rPr lang="nb-NO" sz="2400" b="1" smtClean="0">
                <a:solidFill>
                  <a:schemeClr val="tx2"/>
                </a:solidFill>
              </a:rPr>
              <a:t> </a:t>
            </a:r>
            <a:r>
              <a:rPr lang="nb-NO" sz="24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 coming closer to </a:t>
            </a:r>
            <a:r>
              <a:rPr lang="nb-NO" sz="2800" b="1" smtClean="0">
                <a:solidFill>
                  <a:srgbClr val="000066"/>
                </a:solidFill>
              </a:rPr>
              <a:t>u</a:t>
            </a:r>
            <a:r>
              <a:rPr lang="nb-NO" sz="2000" b="1" smtClean="0">
                <a:solidFill>
                  <a:srgbClr val="000066"/>
                </a:solidFill>
              </a:rPr>
              <a:t>opt</a:t>
            </a:r>
            <a:r>
              <a:rPr lang="nb-NO" sz="24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5" name="Rektangel 4"/>
          <p:cNvSpPr/>
          <p:nvPr/>
        </p:nvSpPr>
        <p:spPr>
          <a:xfrm>
            <a:off x="2987824" y="1700808"/>
            <a:ext cx="29430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smtClean="0">
                <a:solidFill>
                  <a:schemeClr val="accent6">
                    <a:lumMod val="50000"/>
                  </a:schemeClr>
                </a:solidFill>
              </a:rPr>
              <a:t>Optim objective</a:t>
            </a:r>
          </a:p>
          <a:p>
            <a:pPr algn="ctr"/>
            <a:r>
              <a:rPr lang="nb-NO" b="1" smtClean="0">
                <a:solidFill>
                  <a:schemeClr val="accent6">
                    <a:lumMod val="50000"/>
                  </a:schemeClr>
                </a:solidFill>
              </a:rPr>
              <a:t>(to be minimized)</a:t>
            </a:r>
            <a:endParaRPr lang="nb-NO" sz="2400" b="1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6093483" y="1268760"/>
            <a:ext cx="29430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smtClean="0">
                <a:solidFill>
                  <a:schemeClr val="accent6">
                    <a:lumMod val="50000"/>
                  </a:schemeClr>
                </a:solidFill>
              </a:rPr>
              <a:t>Optim variables</a:t>
            </a:r>
            <a:br>
              <a:rPr lang="nb-NO" b="1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nb-NO" b="1" smtClean="0">
                <a:solidFill>
                  <a:schemeClr val="accent6">
                    <a:lumMod val="50000"/>
                  </a:schemeClr>
                </a:solidFill>
              </a:rPr>
              <a:t>(their optimal values</a:t>
            </a:r>
          </a:p>
          <a:p>
            <a:pPr algn="ctr"/>
            <a:r>
              <a:rPr lang="nb-NO" b="1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nb-NO" b="1" smtClean="0">
                <a:solidFill>
                  <a:schemeClr val="accent6">
                    <a:lumMod val="50000"/>
                  </a:schemeClr>
                </a:solidFill>
              </a:rPr>
              <a:t>s to be found)</a:t>
            </a:r>
            <a:endParaRPr lang="nb-NO" sz="2400" b="1" smtClean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7" name="Rett pil 6"/>
          <p:cNvCxnSpPr/>
          <p:nvPr/>
        </p:nvCxnSpPr>
        <p:spPr>
          <a:xfrm>
            <a:off x="5433267" y="2078661"/>
            <a:ext cx="300176" cy="2839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pil 10"/>
          <p:cNvCxnSpPr/>
          <p:nvPr/>
        </p:nvCxnSpPr>
        <p:spPr>
          <a:xfrm flipH="1">
            <a:off x="6516216" y="2172926"/>
            <a:ext cx="504056" cy="3199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smtClean="0"/>
              <a:t>F. Haugen. Process Control. NMBU. 2018.</a:t>
            </a:r>
            <a:endParaRPr lang="nb-NO" sz="110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6B3D0-3855-4BBA-9F30-80722252D4AE}" type="slidenum">
              <a:rPr lang="nb-NO" sz="1100" smtClean="0"/>
              <a:pPr/>
              <a:t>8</a:t>
            </a:fld>
            <a:endParaRPr lang="nb-NO" sz="1100"/>
          </a:p>
        </p:txBody>
      </p:sp>
      <p:sp>
        <p:nvSpPr>
          <p:cNvPr id="13" name="Rektangel 12"/>
          <p:cNvSpPr/>
          <p:nvPr/>
        </p:nvSpPr>
        <p:spPr>
          <a:xfrm>
            <a:off x="107504" y="1124744"/>
            <a:ext cx="16561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smtClean="0">
                <a:solidFill>
                  <a:schemeClr val="accent6">
                    <a:lumMod val="50000"/>
                  </a:schemeClr>
                </a:solidFill>
              </a:rPr>
              <a:t>Resulting</a:t>
            </a:r>
            <a:br>
              <a:rPr lang="nb-NO" b="1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nb-NO" b="1" smtClean="0">
                <a:solidFill>
                  <a:schemeClr val="accent6">
                    <a:lumMod val="50000"/>
                  </a:schemeClr>
                </a:solidFill>
              </a:rPr>
              <a:t>minimum of</a:t>
            </a:r>
            <a:br>
              <a:rPr lang="nb-NO" b="1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nb-NO" b="1" smtClean="0">
                <a:solidFill>
                  <a:schemeClr val="accent6">
                    <a:lumMod val="50000"/>
                  </a:schemeClr>
                </a:solidFill>
              </a:rPr>
              <a:t>f</a:t>
            </a:r>
            <a:r>
              <a:rPr lang="nb-NO" sz="1200" b="1" smtClean="0">
                <a:solidFill>
                  <a:schemeClr val="accent6">
                    <a:lumMod val="50000"/>
                  </a:schemeClr>
                </a:solidFill>
              </a:rPr>
              <a:t>obj</a:t>
            </a:r>
            <a:endParaRPr lang="nb-NO" sz="2400" b="1" smtClean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4" name="Rett pil 13"/>
          <p:cNvCxnSpPr/>
          <p:nvPr/>
        </p:nvCxnSpPr>
        <p:spPr>
          <a:xfrm>
            <a:off x="1187624" y="2078661"/>
            <a:ext cx="216629" cy="2778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ktangel 14"/>
          <p:cNvSpPr/>
          <p:nvPr/>
        </p:nvSpPr>
        <p:spPr>
          <a:xfrm>
            <a:off x="1691680" y="1157263"/>
            <a:ext cx="20162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smtClean="0">
                <a:solidFill>
                  <a:schemeClr val="accent6">
                    <a:lumMod val="50000"/>
                  </a:schemeClr>
                </a:solidFill>
              </a:rPr>
              <a:t>Resulting</a:t>
            </a:r>
            <a:br>
              <a:rPr lang="nb-NO" b="1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nb-NO" b="1" smtClean="0">
                <a:solidFill>
                  <a:schemeClr val="accent6">
                    <a:lumMod val="50000"/>
                  </a:schemeClr>
                </a:solidFill>
              </a:rPr>
              <a:t>optimal variable</a:t>
            </a:r>
            <a:endParaRPr lang="nb-NO" sz="2400" b="1" smtClean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6" name="Rett pil 15"/>
          <p:cNvCxnSpPr/>
          <p:nvPr/>
        </p:nvCxnSpPr>
        <p:spPr>
          <a:xfrm flipH="1">
            <a:off x="2623126" y="1853119"/>
            <a:ext cx="283375" cy="639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ktangel 16"/>
          <p:cNvSpPr/>
          <p:nvPr/>
        </p:nvSpPr>
        <p:spPr>
          <a:xfrm>
            <a:off x="88329" y="-3577"/>
            <a:ext cx="879080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sz="2400" b="1" smtClean="0">
                <a:solidFill>
                  <a:srgbClr val="B00000"/>
                </a:solidFill>
              </a:rPr>
              <a:t>Generally speaking (actually, not thinking about MPC here):</a:t>
            </a:r>
            <a:endParaRPr lang="nb-NO" sz="3200" b="1" smtClean="0">
              <a:solidFill>
                <a:srgbClr val="B00000"/>
              </a:solidFill>
            </a:endParaRPr>
          </a:p>
          <a:p>
            <a:pPr algn="ctr"/>
            <a:r>
              <a:rPr lang="nb-NO" sz="3200" b="1" smtClean="0">
                <a:solidFill>
                  <a:srgbClr val="B00000"/>
                </a:solidFill>
              </a:rPr>
              <a:t>Minimization with Matlab:</a:t>
            </a:r>
          </a:p>
        </p:txBody>
      </p:sp>
    </p:spTree>
    <p:extLst>
      <p:ext uri="{BB962C8B-B14F-4D97-AF65-F5344CB8AC3E}">
        <p14:creationId xmlns:p14="http://schemas.microsoft.com/office/powerpoint/2010/main" val="343984715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1581052" y="1484784"/>
            <a:ext cx="5854488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sz="2800" b="1" smtClean="0">
                <a:solidFill>
                  <a:srgbClr val="000066"/>
                </a:solidFill>
              </a:rPr>
              <a:t>f = Sum{ [e(k)]^</a:t>
            </a:r>
            <a:r>
              <a:rPr lang="nb-NO" sz="2400" b="1" smtClean="0">
                <a:solidFill>
                  <a:srgbClr val="000066"/>
                </a:solidFill>
              </a:rPr>
              <a:t>2</a:t>
            </a:r>
            <a:r>
              <a:rPr lang="nb-NO" sz="2800" b="1" smtClean="0">
                <a:solidFill>
                  <a:srgbClr val="000066"/>
                </a:solidFill>
              </a:rPr>
              <a:t> + C</a:t>
            </a:r>
            <a:r>
              <a:rPr lang="nb-NO" sz="2000" b="1" smtClean="0">
                <a:solidFill>
                  <a:srgbClr val="000066"/>
                </a:solidFill>
              </a:rPr>
              <a:t>du*</a:t>
            </a:r>
            <a:r>
              <a:rPr lang="nb-NO" sz="2800" b="1" smtClean="0">
                <a:solidFill>
                  <a:srgbClr val="000066"/>
                </a:solidFill>
              </a:rPr>
              <a:t>[</a:t>
            </a:r>
            <a:r>
              <a:rPr lang="el-GR" sz="2800" b="1" smtClean="0">
                <a:solidFill>
                  <a:srgbClr val="000066"/>
                </a:solidFill>
              </a:rPr>
              <a:t>Δ</a:t>
            </a:r>
            <a:r>
              <a:rPr lang="nb-NO" sz="2800" b="1" smtClean="0">
                <a:solidFill>
                  <a:srgbClr val="000066"/>
                </a:solidFill>
              </a:rPr>
              <a:t>u(k)]^</a:t>
            </a:r>
            <a:r>
              <a:rPr lang="nb-NO" sz="2400" b="1" smtClean="0">
                <a:solidFill>
                  <a:srgbClr val="000066"/>
                </a:solidFill>
              </a:rPr>
              <a:t>2</a:t>
            </a:r>
            <a:r>
              <a:rPr lang="nb-NO" sz="2800" b="1" smtClean="0">
                <a:solidFill>
                  <a:srgbClr val="000066"/>
                </a:solidFill>
              </a:rPr>
              <a:t> }</a:t>
            </a:r>
          </a:p>
          <a:p>
            <a:pPr algn="ctr"/>
            <a:r>
              <a:rPr lang="nb-NO" sz="2800" b="1" smtClean="0">
                <a:solidFill>
                  <a:srgbClr val="000066"/>
                </a:solidFill>
              </a:rPr>
              <a:t/>
            </a:r>
            <a:br>
              <a:rPr lang="nb-NO" sz="2800" b="1" smtClean="0">
                <a:solidFill>
                  <a:srgbClr val="000066"/>
                </a:solidFill>
              </a:rPr>
            </a:br>
            <a:r>
              <a:rPr lang="nb-NO" sz="2800" b="1" smtClean="0">
                <a:solidFill>
                  <a:srgbClr val="000066"/>
                </a:solidFill>
              </a:rPr>
              <a:t>u = {u</a:t>
            </a:r>
            <a:r>
              <a:rPr lang="nb-NO" sz="2400" b="1" smtClean="0">
                <a:solidFill>
                  <a:srgbClr val="000066"/>
                </a:solidFill>
              </a:rPr>
              <a:t>(0), u(1),...,u(N)}</a:t>
            </a:r>
            <a:endParaRPr lang="nb-NO" sz="2800" b="1" smtClean="0">
              <a:solidFill>
                <a:srgbClr val="000066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647564" y="3208609"/>
            <a:ext cx="784887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b="1" smtClean="0">
                <a:solidFill>
                  <a:srgbClr val="1D8D17"/>
                </a:solidFill>
              </a:rPr>
              <a:t>fmincon</a:t>
            </a:r>
            <a:r>
              <a:rPr lang="nb-NO" sz="20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finds the optimal control sequence,</a:t>
            </a:r>
            <a:endParaRPr lang="nb-NO" b="1">
              <a:solidFill>
                <a:srgbClr val="1D8D17"/>
              </a:solidFill>
            </a:endParaRPr>
          </a:p>
          <a:p>
            <a:pPr algn="ctr"/>
            <a:r>
              <a:rPr lang="nb-NO" sz="2000" b="1" smtClean="0">
                <a:solidFill>
                  <a:srgbClr val="000066"/>
                </a:solidFill>
              </a:rPr>
              <a:t>u_opt = {u</a:t>
            </a:r>
            <a:r>
              <a:rPr lang="nb-NO" b="1" smtClean="0">
                <a:solidFill>
                  <a:srgbClr val="000066"/>
                </a:solidFill>
              </a:rPr>
              <a:t>(0), </a:t>
            </a:r>
            <a:r>
              <a:rPr lang="nb-NO" sz="2000" b="1" smtClean="0">
                <a:solidFill>
                  <a:srgbClr val="000066"/>
                </a:solidFill>
              </a:rPr>
              <a:t>u(1),...,u(N)}</a:t>
            </a:r>
            <a:r>
              <a:rPr lang="nb-NO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</a:p>
          <a:p>
            <a:r>
              <a:rPr lang="nb-NO" sz="20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from a number of </a:t>
            </a:r>
            <a:r>
              <a:rPr lang="nb-NO" sz="2000" b="1" i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simulations</a:t>
            </a:r>
            <a:r>
              <a:rPr lang="nb-NO" sz="20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the process model</a:t>
            </a:r>
            <a:r>
              <a:rPr lang="nb-NO" sz="2000" b="1" i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nb-NO" sz="20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At each iteration in the search for </a:t>
            </a:r>
            <a:r>
              <a:rPr lang="nb-NO" sz="2000" b="1" smtClean="0">
                <a:solidFill>
                  <a:srgbClr val="000066"/>
                </a:solidFill>
              </a:rPr>
              <a:t>u_opt, </a:t>
            </a:r>
            <a:r>
              <a:rPr lang="nb-NO" sz="20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fmincon </a:t>
            </a:r>
            <a:r>
              <a:rPr lang="nb-NO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simulates the process. </a:t>
            </a:r>
            <a:r>
              <a:rPr lang="nb-NO" sz="20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fmincon decides itself how many iterations (simulations) are needed to find </a:t>
            </a:r>
            <a:r>
              <a:rPr lang="nb-NO" sz="2000" b="1">
                <a:solidFill>
                  <a:srgbClr val="000066"/>
                </a:solidFill>
              </a:rPr>
              <a:t>u_opt</a:t>
            </a:r>
            <a:r>
              <a:rPr lang="nb-NO" sz="20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(the number of iterations is not in advance). Once fmincon has found </a:t>
            </a:r>
            <a:r>
              <a:rPr lang="nb-NO" sz="2000" b="1" smtClean="0">
                <a:solidFill>
                  <a:srgbClr val="000066"/>
                </a:solidFill>
              </a:rPr>
              <a:t>u_opt</a:t>
            </a:r>
            <a:r>
              <a:rPr lang="nb-NO" sz="20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nb-NO" sz="2000" b="1" smtClean="0">
                <a:solidFill>
                  <a:srgbClr val="000066"/>
                </a:solidFill>
              </a:rPr>
              <a:t>u(0)</a:t>
            </a:r>
            <a:r>
              <a:rPr lang="nb-NO" sz="20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(the first element in </a:t>
            </a:r>
            <a:r>
              <a:rPr lang="nb-NO" sz="2000" b="1">
                <a:solidFill>
                  <a:srgbClr val="000066"/>
                </a:solidFill>
              </a:rPr>
              <a:t>u_opt</a:t>
            </a:r>
            <a:r>
              <a:rPr lang="nb-NO" sz="20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is applied to the process.</a:t>
            </a:r>
          </a:p>
          <a:p>
            <a:endParaRPr lang="nb-NO" sz="2000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nb-NO" sz="20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aboove procedure is repeated at each point of time (i.e., at each time step).</a:t>
            </a:r>
          </a:p>
        </p:txBody>
      </p:sp>
      <p:sp>
        <p:nvSpPr>
          <p:cNvPr id="5" name="Rektangel 4"/>
          <p:cNvSpPr/>
          <p:nvPr/>
        </p:nvSpPr>
        <p:spPr>
          <a:xfrm>
            <a:off x="399767" y="260648"/>
            <a:ext cx="82894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3200" b="1" smtClean="0">
                <a:solidFill>
                  <a:srgbClr val="B00000"/>
                </a:solidFill>
              </a:rPr>
              <a:t>fmincon-formulation of the MPC problem:</a:t>
            </a:r>
            <a:endParaRPr lang="en-US" sz="3200">
              <a:solidFill>
                <a:srgbClr val="B00000"/>
              </a:solidFill>
            </a:endParaRPr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smtClean="0"/>
              <a:t>F. Haugen. Process Control. NMBU. 2018.</a:t>
            </a:r>
            <a:endParaRPr lang="nb-NO" sz="110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6B3D0-3855-4BBA-9F30-80722252D4AE}" type="slidenum">
              <a:rPr lang="nb-NO" sz="1100" smtClean="0"/>
              <a:pPr/>
              <a:t>9</a:t>
            </a:fld>
            <a:endParaRPr lang="nb-NO" sz="1100"/>
          </a:p>
        </p:txBody>
      </p:sp>
    </p:spTree>
    <p:extLst>
      <p:ext uri="{BB962C8B-B14F-4D97-AF65-F5344CB8AC3E}">
        <p14:creationId xmlns:p14="http://schemas.microsoft.com/office/powerpoint/2010/main" val="253307487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25319</TotalTime>
  <Words>1229</Words>
  <Application>Microsoft Office PowerPoint</Application>
  <PresentationFormat>Skjermfremvisning (4:3)</PresentationFormat>
  <Paragraphs>204</Paragraphs>
  <Slides>23</Slides>
  <Notes>8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23</vt:i4>
      </vt:variant>
    </vt:vector>
  </HeadingPairs>
  <TitlesOfParts>
    <vt:vector size="29" baseType="lpstr">
      <vt:lpstr>Arial</vt:lpstr>
      <vt:lpstr>Calibri</vt:lpstr>
      <vt:lpstr>Cambria Math</vt:lpstr>
      <vt:lpstr>Times New Roman</vt:lpstr>
      <vt:lpstr>ヒラギノ角ゴ Pro W3</vt:lpstr>
      <vt:lpstr>Office-tema</vt:lpstr>
      <vt:lpstr>Model-based Predictive Control (MPC)</vt:lpstr>
      <vt:lpstr>PowerPoint-presentasjon</vt:lpstr>
      <vt:lpstr>PowerPoint-presentasjon</vt:lpstr>
      <vt:lpstr>PowerPoint-presentasjon</vt:lpstr>
      <vt:lpstr>What is MPC?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Application: MPC temperature control of a simulated air heater</vt:lpstr>
      <vt:lpstr>PowerPoint-presentasjon</vt:lpstr>
      <vt:lpstr>Application: MPC for averaging level control of the inlet magazine upstreams the VEAS wrrf (water resource recovery facility), Slemmestad, Norway</vt:lpstr>
      <vt:lpstr>PowerPoint-presentasjon</vt:lpstr>
      <vt:lpstr>PowerPoint-presentasjon</vt:lpstr>
      <vt:lpstr>Facts about VEAS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admin</dc:creator>
  <cp:lastModifiedBy>Finn Haugen</cp:lastModifiedBy>
  <cp:revision>1434</cp:revision>
  <dcterms:created xsi:type="dcterms:W3CDTF">2009-02-12T18:27:23Z</dcterms:created>
  <dcterms:modified xsi:type="dcterms:W3CDTF">2018-04-12T10:16:10Z</dcterms:modified>
</cp:coreProperties>
</file>