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60" r:id="rId2"/>
    <p:sldId id="466" r:id="rId3"/>
    <p:sldId id="467" r:id="rId4"/>
    <p:sldId id="468" r:id="rId5"/>
    <p:sldId id="463" r:id="rId6"/>
    <p:sldId id="465" r:id="rId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D17"/>
    <a:srgbClr val="AD5207"/>
    <a:srgbClr val="D16309"/>
    <a:srgbClr val="003399"/>
    <a:srgbClr val="F60000"/>
    <a:srgbClr val="B00000"/>
    <a:srgbClr val="0099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AF7D46-1E30-4DB6-BC6E-3CD56CA786F7}" type="datetimeFigureOut">
              <a:rPr lang="en-US"/>
              <a:pPr>
                <a:defRPr/>
              </a:pPr>
              <a:t>1/1/2018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2AF48-E356-4326-92F1-FBA8F291D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0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C1CA8-30CF-4831-8D3A-DC5B1EB3C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3784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2AF48-E356-4326-92F1-FBA8F291D8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75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2AF48-E356-4326-92F1-FBA8F291D8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4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C627-C670-4C90-A798-E097B6487EBF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18DB-13BF-47A3-9B6B-579BA0CB44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613B-DF5C-467E-9E14-E857F45FA8B4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868C-344D-4B73-BFA0-F6434D7E84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D1CBF-25D9-4A99-8D4C-4082E862BCFE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41B0-DF05-4127-A61C-8C6649EC35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AE5C-8700-453D-AB95-5FBFC5E378A7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92B-71FC-4061-9C58-A7D0FB1E8B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129D1-6BF3-4AD1-930E-771EC0A67FC8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D10-FD57-479B-B434-3B0ECC952B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1519-F9E5-4460-92EE-ED37FB7B8374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F20-9AB2-49B8-9A80-61A82F245B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0C41A-9F04-42FF-B54B-2D74A87B34A2}" type="datetime1">
              <a:rPr lang="nb-NO" smtClean="0"/>
              <a:t>01.01.2018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C38-6524-43DE-8F1E-6E6DE3C2B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F5F94-0961-4973-BC06-55CAE44B1C20}" type="datetime1">
              <a:rPr lang="nb-NO" smtClean="0"/>
              <a:t>01.01.2018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407-BA47-479B-BEC7-B57C62EA5F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A892B-CBBD-486B-9DBB-A9778F82C550}" type="datetime1">
              <a:rPr lang="nb-NO" smtClean="0"/>
              <a:t>01.01.2018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ED95-5DC5-4D55-B541-D2C966B4A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B02F-CD13-4174-A572-44A475E24C2D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4D08-3C0B-403E-9486-C7B169087D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35DA-28B9-4B46-AD75-D234A3B74CE6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FDCA-EAC8-4AF1-809B-50BD39904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DBC37A-C968-46AC-A847-6ABFDB06FDA6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7AD25-C5C9-4968-971C-07A0DC2E9F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techteach.no/simview/temp_control_pid_onoff/app/temp_control_pid_onoff.ex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4118" y="2276872"/>
            <a:ext cx="8713787" cy="2087563"/>
          </a:xfrm>
        </p:spPr>
        <p:txBody>
          <a:bodyPr/>
          <a:lstStyle/>
          <a:p>
            <a:pPr lvl="0" eaLnBrk="1" hangingPunct="1"/>
            <a:r>
              <a:rPr lang="nb-NO" sz="5400" b="1" smtClean="0">
                <a:solidFill>
                  <a:srgbClr val="C00000"/>
                </a:solidFill>
              </a:rPr>
              <a:t>On-Off</a:t>
            </a:r>
            <a:br>
              <a:rPr lang="nb-NO" sz="5400" b="1" smtClean="0">
                <a:solidFill>
                  <a:srgbClr val="C00000"/>
                </a:solidFill>
              </a:rPr>
            </a:br>
            <a:r>
              <a:rPr lang="nb-NO" sz="5400" b="1" smtClean="0">
                <a:solidFill>
                  <a:srgbClr val="C00000"/>
                </a:solidFill>
              </a:rPr>
              <a:t>c</a:t>
            </a:r>
            <a:r>
              <a:rPr lang="nb-NO" sz="5400" b="1" smtClean="0">
                <a:solidFill>
                  <a:srgbClr val="C00000"/>
                </a:solidFill>
              </a:rPr>
              <a:t>ontrol</a:t>
            </a:r>
            <a:endParaRPr lang="nb-NO" sz="5400" smtClean="0">
              <a:solidFill>
                <a:srgbClr val="C00000"/>
              </a:solidFill>
            </a:endParaRPr>
          </a:p>
        </p:txBody>
      </p:sp>
      <p:sp>
        <p:nvSpPr>
          <p:cNvPr id="7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C18DB-13BF-47A3-9B6B-579BA0CB449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305592" y="332656"/>
            <a:ext cx="8532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4400" b="1" smtClean="0">
                <a:solidFill>
                  <a:srgbClr val="009900"/>
                </a:solidFill>
                <a:latin typeface="Calibri" pitchFamily="34" charset="0"/>
              </a:rPr>
              <a:t>On-off controller function:</a:t>
            </a:r>
            <a:endParaRPr lang="nb-NO" sz="44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651297" y="5457418"/>
            <a:ext cx="60179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 think that the On-off controller is the simplest</a:t>
            </a:r>
          </a:p>
          <a:p>
            <a:pPr algn="ctr"/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error-based (or: feedback-based) controller that exists.</a:t>
            </a:r>
            <a:endParaRPr lang="en-US" sz="20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E4F46-D74C-4808-B7D9-DC8254F342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1" y="1052736"/>
            <a:ext cx="4273522" cy="3494783"/>
          </a:xfrm>
          <a:prstGeom prst="rect">
            <a:avLst/>
          </a:prstGeom>
        </p:spPr>
      </p:pic>
      <p:sp>
        <p:nvSpPr>
          <p:cNvPr id="13" name="Rektangel 12"/>
          <p:cNvSpPr/>
          <p:nvPr/>
        </p:nvSpPr>
        <p:spPr>
          <a:xfrm>
            <a:off x="3262022" y="4254187"/>
            <a:ext cx="28581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b="1" smtClean="0">
                <a:solidFill>
                  <a:srgbClr val="6F291B"/>
                </a:solidFill>
                <a:latin typeface="Calibri" pitchFamily="34" charset="0"/>
              </a:rPr>
              <a:t>u = u</a:t>
            </a:r>
            <a:r>
              <a:rPr lang="nb-NO" sz="1600" b="1" smtClean="0">
                <a:solidFill>
                  <a:srgbClr val="6F291B"/>
                </a:solidFill>
                <a:latin typeface="Calibri" pitchFamily="34" charset="0"/>
              </a:rPr>
              <a:t>max</a:t>
            </a:r>
            <a:r>
              <a:rPr lang="nb-NO" sz="2400" b="1" smtClean="0">
                <a:solidFill>
                  <a:srgbClr val="6F291B"/>
                </a:solidFill>
                <a:latin typeface="Calibri" pitchFamily="34" charset="0"/>
              </a:rPr>
              <a:t> when e &gt;= 0.</a:t>
            </a:r>
          </a:p>
          <a:p>
            <a:r>
              <a:rPr lang="nb-NO" sz="2400" b="1" smtClean="0">
                <a:solidFill>
                  <a:srgbClr val="6F291B"/>
                </a:solidFill>
                <a:latin typeface="Calibri" pitchFamily="34" charset="0"/>
              </a:rPr>
              <a:t>u = u</a:t>
            </a:r>
            <a:r>
              <a:rPr lang="nb-NO" sz="1600" b="1" smtClean="0">
                <a:solidFill>
                  <a:srgbClr val="6F291B"/>
                </a:solidFill>
                <a:latin typeface="Calibri" pitchFamily="34" charset="0"/>
              </a:rPr>
              <a:t>min</a:t>
            </a:r>
            <a:r>
              <a:rPr lang="nb-NO" sz="2400" b="1" smtClean="0">
                <a:solidFill>
                  <a:srgbClr val="6F291B"/>
                </a:solidFill>
                <a:latin typeface="Calibri" pitchFamily="34" charset="0"/>
              </a:rPr>
              <a:t> when e &lt; 0.</a:t>
            </a:r>
            <a:endParaRPr lang="en-US" sz="2400">
              <a:solidFill>
                <a:srgbClr val="6F29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8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305592" y="532061"/>
            <a:ext cx="8532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4400" b="1" smtClean="0">
                <a:solidFill>
                  <a:srgbClr val="009900"/>
                </a:solidFill>
                <a:latin typeface="Calibri" pitchFamily="34" charset="0"/>
              </a:rPr>
              <a:t>On-off controller with </a:t>
            </a:r>
            <a:r>
              <a:rPr lang="nb-NO" sz="4400" b="1" i="1" smtClean="0">
                <a:solidFill>
                  <a:srgbClr val="009900"/>
                </a:solidFill>
                <a:latin typeface="Calibri" pitchFamily="34" charset="0"/>
              </a:rPr>
              <a:t>dead-zone</a:t>
            </a:r>
            <a:r>
              <a:rPr lang="nb-NO" sz="4400" b="1" smtClean="0">
                <a:solidFill>
                  <a:srgbClr val="009900"/>
                </a:solidFill>
                <a:latin typeface="Calibri" pitchFamily="34" charset="0"/>
              </a:rPr>
              <a:t>:</a:t>
            </a:r>
            <a:endParaRPr lang="nb-NO" sz="44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E4F46-D74C-4808-B7D9-DC8254F34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4489124" y="4689609"/>
            <a:ext cx="36086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1400" b="1" i="1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 is the dead-band.</a:t>
            </a:r>
            <a:br>
              <a:rPr lang="en-US" b="1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Purpose is to avoid</a:t>
            </a:r>
            <a:br>
              <a:rPr lang="en-US" b="1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control signal changes</a:t>
            </a:r>
            <a:br>
              <a:rPr lang="en-US" b="1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caused by measurement noise.</a:t>
            </a:r>
            <a:endParaRPr lang="en-US" b="1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5" name="Rett pil 14"/>
          <p:cNvCxnSpPr/>
          <p:nvPr/>
        </p:nvCxnSpPr>
        <p:spPr>
          <a:xfrm flipH="1" flipV="1">
            <a:off x="4499992" y="3212976"/>
            <a:ext cx="864098" cy="1476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268760"/>
            <a:ext cx="5216425" cy="42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0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094457"/>
            <a:ext cx="4273522" cy="3494783"/>
          </a:xfrm>
          <a:prstGeom prst="rect">
            <a:avLst/>
          </a:prstGeom>
        </p:spPr>
      </p:pic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305592" y="532061"/>
            <a:ext cx="8532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4400" b="1" smtClean="0">
                <a:solidFill>
                  <a:srgbClr val="009900"/>
                </a:solidFill>
                <a:latin typeface="Calibri" pitchFamily="34" charset="0"/>
              </a:rPr>
              <a:t>Comparison with P-controller:</a:t>
            </a:r>
            <a:endParaRPr lang="nb-NO" sz="44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en-US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E4F46-D74C-4808-B7D9-DC8254F34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17" name="Rett linje 16"/>
          <p:cNvCxnSpPr/>
          <p:nvPr/>
        </p:nvCxnSpPr>
        <p:spPr>
          <a:xfrm flipH="1">
            <a:off x="3563888" y="2220813"/>
            <a:ext cx="1440160" cy="3024336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/>
          <p:cNvCxnSpPr/>
          <p:nvPr/>
        </p:nvCxnSpPr>
        <p:spPr>
          <a:xfrm flipH="1">
            <a:off x="2843808" y="3660973"/>
            <a:ext cx="2952328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ktangel 24"/>
          <p:cNvSpPr/>
          <p:nvPr/>
        </p:nvSpPr>
        <p:spPr>
          <a:xfrm>
            <a:off x="6290574" y="2132856"/>
            <a:ext cx="15568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P-controller:</a:t>
            </a:r>
          </a:p>
          <a:p>
            <a:pPr algn="ctr"/>
            <a:r>
              <a:rPr lang="en-US" b="1" i="1" smtClean="0">
                <a:solidFill>
                  <a:schemeClr val="accent1">
                    <a:lumMod val="75000"/>
                  </a:schemeClr>
                </a:solidFill>
              </a:rPr>
              <a:t>u = K</a:t>
            </a:r>
            <a:r>
              <a:rPr lang="en-US" sz="1050" b="1" i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b="1" i="1" smtClean="0">
                <a:solidFill>
                  <a:schemeClr val="accent1">
                    <a:lumMod val="75000"/>
                  </a:schemeClr>
                </a:solidFill>
              </a:rPr>
              <a:t>*e + u</a:t>
            </a:r>
            <a:r>
              <a:rPr lang="en-US" sz="1100" b="1" i="1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en-US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6" name="Rett pil 25"/>
          <p:cNvCxnSpPr/>
          <p:nvPr/>
        </p:nvCxnSpPr>
        <p:spPr>
          <a:xfrm flipH="1">
            <a:off x="4693685" y="2652861"/>
            <a:ext cx="1639949" cy="216024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>
            <a:off x="4932040" y="2407220"/>
            <a:ext cx="0" cy="24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tt linje 29"/>
          <p:cNvCxnSpPr/>
          <p:nvPr/>
        </p:nvCxnSpPr>
        <p:spPr>
          <a:xfrm flipH="1">
            <a:off x="4812862" y="2652860"/>
            <a:ext cx="119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4" name="Rektangel 26623"/>
          <p:cNvSpPr/>
          <p:nvPr/>
        </p:nvSpPr>
        <p:spPr>
          <a:xfrm>
            <a:off x="4860032" y="2292821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sz="1050" b="1" i="1">
                <a:solidFill>
                  <a:schemeClr val="accent1">
                    <a:lumMod val="75000"/>
                  </a:schemeClr>
                </a:solidFill>
              </a:rPr>
              <a:t>p</a:t>
            </a:r>
            <a:endParaRPr lang="nb-NO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ktangel 33"/>
          <p:cNvSpPr/>
          <p:nvPr/>
        </p:nvSpPr>
        <p:spPr>
          <a:xfrm>
            <a:off x="2753828" y="3363649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1100" b="1" i="1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nb-NO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6109215" y="3598272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solidFill>
                  <a:srgbClr val="C00000"/>
                </a:solidFill>
              </a:rPr>
              <a:t>On-off controller</a:t>
            </a:r>
            <a:endParaRPr lang="en-US" b="1">
              <a:solidFill>
                <a:srgbClr val="C00000"/>
              </a:solidFill>
            </a:endParaRPr>
          </a:p>
        </p:txBody>
      </p:sp>
      <p:cxnSp>
        <p:nvCxnSpPr>
          <p:cNvPr id="18" name="Rett pil 17"/>
          <p:cNvCxnSpPr/>
          <p:nvPr/>
        </p:nvCxnSpPr>
        <p:spPr>
          <a:xfrm flipH="1" flipV="1">
            <a:off x="4976162" y="3114526"/>
            <a:ext cx="1133053" cy="573444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2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3320008" cy="365125"/>
          </a:xfrm>
        </p:spPr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72008" y="26621"/>
            <a:ext cx="8964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nb-NO" sz="2800" b="1" smtClean="0">
                <a:solidFill>
                  <a:srgbClr val="009900"/>
                </a:solidFill>
                <a:latin typeface="Calibri" pitchFamily="34" charset="0"/>
              </a:rPr>
              <a:t>Example:</a:t>
            </a:r>
            <a:br>
              <a:rPr lang="nb-NO" sz="2800" b="1" smtClean="0">
                <a:solidFill>
                  <a:srgbClr val="009900"/>
                </a:solidFill>
                <a:latin typeface="Calibri" pitchFamily="34" charset="0"/>
              </a:rPr>
            </a:br>
            <a:r>
              <a:rPr lang="nb-NO" sz="2800" b="1" smtClean="0">
                <a:solidFill>
                  <a:srgbClr val="009900"/>
                </a:solidFill>
                <a:latin typeface="Calibri" pitchFamily="34" charset="0"/>
                <a:hlinkClick r:id="rId2"/>
              </a:rPr>
              <a:t>Temperature control with PID and On-off controller</a:t>
            </a:r>
            <a:endParaRPr lang="nb-NO" sz="2800" b="1">
              <a:solidFill>
                <a:srgbClr val="009900"/>
              </a:solidFill>
              <a:latin typeface="Calibri" pitchFamily="34" charset="0"/>
            </a:endParaRPr>
          </a:p>
        </p:txBody>
      </p:sp>
      <p:pic>
        <p:nvPicPr>
          <p:cNvPr id="1026" name="Picture 2" descr="http://techteach.no/simview/temp_control_pid_onoff/doc/temp_control_pid_onoff_f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336704" cy="43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pic>
        <p:nvPicPr>
          <p:cNvPr id="25602" name="Picture 2" descr="C:\www-pors.hit.no\finnh\www\srilanka\2012\process_control\graphics\tempcontrol_avpaa_responser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4123531" cy="5462059"/>
          </a:xfrm>
          <a:prstGeom prst="rect">
            <a:avLst/>
          </a:prstGeom>
          <a:noFill/>
        </p:spPr>
      </p:pic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35496" y="188640"/>
            <a:ext cx="5329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nb-NO" sz="2800" b="1" smtClean="0">
                <a:solidFill>
                  <a:srgbClr val="009900"/>
                </a:solidFill>
                <a:latin typeface="Calibri" pitchFamily="34" charset="0"/>
              </a:rPr>
              <a:t>Simulated responses:</a:t>
            </a:r>
            <a:endParaRPr lang="nb-NO" sz="28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1" name="Rektangel 6"/>
          <p:cNvSpPr>
            <a:spLocks noChangeArrowheads="1"/>
          </p:cNvSpPr>
          <p:nvPr/>
        </p:nvSpPr>
        <p:spPr bwMode="auto">
          <a:xfrm>
            <a:off x="4825008" y="4365104"/>
            <a:ext cx="34563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nb-NO" sz="2000" b="1" smtClean="0">
                <a:solidFill>
                  <a:schemeClr val="tx2"/>
                </a:solidFill>
                <a:latin typeface="Calibri" pitchFamily="34" charset="0"/>
              </a:rPr>
              <a:t>On-off pattern of control signal can cause problems with mechanical actuators, but not with electrical actuators.</a:t>
            </a:r>
            <a:endParaRPr lang="nb-NO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Rektangel 6"/>
          <p:cNvSpPr>
            <a:spLocks noChangeArrowheads="1"/>
          </p:cNvSpPr>
          <p:nvPr/>
        </p:nvSpPr>
        <p:spPr bwMode="auto">
          <a:xfrm>
            <a:off x="4825008" y="913455"/>
            <a:ext cx="372534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000" b="1">
                <a:solidFill>
                  <a:srgbClr val="C00000"/>
                </a:solidFill>
                <a:latin typeface="Calibri" pitchFamily="34" charset="0"/>
              </a:rPr>
              <a:t>Process variable (temperature) </a:t>
            </a:r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varies around the setpoint, which is fine.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But is </a:t>
            </a:r>
            <a:r>
              <a:rPr lang="nb-NO" sz="2000" b="1">
                <a:solidFill>
                  <a:srgbClr val="C00000"/>
                </a:solidFill>
                <a:latin typeface="Calibri" pitchFamily="34" charset="0"/>
              </a:rPr>
              <a:t>the average control error zero (as we normally would like to obtain</a:t>
            </a:r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)?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Process variable (temperature) oscillates!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22609</TotalTime>
  <Words>225</Words>
  <Application>Microsoft Office PowerPoint</Application>
  <PresentationFormat>Skjermfremvisning (4:3)</PresentationFormat>
  <Paragraphs>42</Paragraphs>
  <Slides>6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On-Off control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1275</cp:revision>
  <dcterms:created xsi:type="dcterms:W3CDTF">2009-02-12T18:27:23Z</dcterms:created>
  <dcterms:modified xsi:type="dcterms:W3CDTF">2018-01-01T22:41:00Z</dcterms:modified>
</cp:coreProperties>
</file>