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60" r:id="rId2"/>
    <p:sldId id="486" r:id="rId3"/>
    <p:sldId id="470" r:id="rId4"/>
    <p:sldId id="471" r:id="rId5"/>
    <p:sldId id="487" r:id="rId6"/>
    <p:sldId id="488" r:id="rId7"/>
    <p:sldId id="489" r:id="rId8"/>
    <p:sldId id="481" r:id="rId9"/>
    <p:sldId id="482" r:id="rId10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7F25"/>
    <a:srgbClr val="1D8D17"/>
    <a:srgbClr val="AD5207"/>
    <a:srgbClr val="D16309"/>
    <a:srgbClr val="003399"/>
    <a:srgbClr val="F60000"/>
    <a:srgbClr val="B00000"/>
    <a:srgbClr val="009900"/>
    <a:srgbClr val="245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424" autoAdjust="0"/>
  </p:normalViewPr>
  <p:slideViewPr>
    <p:cSldViewPr>
      <p:cViewPr varScale="1">
        <p:scale>
          <a:sx n="86" d="100"/>
          <a:sy n="86" d="100"/>
        </p:scale>
        <p:origin x="144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AF7D46-1E30-4DB6-BC6E-3CD56CA786F7}" type="datetimeFigureOut">
              <a:rPr lang="en-US"/>
              <a:pPr>
                <a:defRPr/>
              </a:pPr>
              <a:t>1/12/2018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en-US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72AF48-E356-4326-92F1-FBA8F291D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98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FC1CA8-30CF-4831-8D3A-DC5B1EB3CCD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0635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72AF48-E356-4326-92F1-FBA8F291D88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79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72AF48-E356-4326-92F1-FBA8F291D88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52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640DD-747B-49CD-9407-3A4CF7A25F47}" type="datetime1">
              <a:rPr lang="nb-NO" smtClean="0"/>
              <a:t>12.01.2018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C18DB-13BF-47A3-9B6B-579BA0CB449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DEDDB-AB23-4D31-9794-0A7842B9F7D8}" type="datetime1">
              <a:rPr lang="nb-NO" smtClean="0"/>
              <a:t>12.01.2018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F868C-344D-4B73-BFA0-F6434D7E840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8366-302F-4941-AAF8-795E3AE0E967}" type="datetime1">
              <a:rPr lang="nb-NO" smtClean="0"/>
              <a:t>12.01.2018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241B0-DF05-4127-A61C-8C6649EC353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FA5F3-6A3E-4EF5-91FC-FEE6BA6DD60E}" type="datetime1">
              <a:rPr lang="nb-NO" smtClean="0"/>
              <a:t>12.01.2018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E692B-71FC-4061-9C58-A7D0FB1E8B5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2AFC3-686D-4D63-8363-3AD22F7CF1B7}" type="datetime1">
              <a:rPr lang="nb-NO" smtClean="0"/>
              <a:t>12.01.2018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AED10-FD57-479B-B434-3B0ECC952BC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E33BC-C6F3-4A73-BAEC-C6F2AAE95073}" type="datetime1">
              <a:rPr lang="nb-NO" smtClean="0"/>
              <a:t>12.01.2018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1AF20-9AB2-49B8-9A80-61A82F245BB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22684-3D01-411B-8CD2-D352E1875FDA}" type="datetime1">
              <a:rPr lang="nb-NO" smtClean="0"/>
              <a:t>12.01.2018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10C38-6524-43DE-8F1E-6E6DE3C2BF7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F1865-0DFB-46D7-9DDC-A84DAC6DCA22}" type="datetime1">
              <a:rPr lang="nb-NO" smtClean="0"/>
              <a:t>12.01.2018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1A407-BA47-479B-BEC7-B57C62EA5FD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E8130-DCEE-45BA-B844-BFC0262B82CA}" type="datetime1">
              <a:rPr lang="nb-NO" smtClean="0"/>
              <a:t>12.01.2018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0ED95-5DC5-4D55-B541-D2C966B4A23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21CA-3FD3-42CF-BA57-EEECE86064F4}" type="datetime1">
              <a:rPr lang="nb-NO" smtClean="0"/>
              <a:t>12.01.2018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54D08-3C0B-403E-9486-C7B169087DE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6E885-7595-4DBB-8E3E-2577678BE6A8}" type="datetime1">
              <a:rPr lang="nb-NO" smtClean="0"/>
              <a:t>12.01.2018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EFDCA-EAC8-4AF1-809B-50BD3990448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EC8CF2-2BFC-4AB9-BE1A-0D82523DF1B7}" type="datetime1">
              <a:rPr lang="nb-NO" smtClean="0"/>
              <a:t>12.01.2018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7AD25-C5C9-4968-971C-07A0DC2E9F9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echteach.no/simview/levelcontrol_chiptank/app/levelcontrol_chiptank.ex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215106" y="2348880"/>
            <a:ext cx="8713787" cy="2087563"/>
          </a:xfrm>
        </p:spPr>
        <p:txBody>
          <a:bodyPr/>
          <a:lstStyle/>
          <a:p>
            <a:pPr eaLnBrk="1" hangingPunct="1"/>
            <a:r>
              <a:rPr lang="nb-NO" sz="6600" b="1" smtClean="0">
                <a:solidFill>
                  <a:srgbClr val="C00000"/>
                </a:solidFill>
              </a:rPr>
              <a:t>PID Control</a:t>
            </a:r>
            <a:endParaRPr lang="nb-NO" sz="6600" smtClean="0">
              <a:solidFill>
                <a:srgbClr val="C00000"/>
              </a:solidFill>
            </a:endParaRPr>
          </a:p>
        </p:txBody>
      </p:sp>
      <p:sp>
        <p:nvSpPr>
          <p:cNvPr id="7" name="Undertittel 2"/>
          <p:cNvSpPr txBox="1">
            <a:spLocks/>
          </p:cNvSpPr>
          <p:nvPr/>
        </p:nvSpPr>
        <p:spPr bwMode="auto">
          <a:xfrm>
            <a:off x="1330612" y="577471"/>
            <a:ext cx="6400800" cy="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Course: Process </a:t>
            </a:r>
            <a:r>
              <a:rPr lang="nb-NO" sz="2800" b="1">
                <a:solidFill>
                  <a:srgbClr val="105812"/>
                </a:solidFill>
                <a:latin typeface="Calibri" pitchFamily="34" charset="0"/>
              </a:rPr>
              <a:t>Control, NMBU</a:t>
            </a:r>
            <a:endParaRPr lang="nb-NO" sz="2800" b="1" smtClean="0">
              <a:solidFill>
                <a:srgbClr val="105812"/>
              </a:solidFill>
              <a:latin typeface="Calibri" pitchFamily="34" charset="0"/>
            </a:endParaRPr>
          </a:p>
        </p:txBody>
      </p:sp>
      <p:sp>
        <p:nvSpPr>
          <p:cNvPr id="8" name="Undertittel 2"/>
          <p:cNvSpPr txBox="1">
            <a:spLocks/>
          </p:cNvSpPr>
          <p:nvPr/>
        </p:nvSpPr>
        <p:spPr bwMode="auto">
          <a:xfrm>
            <a:off x="1330612" y="1125637"/>
            <a:ext cx="6400800" cy="4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000" b="1" smtClean="0">
                <a:latin typeface="Calibri" pitchFamily="34" charset="0"/>
              </a:rPr>
              <a:t>Dec 2017 - April 2018</a:t>
            </a:r>
            <a:endParaRPr lang="nb-NO" sz="2800" b="1">
              <a:latin typeface="Calibri" pitchFamily="34" charset="0"/>
            </a:endParaRP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9C18DB-13BF-47A3-9B6B-579BA0CB4497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sp>
        <p:nvSpPr>
          <p:cNvPr id="11" name="Undertittel 2"/>
          <p:cNvSpPr>
            <a:spLocks noGrp="1"/>
          </p:cNvSpPr>
          <p:nvPr>
            <p:ph type="subTitle" idx="1"/>
          </p:nvPr>
        </p:nvSpPr>
        <p:spPr>
          <a:xfrm>
            <a:off x="1331913" y="5445125"/>
            <a:ext cx="6400800" cy="782638"/>
          </a:xfrm>
        </p:spPr>
        <p:txBody>
          <a:bodyPr/>
          <a:lstStyle/>
          <a:p>
            <a:pPr eaLnBrk="1" hangingPunct="1"/>
            <a:r>
              <a:rPr lang="nb-NO" sz="2000" b="1" smtClean="0">
                <a:solidFill>
                  <a:srgbClr val="002060"/>
                </a:solidFill>
              </a:rPr>
              <a:t>By Finn Aakre Haugen, PhD, TechTeach</a:t>
            </a:r>
          </a:p>
          <a:p>
            <a:pPr eaLnBrk="1" hangingPunct="1"/>
            <a:r>
              <a:rPr lang="nb-NO" sz="1400" b="1" smtClean="0">
                <a:solidFill>
                  <a:srgbClr val="002060"/>
                </a:solidFill>
              </a:rPr>
              <a:t>(finnhaugen@hotmail.com)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kstSylinder 2"/>
          <p:cNvSpPr txBox="1">
            <a:spLocks noChangeArrowheads="1"/>
          </p:cNvSpPr>
          <p:nvPr/>
        </p:nvSpPr>
        <p:spPr bwMode="auto">
          <a:xfrm>
            <a:off x="684213" y="908050"/>
            <a:ext cx="81137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sz="3600" b="1">
                <a:solidFill>
                  <a:srgbClr val="009900"/>
                </a:solidFill>
                <a:latin typeface="Calibri" pitchFamily="34" charset="0"/>
              </a:rPr>
              <a:t>Reviewing the feedback control </a:t>
            </a:r>
            <a:r>
              <a:rPr lang="nb-NO" sz="3600" b="1" smtClean="0">
                <a:solidFill>
                  <a:srgbClr val="009900"/>
                </a:solidFill>
                <a:latin typeface="Calibri" pitchFamily="34" charset="0"/>
              </a:rPr>
              <a:t>loop:</a:t>
            </a:r>
            <a:endParaRPr lang="nb-NO" sz="3600" b="1">
              <a:solidFill>
                <a:srgbClr val="009900"/>
              </a:solidFill>
              <a:latin typeface="Calibri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0325" y="1989138"/>
            <a:ext cx="63373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1A407-BA47-479B-BEC7-B57C62EA5FDF}" type="slidenum">
              <a:rPr lang="nb-NO" smtClean="0"/>
              <a:pPr>
                <a:defRPr/>
              </a:pPr>
              <a:t>2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2636838"/>
            <a:ext cx="5834062" cy="15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ktangel 21"/>
          <p:cNvSpPr/>
          <p:nvPr/>
        </p:nvSpPr>
        <p:spPr>
          <a:xfrm>
            <a:off x="2308225" y="1196975"/>
            <a:ext cx="42354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(</a:t>
            </a:r>
            <a:r>
              <a:rPr lang="nb-NO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PID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= </a:t>
            </a:r>
            <a:r>
              <a:rPr lang="nb-NO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Proportional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+ Integral + Derivative)</a:t>
            </a:r>
          </a:p>
        </p:txBody>
      </p:sp>
      <p:sp>
        <p:nvSpPr>
          <p:cNvPr id="5125" name="TekstSylinder 20"/>
          <p:cNvSpPr txBox="1">
            <a:spLocks noChangeArrowheads="1"/>
          </p:cNvSpPr>
          <p:nvPr/>
        </p:nvSpPr>
        <p:spPr bwMode="auto">
          <a:xfrm>
            <a:off x="684213" y="4508500"/>
            <a:ext cx="3311525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nb-NO" b="1">
                <a:solidFill>
                  <a:srgbClr val="1D8D17"/>
                </a:solidFill>
                <a:latin typeface="Calibri" pitchFamily="34" charset="0"/>
              </a:rPr>
              <a:t> e – control error = ysp - ym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nb-NO" b="1">
                <a:solidFill>
                  <a:srgbClr val="B00000"/>
                </a:solidFill>
                <a:latin typeface="Calibri" pitchFamily="34" charset="0"/>
              </a:rPr>
              <a:t> u – total control signal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nb-NO" b="1">
                <a:solidFill>
                  <a:srgbClr val="B00000"/>
                </a:solidFill>
                <a:latin typeface="Calibri" pitchFamily="34" charset="0"/>
              </a:rPr>
              <a:t> </a:t>
            </a:r>
            <a:r>
              <a:rPr lang="nb-NO" b="1" smtClean="0">
                <a:solidFill>
                  <a:srgbClr val="B00000"/>
                </a:solidFill>
                <a:latin typeface="Calibri" pitchFamily="34" charset="0"/>
              </a:rPr>
              <a:t>u</a:t>
            </a:r>
            <a:r>
              <a:rPr lang="nb-NO" sz="1100" b="1" smtClean="0">
                <a:solidFill>
                  <a:srgbClr val="B00000"/>
                </a:solidFill>
                <a:latin typeface="Calibri" pitchFamily="34" charset="0"/>
              </a:rPr>
              <a:t>0</a:t>
            </a:r>
            <a:r>
              <a:rPr lang="nb-NO" b="1" smtClean="0">
                <a:solidFill>
                  <a:srgbClr val="B00000"/>
                </a:solidFill>
                <a:latin typeface="Calibri" pitchFamily="34" charset="0"/>
              </a:rPr>
              <a:t>, or u</a:t>
            </a:r>
            <a:r>
              <a:rPr lang="nb-NO" sz="1200" b="1" smtClean="0">
                <a:solidFill>
                  <a:srgbClr val="B00000"/>
                </a:solidFill>
                <a:latin typeface="Calibri" pitchFamily="34" charset="0"/>
              </a:rPr>
              <a:t>man</a:t>
            </a:r>
            <a:r>
              <a:rPr lang="nb-NO" b="1" smtClean="0">
                <a:solidFill>
                  <a:srgbClr val="B00000"/>
                </a:solidFill>
                <a:latin typeface="Calibri" pitchFamily="34" charset="0"/>
              </a:rPr>
              <a:t>, </a:t>
            </a:r>
            <a:r>
              <a:rPr lang="nb-NO" b="1">
                <a:solidFill>
                  <a:srgbClr val="B00000"/>
                </a:solidFill>
                <a:latin typeface="Calibri" pitchFamily="34" charset="0"/>
              </a:rPr>
              <a:t>– manual control signal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nb-NO" b="1">
                <a:solidFill>
                  <a:srgbClr val="B00000"/>
                </a:solidFill>
                <a:latin typeface="Calibri" pitchFamily="34" charset="0"/>
              </a:rPr>
              <a:t> up – proportional term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nb-NO" b="1">
                <a:solidFill>
                  <a:srgbClr val="B00000"/>
                </a:solidFill>
                <a:latin typeface="Calibri" pitchFamily="34" charset="0"/>
              </a:rPr>
              <a:t> ui – integral term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nb-NO" b="1">
                <a:solidFill>
                  <a:srgbClr val="B00000"/>
                </a:solidFill>
                <a:latin typeface="Calibri" pitchFamily="34" charset="0"/>
              </a:rPr>
              <a:t> ud – derivative term</a:t>
            </a:r>
          </a:p>
        </p:txBody>
      </p:sp>
      <p:sp>
        <p:nvSpPr>
          <p:cNvPr id="5126" name="TekstSylinder 23"/>
          <p:cNvSpPr txBox="1">
            <a:spLocks noChangeArrowheads="1"/>
          </p:cNvSpPr>
          <p:nvPr/>
        </p:nvSpPr>
        <p:spPr bwMode="auto">
          <a:xfrm>
            <a:off x="4500563" y="4508500"/>
            <a:ext cx="3743325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nb-NO" sz="1600" b="1">
                <a:solidFill>
                  <a:srgbClr val="003399"/>
                </a:solidFill>
                <a:latin typeface="Calibri" pitchFamily="34" charset="0"/>
              </a:rPr>
              <a:t> Kp – controller gain = 100/PB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nb-NO" sz="1600" b="1">
                <a:solidFill>
                  <a:srgbClr val="003399"/>
                </a:solidFill>
                <a:latin typeface="Calibri" pitchFamily="34" charset="0"/>
              </a:rPr>
              <a:t> Ti – integral time [sec or min]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nb-NO" sz="1600" b="1">
                <a:solidFill>
                  <a:srgbClr val="003399"/>
                </a:solidFill>
                <a:latin typeface="Calibri" pitchFamily="34" charset="0"/>
              </a:rPr>
              <a:t> Td – derivative time [sec or min]</a:t>
            </a:r>
          </a:p>
        </p:txBody>
      </p:sp>
      <p:sp>
        <p:nvSpPr>
          <p:cNvPr id="5127" name="TekstSylinder 2"/>
          <p:cNvSpPr txBox="1">
            <a:spLocks noChangeArrowheads="1"/>
          </p:cNvSpPr>
          <p:nvPr/>
        </p:nvSpPr>
        <p:spPr bwMode="auto">
          <a:xfrm>
            <a:off x="1570038" y="620713"/>
            <a:ext cx="57388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sz="3600" b="1">
                <a:solidFill>
                  <a:srgbClr val="009900"/>
                </a:solidFill>
                <a:latin typeface="Calibri" pitchFamily="34" charset="0"/>
              </a:rPr>
              <a:t>The PID controller function</a:t>
            </a:r>
          </a:p>
        </p:txBody>
      </p:sp>
      <p:sp>
        <p:nvSpPr>
          <p:cNvPr id="15" name="Rektangel 14"/>
          <p:cNvSpPr/>
          <p:nvPr/>
        </p:nvSpPr>
        <p:spPr>
          <a:xfrm>
            <a:off x="755650" y="4076700"/>
            <a:ext cx="19621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Variables (signals):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4572000" y="4076700"/>
            <a:ext cx="2449513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Parameters (</a:t>
            </a:r>
            <a:r>
              <a:rPr lang="nb-NO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constants</a:t>
            </a:r>
            <a:r>
              <a:rPr lang="nb-NO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):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3860800" y="1628775"/>
            <a:ext cx="865188" cy="7207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Rett pil 19"/>
          <p:cNvCxnSpPr>
            <a:endCxn id="18" idx="1"/>
          </p:cNvCxnSpPr>
          <p:nvPr/>
        </p:nvCxnSpPr>
        <p:spPr>
          <a:xfrm>
            <a:off x="3213100" y="1989138"/>
            <a:ext cx="6477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 22"/>
          <p:cNvCxnSpPr/>
          <p:nvPr/>
        </p:nvCxnSpPr>
        <p:spPr>
          <a:xfrm>
            <a:off x="4725988" y="1989138"/>
            <a:ext cx="6477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ktangel 25"/>
          <p:cNvSpPr/>
          <p:nvPr/>
        </p:nvSpPr>
        <p:spPr>
          <a:xfrm>
            <a:off x="2628900" y="1628775"/>
            <a:ext cx="1150938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Control </a:t>
            </a:r>
            <a:r>
              <a:rPr lang="nb-NO" sz="1400" b="1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error</a:t>
            </a:r>
            <a:endParaRPr lang="en-US" sz="14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7" name="Rektangel 26"/>
          <p:cNvSpPr/>
          <p:nvPr/>
        </p:nvSpPr>
        <p:spPr>
          <a:xfrm>
            <a:off x="3357563" y="1917700"/>
            <a:ext cx="287337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ktangel 27"/>
          <p:cNvSpPr/>
          <p:nvPr/>
        </p:nvSpPr>
        <p:spPr>
          <a:xfrm>
            <a:off x="4725988" y="1628775"/>
            <a:ext cx="1206500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Control signal</a:t>
            </a:r>
            <a:endParaRPr lang="en-US" sz="14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9" name="Rektangel 28"/>
          <p:cNvSpPr/>
          <p:nvPr/>
        </p:nvSpPr>
        <p:spPr>
          <a:xfrm>
            <a:off x="4845050" y="1908175"/>
            <a:ext cx="312738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en-US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7" name="Rektangel 29"/>
          <p:cNvSpPr>
            <a:spLocks noChangeArrowheads="1"/>
          </p:cNvSpPr>
          <p:nvPr/>
        </p:nvSpPr>
        <p:spPr bwMode="auto">
          <a:xfrm>
            <a:off x="4078288" y="1825625"/>
            <a:ext cx="484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b-NO" sz="1400" b="1">
                <a:solidFill>
                  <a:schemeClr val="tx2"/>
                </a:solidFill>
                <a:latin typeface="Calibri" pitchFamily="34" charset="0"/>
              </a:rPr>
              <a:t>PID</a:t>
            </a:r>
            <a:endParaRPr lang="en-US" sz="1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4" name="Tittel 11"/>
          <p:cNvSpPr txBox="1">
            <a:spLocks/>
          </p:cNvSpPr>
          <p:nvPr/>
        </p:nvSpPr>
        <p:spPr bwMode="auto">
          <a:xfrm>
            <a:off x="2700338" y="2420938"/>
            <a:ext cx="6477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P</a:t>
            </a:r>
            <a:endParaRPr lang="en-US" sz="3200" dirty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5" name="Tittel 11"/>
          <p:cNvSpPr txBox="1">
            <a:spLocks/>
          </p:cNvSpPr>
          <p:nvPr/>
        </p:nvSpPr>
        <p:spPr bwMode="auto">
          <a:xfrm>
            <a:off x="4067175" y="2420938"/>
            <a:ext cx="6492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b-NO" sz="32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I</a:t>
            </a:r>
            <a:endParaRPr lang="en-US" sz="3200" dirty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30" name="Tittel 11"/>
          <p:cNvSpPr txBox="1">
            <a:spLocks/>
          </p:cNvSpPr>
          <p:nvPr/>
        </p:nvSpPr>
        <p:spPr bwMode="auto">
          <a:xfrm>
            <a:off x="5580063" y="2420938"/>
            <a:ext cx="6477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b-NO" sz="32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D</a:t>
            </a:r>
            <a:endParaRPr lang="en-US" sz="3200" dirty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31" name="Plassholder for bunntekst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1A407-BA47-479B-BEC7-B57C62EA5FDF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tel 11"/>
          <p:cNvSpPr>
            <a:spLocks noGrp="1"/>
          </p:cNvSpPr>
          <p:nvPr>
            <p:ph type="title"/>
          </p:nvPr>
        </p:nvSpPr>
        <p:spPr>
          <a:xfrm>
            <a:off x="1331913" y="59209"/>
            <a:ext cx="6192837" cy="7778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1D8D17"/>
                </a:solidFill>
                <a:latin typeface="+mn-lt"/>
              </a:rPr>
              <a:t>The </a:t>
            </a:r>
            <a:r>
              <a:rPr lang="en-US" sz="3200" b="1" dirty="0" err="1" smtClean="0">
                <a:solidFill>
                  <a:srgbClr val="1D8D17"/>
                </a:solidFill>
                <a:latin typeface="+mn-lt"/>
              </a:rPr>
              <a:t>PID</a:t>
            </a:r>
            <a:r>
              <a:rPr lang="en-US" sz="3200" b="1" dirty="0" smtClean="0">
                <a:solidFill>
                  <a:srgbClr val="1D8D17"/>
                </a:solidFill>
                <a:latin typeface="+mn-lt"/>
              </a:rPr>
              <a:t> controller function (cont.)</a:t>
            </a:r>
            <a:endParaRPr lang="en-US" sz="3200" dirty="0">
              <a:solidFill>
                <a:srgbClr val="1D8D17"/>
              </a:solidFill>
              <a:latin typeface="+mn-lt"/>
            </a:endParaRP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050" y="620688"/>
            <a:ext cx="4873625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2" descr="C:\www-pors.hit.no\finnh\www\srilanka\workshop\graphics\integ.e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3" y="2447503"/>
            <a:ext cx="4256087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ktangel 18"/>
          <p:cNvSpPr/>
          <p:nvPr/>
        </p:nvSpPr>
        <p:spPr>
          <a:xfrm>
            <a:off x="61913" y="1488841"/>
            <a:ext cx="3286125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I-term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, </a:t>
            </a:r>
            <a:r>
              <a:rPr lang="nb-NO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ui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, and </a:t>
            </a:r>
            <a:r>
              <a:rPr lang="nb-NO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therefore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total </a:t>
            </a:r>
            <a:r>
              <a:rPr lang="nb-NO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control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signal, u, 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will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change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 (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increase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 or 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decrease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) as 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long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 as 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control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error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 is 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different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 from zero, 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causing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the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error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 to 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eventually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become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 zero (in 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steady-state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)</a:t>
            </a:r>
            <a:r>
              <a:rPr lang="nb-NO" sz="20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P- and D-term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contributes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with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speed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in </a:t>
            </a:r>
            <a:r>
              <a:rPr lang="nb-NO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control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action. D-term </a:t>
            </a:r>
            <a:r>
              <a:rPr lang="nb-NO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can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also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provide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increased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stability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(damping). </a:t>
            </a:r>
            <a:r>
              <a:rPr lang="nb-NO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Unfortunately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, 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D-term 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amplifies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measurement</a:t>
            </a:r>
            <a:r>
              <a:rPr lang="nb-NO" sz="20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C00000"/>
                </a:solidFill>
                <a:latin typeface="+mn-lt"/>
              </a:rPr>
              <a:t>noise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. </a:t>
            </a:r>
            <a:r>
              <a:rPr lang="nb-NO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Therefore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, </a:t>
            </a:r>
            <a:r>
              <a:rPr lang="nb-NO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the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D-term </a:t>
            </a:r>
            <a:r>
              <a:rPr lang="nb-NO" sz="20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is </a:t>
            </a:r>
            <a:r>
              <a:rPr lang="nb-NO" sz="20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quite unpopular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, and is </a:t>
            </a:r>
            <a:r>
              <a:rPr lang="nb-NO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often</a:t>
            </a:r>
            <a:r>
              <a:rPr lang="nb-NO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not used.</a:t>
            </a:r>
          </a:p>
        </p:txBody>
      </p:sp>
      <p:cxnSp>
        <p:nvCxnSpPr>
          <p:cNvPr id="20" name="Rett pil 19"/>
          <p:cNvCxnSpPr/>
          <p:nvPr/>
        </p:nvCxnSpPr>
        <p:spPr>
          <a:xfrm rot="16200000" flipH="1">
            <a:off x="3286125" y="2206600"/>
            <a:ext cx="1714500" cy="1428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 22"/>
          <p:cNvCxnSpPr/>
          <p:nvPr/>
        </p:nvCxnSpPr>
        <p:spPr>
          <a:xfrm flipV="1">
            <a:off x="3419475" y="1628750"/>
            <a:ext cx="936625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 14"/>
          <p:cNvCxnSpPr/>
          <p:nvPr/>
        </p:nvCxnSpPr>
        <p:spPr>
          <a:xfrm rot="16200000" flipV="1">
            <a:off x="5761038" y="3537421"/>
            <a:ext cx="1150938" cy="503237"/>
          </a:xfrm>
          <a:prstGeom prst="straightConnector1">
            <a:avLst/>
          </a:prstGeom>
          <a:ln>
            <a:solidFill>
              <a:srgbClr val="D9670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bunntekst 12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1A407-BA47-479B-BEC7-B57C62EA5FDF}" type="slidenum">
              <a:rPr lang="nb-NO" smtClean="0"/>
              <a:pPr>
                <a:defRPr/>
              </a:pPr>
              <a:t>4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techteach.no\publications\reguleringsteknikk\utv\visio\pidsloyfe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268761"/>
            <a:ext cx="9289004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llipse 10"/>
          <p:cNvSpPr/>
          <p:nvPr/>
        </p:nvSpPr>
        <p:spPr>
          <a:xfrm>
            <a:off x="1475656" y="3212976"/>
            <a:ext cx="1224136" cy="864096"/>
          </a:xfrm>
          <a:prstGeom prst="ellipse">
            <a:avLst/>
          </a:prstGeom>
          <a:solidFill>
            <a:srgbClr val="C00000">
              <a:alpha val="0"/>
            </a:srgbClr>
          </a:solidFill>
          <a:ln>
            <a:solidFill>
              <a:srgbClr val="ED3C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ittel 11"/>
          <p:cNvSpPr txBox="1">
            <a:spLocks/>
          </p:cNvSpPr>
          <p:nvPr/>
        </p:nvSpPr>
        <p:spPr>
          <a:xfrm>
            <a:off x="4" y="46586"/>
            <a:ext cx="8964613" cy="633412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b="1" smtClean="0">
                <a:solidFill>
                  <a:srgbClr val="008000"/>
                </a:solidFill>
                <a:latin typeface="+mn-lt"/>
                <a:ea typeface="+mj-ea"/>
                <a:cs typeface="+mj-cs"/>
              </a:rPr>
              <a:t>Discrete-time (computer-based) PID control loop:</a:t>
            </a:r>
            <a:endParaRPr lang="en-US" sz="2800">
              <a:solidFill>
                <a:srgbClr val="00800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8" name="Plassholder for bunntekst 6"/>
          <p:cNvSpPr>
            <a:spLocks noGrp="1"/>
          </p:cNvSpPr>
          <p:nvPr>
            <p:ph type="ftr" sz="quarter" idx="11"/>
          </p:nvPr>
        </p:nvSpPr>
        <p:spPr>
          <a:xfrm>
            <a:off x="1511437" y="6437276"/>
            <a:ext cx="5976664" cy="365125"/>
          </a:xfrm>
        </p:spPr>
        <p:txBody>
          <a:bodyPr/>
          <a:lstStyle/>
          <a:p>
            <a:pPr>
              <a:defRPr/>
            </a:pPr>
            <a:r>
              <a:rPr lang="nn-NO" smtClean="0"/>
              <a:t>F. Haugen. Process Control. NMBU. 2018.</a:t>
            </a:r>
            <a:endParaRPr lang="nb-NO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3FBDE-38C1-4ABB-8DE2-3F10D8705315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  <p:sp>
        <p:nvSpPr>
          <p:cNvPr id="9" name="Tittel 11"/>
          <p:cNvSpPr txBox="1">
            <a:spLocks/>
          </p:cNvSpPr>
          <p:nvPr/>
        </p:nvSpPr>
        <p:spPr>
          <a:xfrm>
            <a:off x="683554" y="519405"/>
            <a:ext cx="7704856" cy="402112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j-ea"/>
                <a:cs typeface="+mj-cs"/>
              </a:rPr>
              <a:t>(Hoping that the block diagram is understandable despite the Norwegian text.)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803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ktangel 17"/>
          <p:cNvSpPr/>
          <p:nvPr/>
        </p:nvSpPr>
        <p:spPr>
          <a:xfrm>
            <a:off x="2124526" y="3259139"/>
            <a:ext cx="865187" cy="720725"/>
          </a:xfrm>
          <a:prstGeom prst="rect">
            <a:avLst/>
          </a:prstGeom>
          <a:solidFill>
            <a:srgbClr val="46D24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Rett pil 19"/>
          <p:cNvCxnSpPr>
            <a:endCxn id="18" idx="1"/>
          </p:cNvCxnSpPr>
          <p:nvPr/>
        </p:nvCxnSpPr>
        <p:spPr>
          <a:xfrm>
            <a:off x="1476822" y="3619502"/>
            <a:ext cx="6477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 22"/>
          <p:cNvCxnSpPr/>
          <p:nvPr/>
        </p:nvCxnSpPr>
        <p:spPr>
          <a:xfrm>
            <a:off x="2989709" y="3619502"/>
            <a:ext cx="6477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358" name="Rektangel 26"/>
          <p:cNvSpPr>
            <a:spLocks noChangeArrowheads="1"/>
          </p:cNvSpPr>
          <p:nvPr/>
        </p:nvSpPr>
        <p:spPr bwMode="auto">
          <a:xfrm>
            <a:off x="1467297" y="3609978"/>
            <a:ext cx="6799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nb-NO" sz="2400" b="1" i="1">
                <a:latin typeface="Times New Roman" pitchFamily="18" charset="0"/>
                <a:cs typeface="Times New Roman" pitchFamily="18" charset="0"/>
              </a:rPr>
              <a:t>e(k)</a:t>
            </a: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360" name="Rektangel 29"/>
          <p:cNvSpPr>
            <a:spLocks noChangeArrowheads="1"/>
          </p:cNvSpPr>
          <p:nvPr/>
        </p:nvSpPr>
        <p:spPr bwMode="auto">
          <a:xfrm>
            <a:off x="2342009" y="3455992"/>
            <a:ext cx="4427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nb-NO" sz="1400" b="1">
                <a:solidFill>
                  <a:schemeClr val="tx2"/>
                </a:solidFill>
              </a:rPr>
              <a:t>PID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4" name="Tittel 11"/>
          <p:cNvSpPr txBox="1">
            <a:spLocks/>
          </p:cNvSpPr>
          <p:nvPr/>
        </p:nvSpPr>
        <p:spPr bwMode="auto">
          <a:xfrm>
            <a:off x="4716487" y="3932859"/>
            <a:ext cx="6477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endParaRPr lang="en-US" sz="320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" name="Tittel 11"/>
          <p:cNvSpPr txBox="1">
            <a:spLocks/>
          </p:cNvSpPr>
          <p:nvPr/>
        </p:nvSpPr>
        <p:spPr bwMode="auto">
          <a:xfrm>
            <a:off x="5580087" y="3932859"/>
            <a:ext cx="6492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</a:t>
            </a:r>
            <a:endParaRPr lang="en-US" sz="320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0" name="Tittel 11"/>
          <p:cNvSpPr txBox="1">
            <a:spLocks/>
          </p:cNvSpPr>
          <p:nvPr/>
        </p:nvSpPr>
        <p:spPr bwMode="auto">
          <a:xfrm>
            <a:off x="6516712" y="3932859"/>
            <a:ext cx="6477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</a:t>
            </a:r>
            <a:endParaRPr lang="en-US" sz="320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0364" name="Rektangel 33"/>
          <p:cNvSpPr>
            <a:spLocks noChangeArrowheads="1"/>
          </p:cNvSpPr>
          <p:nvPr/>
        </p:nvSpPr>
        <p:spPr bwMode="auto">
          <a:xfrm>
            <a:off x="2988126" y="3578228"/>
            <a:ext cx="4752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b-NO" sz="2400" b="1" i="1">
                <a:latin typeface="Times New Roman" pitchFamily="18" charset="0"/>
                <a:cs typeface="Times New Roman" pitchFamily="18" charset="0"/>
              </a:rPr>
              <a:t>u(k) = u</a:t>
            </a:r>
            <a:r>
              <a:rPr lang="nb-NO" sz="1600" b="1" i="1">
                <a:latin typeface="Times New Roman" pitchFamily="18" charset="0"/>
                <a:cs typeface="Times New Roman" pitchFamily="18" charset="0"/>
              </a:rPr>
              <a:t>man</a:t>
            </a:r>
            <a:r>
              <a:rPr lang="nb-NO" sz="2400" b="1" i="1">
                <a:latin typeface="Times New Roman" pitchFamily="18" charset="0"/>
                <a:cs typeface="Times New Roman" pitchFamily="18" charset="0"/>
              </a:rPr>
              <a:t> + u</a:t>
            </a:r>
            <a:r>
              <a:rPr lang="nb-NO" sz="1600" b="1" i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nb-NO" sz="2400" b="1" i="1">
                <a:latin typeface="Times New Roman" pitchFamily="18" charset="0"/>
                <a:cs typeface="Times New Roman" pitchFamily="18" charset="0"/>
              </a:rPr>
              <a:t>(k) + u</a:t>
            </a:r>
            <a:r>
              <a:rPr lang="nb-NO" sz="1600" b="1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nb-NO" sz="2400" b="1" i="1">
                <a:latin typeface="Times New Roman" pitchFamily="18" charset="0"/>
                <a:cs typeface="Times New Roman" pitchFamily="18" charset="0"/>
              </a:rPr>
              <a:t>(k) + u</a:t>
            </a:r>
            <a:r>
              <a:rPr lang="nb-NO" sz="1600" b="1" i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nb-NO" sz="2400" b="1" i="1">
                <a:latin typeface="Times New Roman" pitchFamily="18" charset="0"/>
                <a:cs typeface="Times New Roman" pitchFamily="18" charset="0"/>
              </a:rPr>
              <a:t>(k)</a:t>
            </a: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365" name="Rektangel 56"/>
          <p:cNvSpPr>
            <a:spLocks noChangeArrowheads="1"/>
          </p:cNvSpPr>
          <p:nvPr/>
        </p:nvSpPr>
        <p:spPr bwMode="auto">
          <a:xfrm>
            <a:off x="550602" y="4623906"/>
            <a:ext cx="8341878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b-NO" b="1">
                <a:solidFill>
                  <a:srgbClr val="002060"/>
                </a:solidFill>
                <a:cs typeface="Times New Roman" pitchFamily="18" charset="0"/>
              </a:rPr>
              <a:t>u(k) </a:t>
            </a:r>
            <a:r>
              <a:rPr lang="nb-NO" b="1" smtClean="0">
                <a:solidFill>
                  <a:srgbClr val="002060"/>
                </a:solidFill>
                <a:cs typeface="Times New Roman" pitchFamily="18" charset="0"/>
              </a:rPr>
              <a:t>is calculated by the PID algorithm each time step, Ts. (A typical Ts in process controllers is 0.1 s.)</a:t>
            </a:r>
          </a:p>
          <a:p>
            <a:endParaRPr lang="nb-NO" sz="2000" b="1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nb-NO" sz="2000" b="1" smtClean="0">
                <a:solidFill>
                  <a:srgbClr val="002060"/>
                </a:solidFill>
                <a:cs typeface="Times New Roman" pitchFamily="18" charset="0"/>
              </a:rPr>
              <a:t>The P, I, and D terms can be calculated as shown on the next slide.</a:t>
            </a:r>
            <a:endParaRPr lang="en-US" sz="2000">
              <a:solidFill>
                <a:srgbClr val="002060"/>
              </a:solidFill>
            </a:endParaRPr>
          </a:p>
        </p:txBody>
      </p:sp>
      <p:sp>
        <p:nvSpPr>
          <p:cNvPr id="100370" name="TekstSylinder 2"/>
          <p:cNvSpPr txBox="1">
            <a:spLocks noChangeArrowheads="1"/>
          </p:cNvSpPr>
          <p:nvPr/>
        </p:nvSpPr>
        <p:spPr bwMode="auto">
          <a:xfrm>
            <a:off x="1570038" y="971006"/>
            <a:ext cx="5738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3200" b="1">
                <a:solidFill>
                  <a:srgbClr val="008000"/>
                </a:solidFill>
              </a:rPr>
              <a:t>Discrete-time </a:t>
            </a:r>
            <a:r>
              <a:rPr lang="nb-NO" sz="3200" b="1" smtClean="0">
                <a:solidFill>
                  <a:srgbClr val="008000"/>
                </a:solidFill>
              </a:rPr>
              <a:t>PID controller</a:t>
            </a:r>
            <a:endParaRPr lang="nb-NO" sz="3200" b="1">
              <a:solidFill>
                <a:srgbClr val="008000"/>
              </a:solidFill>
            </a:endParaRPr>
          </a:p>
        </p:txBody>
      </p:sp>
      <p:sp>
        <p:nvSpPr>
          <p:cNvPr id="35" name="Rektangel 34"/>
          <p:cNvSpPr/>
          <p:nvPr/>
        </p:nvSpPr>
        <p:spPr>
          <a:xfrm>
            <a:off x="1187624" y="1636707"/>
            <a:ext cx="67691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smtClean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itchFamily="18" charset="0"/>
              </a:rPr>
              <a:t>Introducing simplifyes notation: </a:t>
            </a:r>
            <a:r>
              <a:rPr lang="nb-NO" b="1" i="1" smtClean="0">
                <a:solidFill>
                  <a:schemeClr val="bg2">
                    <a:lumMod val="50000"/>
                  </a:schemeClr>
                </a:solidFill>
                <a:latin typeface="+mn-lt"/>
                <a:cs typeface="Times New Roman" pitchFamily="18" charset="0"/>
              </a:rPr>
              <a:t>e(k</a:t>
            </a:r>
            <a:r>
              <a:rPr lang="nb-NO" b="1" i="1">
                <a:solidFill>
                  <a:schemeClr val="bg2">
                    <a:lumMod val="50000"/>
                  </a:schemeClr>
                </a:solidFill>
                <a:latin typeface="+mn-lt"/>
                <a:cs typeface="Times New Roman" pitchFamily="18" charset="0"/>
              </a:rPr>
              <a:t>) = e(</a:t>
            </a:r>
            <a:r>
              <a:rPr lang="nb-NO" b="1" i="1" err="1">
                <a:solidFill>
                  <a:schemeClr val="bg2">
                    <a:lumMod val="50000"/>
                  </a:schemeClr>
                </a:solidFill>
                <a:latin typeface="+mn-lt"/>
                <a:cs typeface="Times New Roman" pitchFamily="18" charset="0"/>
              </a:rPr>
              <a:t>t</a:t>
            </a:r>
            <a:r>
              <a:rPr lang="nb-NO" sz="1200" b="1" i="1" err="1">
                <a:solidFill>
                  <a:schemeClr val="bg2">
                    <a:lumMod val="50000"/>
                  </a:schemeClr>
                </a:solidFill>
                <a:latin typeface="+mn-lt"/>
                <a:cs typeface="Times New Roman" pitchFamily="18" charset="0"/>
              </a:rPr>
              <a:t>k</a:t>
            </a:r>
            <a:r>
              <a:rPr lang="nb-NO" b="1" i="1">
                <a:solidFill>
                  <a:schemeClr val="bg2">
                    <a:lumMod val="50000"/>
                  </a:schemeClr>
                </a:solidFill>
                <a:latin typeface="+mn-lt"/>
                <a:cs typeface="Times New Roman" pitchFamily="18" charset="0"/>
              </a:rPr>
              <a:t>) </a:t>
            </a:r>
            <a:r>
              <a:rPr lang="nb-NO" b="1">
                <a:solidFill>
                  <a:schemeClr val="bg2">
                    <a:lumMod val="50000"/>
                  </a:schemeClr>
                </a:solidFill>
                <a:latin typeface="+mn-lt"/>
                <a:cs typeface="Times New Roman" pitchFamily="18" charset="0"/>
              </a:rPr>
              <a:t>og</a:t>
            </a:r>
            <a:r>
              <a:rPr lang="nb-NO" b="1" i="1">
                <a:solidFill>
                  <a:schemeClr val="bg2">
                    <a:lumMod val="50000"/>
                  </a:schemeClr>
                </a:solidFill>
                <a:latin typeface="+mn-lt"/>
                <a:cs typeface="Times New Roman" pitchFamily="18" charset="0"/>
              </a:rPr>
              <a:t> u(k) = u(</a:t>
            </a:r>
            <a:r>
              <a:rPr lang="nb-NO" b="1" i="1" err="1">
                <a:solidFill>
                  <a:schemeClr val="bg2">
                    <a:lumMod val="50000"/>
                  </a:schemeClr>
                </a:solidFill>
                <a:latin typeface="+mn-lt"/>
                <a:cs typeface="Times New Roman" pitchFamily="18" charset="0"/>
              </a:rPr>
              <a:t>t</a:t>
            </a:r>
            <a:r>
              <a:rPr lang="nb-NO" sz="1200" b="1" i="1" err="1">
                <a:solidFill>
                  <a:schemeClr val="bg2">
                    <a:lumMod val="50000"/>
                  </a:schemeClr>
                </a:solidFill>
                <a:latin typeface="+mn-lt"/>
                <a:cs typeface="Times New Roman" pitchFamily="18" charset="0"/>
              </a:rPr>
              <a:t>k</a:t>
            </a:r>
            <a:r>
              <a:rPr lang="nb-NO" b="1" i="1">
                <a:solidFill>
                  <a:schemeClr val="bg2">
                    <a:lumMod val="50000"/>
                  </a:schemeClr>
                </a:solidFill>
                <a:latin typeface="+mn-lt"/>
                <a:cs typeface="Times New Roman" pitchFamily="18" charset="0"/>
              </a:rPr>
              <a:t>)</a:t>
            </a:r>
            <a:endParaRPr lang="en-US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1" name="Plassholder for bunntekst 6"/>
          <p:cNvSpPr>
            <a:spLocks noGrp="1"/>
          </p:cNvSpPr>
          <p:nvPr>
            <p:ph type="ftr" sz="quarter" idx="11"/>
          </p:nvPr>
        </p:nvSpPr>
        <p:spPr>
          <a:xfrm>
            <a:off x="1511437" y="6437276"/>
            <a:ext cx="5976664" cy="365125"/>
          </a:xfrm>
        </p:spPr>
        <p:txBody>
          <a:bodyPr/>
          <a:lstStyle/>
          <a:p>
            <a:pPr>
              <a:defRPr/>
            </a:pPr>
            <a:r>
              <a:rPr lang="nn-NO" smtClean="0"/>
              <a:t>F. Haugen. Process Control. NMBU. 2018.</a:t>
            </a:r>
            <a:endParaRPr lang="nb-NO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3788AA-CFA8-43C3-AA9F-967527ED8579}" type="slidenum">
              <a:rPr lang="nb-NO" smtClean="0"/>
              <a:pPr>
                <a:defRPr/>
              </a:pPr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609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TekstSylinder 2"/>
          <p:cNvSpPr txBox="1">
            <a:spLocks noChangeArrowheads="1"/>
          </p:cNvSpPr>
          <p:nvPr/>
        </p:nvSpPr>
        <p:spPr bwMode="auto">
          <a:xfrm>
            <a:off x="0" y="-27384"/>
            <a:ext cx="914399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1">
                <a:solidFill>
                  <a:srgbClr val="008000"/>
                </a:solidFill>
              </a:rPr>
              <a:t>Discrete-time </a:t>
            </a:r>
            <a:r>
              <a:rPr lang="nb-NO" sz="2800" b="1">
                <a:solidFill>
                  <a:srgbClr val="008000"/>
                </a:solidFill>
              </a:rPr>
              <a:t>PID </a:t>
            </a:r>
            <a:r>
              <a:rPr lang="nb-NO" sz="2800" b="1" smtClean="0">
                <a:solidFill>
                  <a:srgbClr val="008000"/>
                </a:solidFill>
              </a:rPr>
              <a:t>algorithm based on discrete-time version of the continuous-time PID function:</a:t>
            </a:r>
            <a:endParaRPr lang="nb-NO" sz="2800" b="1">
              <a:solidFill>
                <a:srgbClr val="008000"/>
              </a:solidFill>
            </a:endParaRPr>
          </a:p>
        </p:txBody>
      </p:sp>
      <p:sp>
        <p:nvSpPr>
          <p:cNvPr id="101380" name="Rektangel 34"/>
          <p:cNvSpPr>
            <a:spLocks noChangeArrowheads="1"/>
          </p:cNvSpPr>
          <p:nvPr/>
        </p:nvSpPr>
        <p:spPr bwMode="auto">
          <a:xfrm>
            <a:off x="900117" y="1238920"/>
            <a:ext cx="41036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nb-NO" sz="1400" b="1" i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(k) = K</a:t>
            </a:r>
            <a:r>
              <a:rPr lang="nb-NO" sz="1400" b="1" i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*e(k)</a:t>
            </a:r>
            <a:endParaRPr lang="en-US" sz="20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ittel 11"/>
          <p:cNvSpPr txBox="1">
            <a:spLocks/>
          </p:cNvSpPr>
          <p:nvPr/>
        </p:nvSpPr>
        <p:spPr bwMode="auto">
          <a:xfrm>
            <a:off x="323850" y="1207171"/>
            <a:ext cx="6477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P:</a:t>
            </a:r>
            <a:endParaRPr lang="en-US" sz="320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1382" name="Rektangel 36"/>
          <p:cNvSpPr>
            <a:spLocks noChangeArrowheads="1"/>
          </p:cNvSpPr>
          <p:nvPr/>
        </p:nvSpPr>
        <p:spPr bwMode="auto">
          <a:xfrm>
            <a:off x="827088" y="3142084"/>
            <a:ext cx="5473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nb-NO" sz="1400" b="1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(k) = (K</a:t>
            </a:r>
            <a:r>
              <a:rPr lang="nb-NO" sz="1400" b="1" i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/T</a:t>
            </a:r>
            <a:r>
              <a:rPr lang="nb-NO" sz="1400" b="1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)*T</a:t>
            </a:r>
            <a:r>
              <a:rPr lang="nb-NO" sz="1400" b="1" i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nb-NO" sz="2000" b="1" i="1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nb-NO" sz="2000" b="1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nb-NO" sz="2000" b="1" i="1" smtClean="0">
                <a:latin typeface="Times New Roman" pitchFamily="18" charset="0"/>
                <a:cs typeface="Times New Roman" pitchFamily="18" charset="0"/>
              </a:rPr>
              <a:t>e(1</a:t>
            </a:r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)+…+e(k-1)+e(k)</a:t>
            </a:r>
            <a:r>
              <a:rPr lang="nb-NO" sz="2000" b="1">
                <a:latin typeface="Times New Roman" pitchFamily="18" charset="0"/>
                <a:cs typeface="Times New Roman" pitchFamily="18" charset="0"/>
              </a:rPr>
              <a:t>]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ittel 11"/>
          <p:cNvSpPr txBox="1">
            <a:spLocks/>
          </p:cNvSpPr>
          <p:nvPr/>
        </p:nvSpPr>
        <p:spPr bwMode="auto">
          <a:xfrm>
            <a:off x="323850" y="3111923"/>
            <a:ext cx="6477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I:</a:t>
            </a:r>
            <a:endParaRPr lang="en-US" sz="320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1384" name="Rektangel 44"/>
          <p:cNvSpPr>
            <a:spLocks noChangeArrowheads="1"/>
          </p:cNvSpPr>
          <p:nvPr/>
        </p:nvSpPr>
        <p:spPr bwMode="auto">
          <a:xfrm>
            <a:off x="899592" y="6125234"/>
            <a:ext cx="41052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nb-NO" sz="1400" b="1" i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(k) = K</a:t>
            </a:r>
            <a:r>
              <a:rPr lang="nb-NO" sz="1400" b="1" i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*T</a:t>
            </a:r>
            <a:r>
              <a:rPr lang="nb-NO" sz="1400" b="1" i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nb-NO" sz="2000" b="1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e(k)-e(k-1)</a:t>
            </a:r>
            <a:r>
              <a:rPr lang="nb-NO" sz="2000" b="1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/T</a:t>
            </a:r>
            <a:r>
              <a:rPr lang="nb-NO" sz="1400" b="1" i="1">
                <a:latin typeface="Times New Roman" pitchFamily="18" charset="0"/>
                <a:cs typeface="Times New Roman" pitchFamily="18" charset="0"/>
              </a:rPr>
              <a:t>s</a:t>
            </a:r>
            <a:endParaRPr lang="en-US" sz="20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ittel 11"/>
          <p:cNvSpPr txBox="1">
            <a:spLocks/>
          </p:cNvSpPr>
          <p:nvPr/>
        </p:nvSpPr>
        <p:spPr bwMode="auto">
          <a:xfrm>
            <a:off x="323850" y="6021288"/>
            <a:ext cx="6477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D:</a:t>
            </a:r>
            <a:endParaRPr lang="en-US" sz="320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2" name="Rektangel 61"/>
          <p:cNvSpPr/>
          <p:nvPr/>
        </p:nvSpPr>
        <p:spPr>
          <a:xfrm>
            <a:off x="323850" y="5517232"/>
            <a:ext cx="4103688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smtClean="0">
                <a:solidFill>
                  <a:srgbClr val="257F25"/>
                </a:solidFill>
                <a:latin typeface="+mn-lt"/>
                <a:cs typeface="Times New Roman" pitchFamily="18" charset="0"/>
              </a:rPr>
              <a:t>D term is prop. to the rate of change of the control error:</a:t>
            </a:r>
            <a:endParaRPr lang="en-US" b="1">
              <a:solidFill>
                <a:srgbClr val="257F25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63" name="Rektangel 62"/>
          <p:cNvSpPr/>
          <p:nvPr/>
        </p:nvSpPr>
        <p:spPr>
          <a:xfrm>
            <a:off x="250826" y="908721"/>
            <a:ext cx="6697663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itchFamily="18" charset="0"/>
              </a:rPr>
              <a:t>P term is proportional with the current control error:</a:t>
            </a:r>
            <a:endParaRPr lang="en-US" b="1">
              <a:solidFill>
                <a:schemeClr val="accent5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01388" name="Rektangel 63"/>
          <p:cNvSpPr>
            <a:spLocks noChangeArrowheads="1"/>
          </p:cNvSpPr>
          <p:nvPr/>
        </p:nvSpPr>
        <p:spPr bwMode="auto">
          <a:xfrm>
            <a:off x="215904" y="2852936"/>
            <a:ext cx="87487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b-NO" b="1" smtClean="0">
                <a:solidFill>
                  <a:srgbClr val="C00000"/>
                </a:solidFill>
                <a:cs typeface="Times New Roman" pitchFamily="18" charset="0"/>
              </a:rPr>
              <a:t>I term is prop. to the </a:t>
            </a:r>
            <a:r>
              <a:rPr lang="nb-NO" b="1" i="1" smtClean="0">
                <a:solidFill>
                  <a:srgbClr val="C00000"/>
                </a:solidFill>
                <a:cs typeface="Times New Roman" pitchFamily="18" charset="0"/>
              </a:rPr>
              <a:t>sum of all sampled errors, i.e. accumulated error:</a:t>
            </a:r>
            <a:endParaRPr lang="en-US" b="1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01389" name="Rektangel 39"/>
          <p:cNvSpPr>
            <a:spLocks noChangeArrowheads="1"/>
          </p:cNvSpPr>
          <p:nvPr/>
        </p:nvSpPr>
        <p:spPr bwMode="auto">
          <a:xfrm>
            <a:off x="1403350" y="3502447"/>
            <a:ext cx="34559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= u</a:t>
            </a:r>
            <a:r>
              <a:rPr lang="nb-NO" sz="1400" b="1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(k-1) + (K</a:t>
            </a:r>
            <a:r>
              <a:rPr lang="nb-NO" sz="1400" b="1" i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/T</a:t>
            </a:r>
            <a:r>
              <a:rPr lang="nb-NO" sz="1400" b="1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)*T</a:t>
            </a:r>
            <a:r>
              <a:rPr lang="nb-NO" sz="1400" b="1" i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nb-NO" sz="2000" b="1" i="1">
                <a:latin typeface="Times New Roman" pitchFamily="18" charset="0"/>
                <a:cs typeface="Times New Roman" pitchFamily="18" charset="0"/>
              </a:rPr>
              <a:t>*e(k)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390" name="Rektangel 40"/>
          <p:cNvSpPr>
            <a:spLocks noChangeArrowheads="1"/>
          </p:cNvSpPr>
          <p:nvPr/>
        </p:nvSpPr>
        <p:spPr bwMode="auto">
          <a:xfrm>
            <a:off x="5003803" y="3575918"/>
            <a:ext cx="352901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b-NO" sz="1600" b="1" smtClean="0">
                <a:solidFill>
                  <a:srgbClr val="C00000"/>
                </a:solidFill>
                <a:cs typeface="Times New Roman" pitchFamily="18" charset="0"/>
              </a:rPr>
              <a:t>The second row is an alternative, practical implementation of the I term since the additions of old errors are avoided.</a:t>
            </a:r>
            <a:endParaRPr lang="en-US" sz="1600" b="1">
              <a:solidFill>
                <a:srgbClr val="C00000"/>
              </a:solidFill>
              <a:cs typeface="Times New Roman" pitchFamily="18" charset="0"/>
            </a:endParaRPr>
          </a:p>
        </p:txBody>
      </p:sp>
      <p:cxnSp>
        <p:nvCxnSpPr>
          <p:cNvPr id="42" name="Rett pil 41"/>
          <p:cNvCxnSpPr/>
          <p:nvPr/>
        </p:nvCxnSpPr>
        <p:spPr>
          <a:xfrm flipH="1" flipV="1">
            <a:off x="4356104" y="3758037"/>
            <a:ext cx="5762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ktangel 43"/>
          <p:cNvSpPr/>
          <p:nvPr/>
        </p:nvSpPr>
        <p:spPr>
          <a:xfrm>
            <a:off x="4788024" y="4699010"/>
            <a:ext cx="43561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b="1" smtClean="0">
                <a:solidFill>
                  <a:srgbClr val="257F25"/>
                </a:solidFill>
                <a:latin typeface="+mn-lt"/>
                <a:cs typeface="Times New Roman" pitchFamily="18" charset="0"/>
              </a:rPr>
              <a:t>Ideally, the D term increases control speed and stability. Howerver, the D term unfortunately is very sensitive to measurement noise, causing the control signal to become noisy. Therefore, often the d term is not used (Td = 0).</a:t>
            </a:r>
            <a:endParaRPr lang="en-US" b="1">
              <a:solidFill>
                <a:srgbClr val="257F25"/>
              </a:solidFill>
              <a:latin typeface="+mn-lt"/>
              <a:cs typeface="Times New Roman" pitchFamily="18" charset="0"/>
            </a:endParaRPr>
          </a:p>
        </p:txBody>
      </p:sp>
      <p:cxnSp>
        <p:nvCxnSpPr>
          <p:cNvPr id="46" name="Rett pil 45"/>
          <p:cNvCxnSpPr/>
          <p:nvPr/>
        </p:nvCxnSpPr>
        <p:spPr>
          <a:xfrm flipH="1">
            <a:off x="4211638" y="5551489"/>
            <a:ext cx="647700" cy="25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394" name="Rektangel 51"/>
          <p:cNvSpPr>
            <a:spLocks noChangeArrowheads="1"/>
          </p:cNvSpPr>
          <p:nvPr/>
        </p:nvSpPr>
        <p:spPr bwMode="auto">
          <a:xfrm>
            <a:off x="250829" y="3885035"/>
            <a:ext cx="453707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b-NO" b="1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The I term ensures zero steady-state error because the I term - and therefore the total control signal (u) - is adjusted whenever the control error is different from zero. So, the controller will keep on improving.</a:t>
            </a:r>
            <a:endParaRPr lang="en-US" b="1">
              <a:solidFill>
                <a:srgbClr val="C0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53" name="Rektangel 52"/>
          <p:cNvSpPr/>
          <p:nvPr/>
        </p:nvSpPr>
        <p:spPr>
          <a:xfrm>
            <a:off x="323850" y="1723108"/>
            <a:ext cx="77765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itchFamily="18" charset="0"/>
              </a:rPr>
              <a:t>The </a:t>
            </a:r>
            <a:r>
              <a:rPr lang="en-US" b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itchFamily="18" charset="0"/>
              </a:rPr>
              <a:t>term alone </a:t>
            </a: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itchFamily="18" charset="0"/>
              </a:rPr>
              <a:t>can not give </a:t>
            </a: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itchFamily="18" charset="0"/>
              </a:rPr>
              <a:t>zero </a:t>
            </a:r>
            <a:r>
              <a:rPr lang="en-US" b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itchFamily="18" charset="0"/>
              </a:rPr>
              <a:t>error (in </a:t>
            </a: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itchFamily="18" charset="0"/>
              </a:rPr>
              <a:t>steady </a:t>
            </a: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itchFamily="18" charset="0"/>
              </a:rPr>
              <a:t>state</a:t>
            </a:r>
            <a:r>
              <a:rPr lang="en-US" b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itchFamily="18" charset="0"/>
              </a:rPr>
              <a:t>) since </a:t>
            </a: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itchFamily="18" charset="0"/>
              </a:rPr>
              <a:t>there must be </a:t>
            </a: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itchFamily="18" charset="0"/>
              </a:rPr>
              <a:t>a </a:t>
            </a:r>
            <a:r>
              <a:rPr lang="en-US" b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itchFamily="18" charset="0"/>
              </a:rPr>
              <a:t>error different </a:t>
            </a: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itchFamily="18" charset="0"/>
              </a:rPr>
              <a:t>from zero in order </a:t>
            </a: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itchFamily="18" charset="0"/>
              </a:rPr>
              <a:t>for </a:t>
            </a:r>
            <a:r>
              <a:rPr lang="en-US" b="1" smtClean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itchFamily="18" charset="0"/>
              </a:rPr>
              <a:t>any compensation to take place. So, there will be some compensation, but not big enough to give zero error.</a:t>
            </a:r>
            <a:endParaRPr lang="en-US" b="1">
              <a:solidFill>
                <a:schemeClr val="accent5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1" name="Plassholder for bunntekst 6"/>
          <p:cNvSpPr>
            <a:spLocks noGrp="1"/>
          </p:cNvSpPr>
          <p:nvPr>
            <p:ph type="ftr" sz="quarter" idx="11"/>
          </p:nvPr>
        </p:nvSpPr>
        <p:spPr>
          <a:xfrm>
            <a:off x="1511437" y="6437276"/>
            <a:ext cx="5976664" cy="365125"/>
          </a:xfrm>
        </p:spPr>
        <p:txBody>
          <a:bodyPr/>
          <a:lstStyle/>
          <a:p>
            <a:pPr>
              <a:defRPr/>
            </a:pPr>
            <a:r>
              <a:rPr lang="nn-NO" smtClean="0"/>
              <a:t>F. Haugen. Process Control. NMBU. 2018.</a:t>
            </a:r>
            <a:endParaRPr lang="nb-NO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3788AA-CFA8-43C3-AA9F-967527ED8579}" type="slidenum">
              <a:rPr lang="nb-NO" smtClean="0"/>
              <a:pPr>
                <a:defRPr/>
              </a:pPr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464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1"/>
          <p:cNvSpPr>
            <a:spLocks noGrp="1"/>
          </p:cNvSpPr>
          <p:nvPr>
            <p:ph type="title"/>
          </p:nvPr>
        </p:nvSpPr>
        <p:spPr>
          <a:xfrm>
            <a:off x="1331913" y="116632"/>
            <a:ext cx="6192837" cy="779463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9900"/>
                </a:solidFill>
              </a:rPr>
              <a:t>Measurement filter</a:t>
            </a:r>
            <a:endParaRPr lang="en-US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4200" y="808038"/>
            <a:ext cx="4733925" cy="317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llipse 9"/>
          <p:cNvSpPr/>
          <p:nvPr/>
        </p:nvSpPr>
        <p:spPr>
          <a:xfrm>
            <a:off x="3059113" y="2407395"/>
            <a:ext cx="1441450" cy="1008062"/>
          </a:xfrm>
          <a:prstGeom prst="ellipse">
            <a:avLst/>
          </a:prstGeom>
          <a:noFill/>
          <a:ln>
            <a:solidFill>
              <a:srgbClr val="B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ktangel 12"/>
          <p:cNvSpPr/>
          <p:nvPr/>
        </p:nvSpPr>
        <p:spPr>
          <a:xfrm>
            <a:off x="1042988" y="4048125"/>
            <a:ext cx="7416800" cy="22479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b="1" dirty="0">
                <a:solidFill>
                  <a:srgbClr val="B00000"/>
                </a:solidFill>
                <a:latin typeface="+mn-lt"/>
              </a:rPr>
              <a:t> Purpose </a:t>
            </a:r>
            <a:r>
              <a:rPr lang="nb-NO" sz="2000" b="1" dirty="0" err="1">
                <a:solidFill>
                  <a:srgbClr val="B00000"/>
                </a:solidFill>
                <a:latin typeface="+mn-lt"/>
              </a:rPr>
              <a:t>of</a:t>
            </a:r>
            <a:r>
              <a:rPr lang="nb-NO" sz="2000" b="1" dirty="0">
                <a:solidFill>
                  <a:srgbClr val="B0000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B00000"/>
                </a:solidFill>
                <a:latin typeface="+mn-lt"/>
              </a:rPr>
              <a:t>the</a:t>
            </a:r>
            <a:r>
              <a:rPr lang="nb-NO" sz="2000" b="1" dirty="0">
                <a:solidFill>
                  <a:srgbClr val="B00000"/>
                </a:solidFill>
                <a:latin typeface="+mn-lt"/>
              </a:rPr>
              <a:t> filter: To </a:t>
            </a:r>
            <a:r>
              <a:rPr lang="nb-NO" sz="2000" b="1" dirty="0" err="1">
                <a:solidFill>
                  <a:srgbClr val="B00000"/>
                </a:solidFill>
                <a:latin typeface="+mn-lt"/>
              </a:rPr>
              <a:t>smooth</a:t>
            </a:r>
            <a:r>
              <a:rPr lang="nb-NO" sz="2000" b="1" dirty="0">
                <a:solidFill>
                  <a:srgbClr val="B0000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B00000"/>
                </a:solidFill>
                <a:latin typeface="+mn-lt"/>
              </a:rPr>
              <a:t>noisy</a:t>
            </a:r>
            <a:r>
              <a:rPr lang="nb-NO" sz="2000" b="1" dirty="0">
                <a:solidFill>
                  <a:srgbClr val="B0000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B00000"/>
                </a:solidFill>
                <a:latin typeface="+mn-lt"/>
              </a:rPr>
              <a:t>measurement</a:t>
            </a:r>
            <a:r>
              <a:rPr lang="nb-NO" sz="2000" b="1" dirty="0">
                <a:solidFill>
                  <a:srgbClr val="B00000"/>
                </a:solidFill>
                <a:latin typeface="+mn-lt"/>
              </a:rPr>
              <a:t> signal, </a:t>
            </a:r>
            <a:r>
              <a:rPr lang="nb-NO" sz="2000" b="1" dirty="0" err="1">
                <a:solidFill>
                  <a:srgbClr val="B00000"/>
                </a:solidFill>
                <a:latin typeface="+mn-lt"/>
              </a:rPr>
              <a:t>thereby</a:t>
            </a:r>
            <a:r>
              <a:rPr lang="nb-NO" sz="2000" b="1" dirty="0">
                <a:solidFill>
                  <a:srgbClr val="B0000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B00000"/>
                </a:solidFill>
                <a:latin typeface="+mn-lt"/>
              </a:rPr>
              <a:t>causing</a:t>
            </a:r>
            <a:r>
              <a:rPr lang="nb-NO" sz="2000" b="1" dirty="0">
                <a:solidFill>
                  <a:srgbClr val="B0000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B00000"/>
                </a:solidFill>
                <a:latin typeface="+mn-lt"/>
              </a:rPr>
              <a:t>the</a:t>
            </a:r>
            <a:r>
              <a:rPr lang="nb-NO" sz="2000" b="1" dirty="0">
                <a:solidFill>
                  <a:srgbClr val="B0000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B00000"/>
                </a:solidFill>
                <a:latin typeface="+mn-lt"/>
              </a:rPr>
              <a:t>control</a:t>
            </a:r>
            <a:r>
              <a:rPr lang="nb-NO" sz="2000" b="1" dirty="0">
                <a:solidFill>
                  <a:srgbClr val="B00000"/>
                </a:solidFill>
                <a:latin typeface="+mn-lt"/>
              </a:rPr>
              <a:t> signal to </a:t>
            </a:r>
            <a:r>
              <a:rPr lang="nb-NO" sz="2000" b="1" dirty="0" err="1">
                <a:solidFill>
                  <a:srgbClr val="B00000"/>
                </a:solidFill>
                <a:latin typeface="+mn-lt"/>
              </a:rPr>
              <a:t>become</a:t>
            </a:r>
            <a:r>
              <a:rPr lang="nb-NO" sz="2000" b="1" dirty="0">
                <a:solidFill>
                  <a:srgbClr val="B0000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B00000"/>
                </a:solidFill>
                <a:latin typeface="+mn-lt"/>
              </a:rPr>
              <a:t>smoother</a:t>
            </a:r>
            <a:r>
              <a:rPr lang="nb-NO" sz="2000" b="1" dirty="0">
                <a:solidFill>
                  <a:srgbClr val="B00000"/>
                </a:solidFill>
                <a:latin typeface="+mn-lt"/>
              </a:rPr>
              <a:t>.</a:t>
            </a:r>
            <a:endParaRPr lang="nb-NO" sz="2000" b="1" i="1" dirty="0">
              <a:solidFill>
                <a:srgbClr val="B0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nb-NO" sz="20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b="1" dirty="0">
                <a:solidFill>
                  <a:srgbClr val="00990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009900"/>
                </a:solidFill>
                <a:latin typeface="+mn-lt"/>
              </a:rPr>
              <a:t>Which</a:t>
            </a:r>
            <a:r>
              <a:rPr lang="nb-NO" sz="2000" b="1" dirty="0">
                <a:solidFill>
                  <a:srgbClr val="009900"/>
                </a:solidFill>
                <a:latin typeface="+mn-lt"/>
              </a:rPr>
              <a:t> filter to </a:t>
            </a:r>
            <a:r>
              <a:rPr lang="nb-NO" sz="2000" b="1" dirty="0" err="1">
                <a:solidFill>
                  <a:srgbClr val="009900"/>
                </a:solidFill>
                <a:latin typeface="+mn-lt"/>
              </a:rPr>
              <a:t>use</a:t>
            </a:r>
            <a:r>
              <a:rPr lang="nb-NO" sz="2000" b="1" dirty="0">
                <a:solidFill>
                  <a:srgbClr val="009900"/>
                </a:solidFill>
                <a:latin typeface="+mn-lt"/>
              </a:rPr>
              <a:t>? A time-constant filter is </a:t>
            </a:r>
            <a:r>
              <a:rPr lang="nb-NO" sz="2000" b="1" dirty="0" err="1">
                <a:solidFill>
                  <a:srgbClr val="009900"/>
                </a:solidFill>
                <a:latin typeface="+mn-lt"/>
              </a:rPr>
              <a:t>commonly</a:t>
            </a:r>
            <a:r>
              <a:rPr lang="nb-NO" sz="2000" b="1" dirty="0">
                <a:solidFill>
                  <a:srgbClr val="009900"/>
                </a:solidFill>
                <a:latin typeface="+mn-lt"/>
              </a:rPr>
              <a:t> used.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nb-NO" sz="20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b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0070C0"/>
                </a:solidFill>
                <a:latin typeface="+mn-lt"/>
              </a:rPr>
              <a:t>How</a:t>
            </a:r>
            <a:r>
              <a:rPr lang="nb-NO" sz="2000" b="1" dirty="0">
                <a:solidFill>
                  <a:srgbClr val="0070C0"/>
                </a:solidFill>
                <a:latin typeface="+mn-lt"/>
              </a:rPr>
              <a:t> to </a:t>
            </a:r>
            <a:r>
              <a:rPr lang="nb-NO" sz="2000" b="1" dirty="0" err="1">
                <a:solidFill>
                  <a:srgbClr val="0070C0"/>
                </a:solidFill>
                <a:latin typeface="+mn-lt"/>
              </a:rPr>
              <a:t>select</a:t>
            </a:r>
            <a:r>
              <a:rPr lang="nb-NO" sz="2000" b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0070C0"/>
                </a:solidFill>
                <a:latin typeface="+mn-lt"/>
              </a:rPr>
              <a:t>the</a:t>
            </a:r>
            <a:r>
              <a:rPr lang="nb-NO" sz="2000" b="1" dirty="0">
                <a:solidFill>
                  <a:srgbClr val="0070C0"/>
                </a:solidFill>
                <a:latin typeface="+mn-lt"/>
              </a:rPr>
              <a:t> time-constant: </a:t>
            </a:r>
            <a:r>
              <a:rPr lang="nb-NO" sz="2000" b="1" dirty="0" err="1">
                <a:solidFill>
                  <a:srgbClr val="0070C0"/>
                </a:solidFill>
                <a:latin typeface="+mn-lt"/>
              </a:rPr>
              <a:t>Trial-and-error</a:t>
            </a:r>
            <a:r>
              <a:rPr lang="nb-NO" sz="2000" b="1" dirty="0">
                <a:solidFill>
                  <a:srgbClr val="0070C0"/>
                </a:solidFill>
                <a:latin typeface="+mn-lt"/>
              </a:rPr>
              <a:t>. </a:t>
            </a:r>
            <a:r>
              <a:rPr lang="nb-NO" sz="2000" b="1" dirty="0" err="1">
                <a:solidFill>
                  <a:srgbClr val="0070C0"/>
                </a:solidFill>
                <a:latin typeface="+mn-lt"/>
              </a:rPr>
              <a:t>Typical</a:t>
            </a:r>
            <a:r>
              <a:rPr lang="nb-NO" sz="2000" b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0070C0"/>
                </a:solidFill>
                <a:latin typeface="+mn-lt"/>
              </a:rPr>
              <a:t>value</a:t>
            </a:r>
            <a:r>
              <a:rPr lang="nb-NO" sz="2000" b="1" dirty="0">
                <a:solidFill>
                  <a:srgbClr val="0070C0"/>
                </a:solidFill>
                <a:latin typeface="+mn-lt"/>
              </a:rPr>
              <a:t> in </a:t>
            </a:r>
            <a:r>
              <a:rPr lang="nb-NO" sz="2000" b="1" dirty="0" err="1">
                <a:solidFill>
                  <a:srgbClr val="0070C0"/>
                </a:solidFill>
                <a:latin typeface="+mn-lt"/>
              </a:rPr>
              <a:t>industrial</a:t>
            </a:r>
            <a:r>
              <a:rPr lang="nb-NO" sz="2000" b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0070C0"/>
                </a:solidFill>
                <a:latin typeface="+mn-lt"/>
              </a:rPr>
              <a:t>control</a:t>
            </a:r>
            <a:r>
              <a:rPr lang="nb-NO" sz="2000" b="1" dirty="0">
                <a:solidFill>
                  <a:srgbClr val="0070C0"/>
                </a:solidFill>
                <a:latin typeface="+mn-lt"/>
              </a:rPr>
              <a:t> loops: A </a:t>
            </a:r>
            <a:r>
              <a:rPr lang="nb-NO" sz="2000" b="1" dirty="0" err="1">
                <a:solidFill>
                  <a:srgbClr val="0070C0"/>
                </a:solidFill>
                <a:latin typeface="+mn-lt"/>
              </a:rPr>
              <a:t>few</a:t>
            </a:r>
            <a:r>
              <a:rPr lang="nb-NO" sz="2000" b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nb-NO" sz="2000" b="1" dirty="0" err="1">
                <a:solidFill>
                  <a:srgbClr val="0070C0"/>
                </a:solidFill>
                <a:latin typeface="+mn-lt"/>
              </a:rPr>
              <a:t>seconds</a:t>
            </a:r>
            <a:r>
              <a:rPr lang="nb-NO" sz="2000" b="1" dirty="0">
                <a:solidFill>
                  <a:srgbClr val="0070C0"/>
                </a:solidFill>
                <a:latin typeface="+mn-lt"/>
              </a:rPr>
              <a:t> (</a:t>
            </a:r>
            <a:r>
              <a:rPr lang="nb-NO" sz="2000" b="1" dirty="0" err="1">
                <a:solidFill>
                  <a:srgbClr val="0070C0"/>
                </a:solidFill>
                <a:latin typeface="+mn-lt"/>
              </a:rPr>
              <a:t>e.g</a:t>
            </a:r>
            <a:r>
              <a:rPr lang="nb-NO" sz="2000" b="1" dirty="0">
                <a:solidFill>
                  <a:srgbClr val="0070C0"/>
                </a:solidFill>
                <a:latin typeface="+mn-lt"/>
              </a:rPr>
              <a:t>. 2 or 5 sec).</a:t>
            </a:r>
            <a:endParaRPr lang="nb-NO" sz="2000" b="1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" name="Frihåndsform 15"/>
          <p:cNvSpPr/>
          <p:nvPr/>
        </p:nvSpPr>
        <p:spPr>
          <a:xfrm>
            <a:off x="5348288" y="3323382"/>
            <a:ext cx="808037" cy="307975"/>
          </a:xfrm>
          <a:custGeom>
            <a:avLst/>
            <a:gdLst>
              <a:gd name="connsiteX0" fmla="*/ 0 w 808074"/>
              <a:gd name="connsiteY0" fmla="*/ 180754 h 308344"/>
              <a:gd name="connsiteX1" fmla="*/ 10632 w 808074"/>
              <a:gd name="connsiteY1" fmla="*/ 85061 h 308344"/>
              <a:gd name="connsiteX2" fmla="*/ 21265 w 808074"/>
              <a:gd name="connsiteY2" fmla="*/ 42530 h 308344"/>
              <a:gd name="connsiteX3" fmla="*/ 31898 w 808074"/>
              <a:gd name="connsiteY3" fmla="*/ 74428 h 308344"/>
              <a:gd name="connsiteX4" fmla="*/ 53163 w 808074"/>
              <a:gd name="connsiteY4" fmla="*/ 106326 h 308344"/>
              <a:gd name="connsiteX5" fmla="*/ 63795 w 808074"/>
              <a:gd name="connsiteY5" fmla="*/ 170121 h 308344"/>
              <a:gd name="connsiteX6" fmla="*/ 95693 w 808074"/>
              <a:gd name="connsiteY6" fmla="*/ 148856 h 308344"/>
              <a:gd name="connsiteX7" fmla="*/ 116958 w 808074"/>
              <a:gd name="connsiteY7" fmla="*/ 85061 h 308344"/>
              <a:gd name="connsiteX8" fmla="*/ 170121 w 808074"/>
              <a:gd name="connsiteY8" fmla="*/ 159489 h 308344"/>
              <a:gd name="connsiteX9" fmla="*/ 202019 w 808074"/>
              <a:gd name="connsiteY9" fmla="*/ 95693 h 308344"/>
              <a:gd name="connsiteX10" fmla="*/ 233916 w 808074"/>
              <a:gd name="connsiteY10" fmla="*/ 85061 h 308344"/>
              <a:gd name="connsiteX11" fmla="*/ 265814 w 808074"/>
              <a:gd name="connsiteY11" fmla="*/ 308344 h 308344"/>
              <a:gd name="connsiteX12" fmla="*/ 287079 w 808074"/>
              <a:gd name="connsiteY12" fmla="*/ 244549 h 308344"/>
              <a:gd name="connsiteX13" fmla="*/ 297712 w 808074"/>
              <a:gd name="connsiteY13" fmla="*/ 212651 h 308344"/>
              <a:gd name="connsiteX14" fmla="*/ 308344 w 808074"/>
              <a:gd name="connsiteY14" fmla="*/ 170121 h 308344"/>
              <a:gd name="connsiteX15" fmla="*/ 329609 w 808074"/>
              <a:gd name="connsiteY15" fmla="*/ 106326 h 308344"/>
              <a:gd name="connsiteX16" fmla="*/ 340242 w 808074"/>
              <a:gd name="connsiteY16" fmla="*/ 63795 h 308344"/>
              <a:gd name="connsiteX17" fmla="*/ 361507 w 808074"/>
              <a:gd name="connsiteY17" fmla="*/ 0 h 308344"/>
              <a:gd name="connsiteX18" fmla="*/ 393405 w 808074"/>
              <a:gd name="connsiteY18" fmla="*/ 74428 h 308344"/>
              <a:gd name="connsiteX19" fmla="*/ 404037 w 808074"/>
              <a:gd name="connsiteY19" fmla="*/ 106326 h 308344"/>
              <a:gd name="connsiteX20" fmla="*/ 414670 w 808074"/>
              <a:gd name="connsiteY20" fmla="*/ 148856 h 308344"/>
              <a:gd name="connsiteX21" fmla="*/ 435935 w 808074"/>
              <a:gd name="connsiteY21" fmla="*/ 116958 h 308344"/>
              <a:gd name="connsiteX22" fmla="*/ 457200 w 808074"/>
              <a:gd name="connsiteY22" fmla="*/ 53163 h 308344"/>
              <a:gd name="connsiteX23" fmla="*/ 467832 w 808074"/>
              <a:gd name="connsiteY23" fmla="*/ 85061 h 308344"/>
              <a:gd name="connsiteX24" fmla="*/ 478465 w 808074"/>
              <a:gd name="connsiteY24" fmla="*/ 148856 h 308344"/>
              <a:gd name="connsiteX25" fmla="*/ 489098 w 808074"/>
              <a:gd name="connsiteY25" fmla="*/ 191386 h 308344"/>
              <a:gd name="connsiteX26" fmla="*/ 499730 w 808074"/>
              <a:gd name="connsiteY26" fmla="*/ 159489 h 308344"/>
              <a:gd name="connsiteX27" fmla="*/ 510363 w 808074"/>
              <a:gd name="connsiteY27" fmla="*/ 116958 h 308344"/>
              <a:gd name="connsiteX28" fmla="*/ 531628 w 808074"/>
              <a:gd name="connsiteY28" fmla="*/ 74428 h 308344"/>
              <a:gd name="connsiteX29" fmla="*/ 542260 w 808074"/>
              <a:gd name="connsiteY29" fmla="*/ 42530 h 308344"/>
              <a:gd name="connsiteX30" fmla="*/ 552893 w 808074"/>
              <a:gd name="connsiteY30" fmla="*/ 74428 h 308344"/>
              <a:gd name="connsiteX31" fmla="*/ 563526 w 808074"/>
              <a:gd name="connsiteY31" fmla="*/ 116958 h 308344"/>
              <a:gd name="connsiteX32" fmla="*/ 595423 w 808074"/>
              <a:gd name="connsiteY32" fmla="*/ 138223 h 308344"/>
              <a:gd name="connsiteX33" fmla="*/ 606056 w 808074"/>
              <a:gd name="connsiteY33" fmla="*/ 170121 h 308344"/>
              <a:gd name="connsiteX34" fmla="*/ 616688 w 808074"/>
              <a:gd name="connsiteY34" fmla="*/ 127591 h 308344"/>
              <a:gd name="connsiteX35" fmla="*/ 637953 w 808074"/>
              <a:gd name="connsiteY35" fmla="*/ 31898 h 308344"/>
              <a:gd name="connsiteX36" fmla="*/ 669851 w 808074"/>
              <a:gd name="connsiteY36" fmla="*/ 127591 h 308344"/>
              <a:gd name="connsiteX37" fmla="*/ 680484 w 808074"/>
              <a:gd name="connsiteY37" fmla="*/ 159489 h 308344"/>
              <a:gd name="connsiteX38" fmla="*/ 691116 w 808074"/>
              <a:gd name="connsiteY38" fmla="*/ 127591 h 308344"/>
              <a:gd name="connsiteX39" fmla="*/ 723014 w 808074"/>
              <a:gd name="connsiteY39" fmla="*/ 53163 h 308344"/>
              <a:gd name="connsiteX40" fmla="*/ 744279 w 808074"/>
              <a:gd name="connsiteY40" fmla="*/ 95693 h 308344"/>
              <a:gd name="connsiteX41" fmla="*/ 765544 w 808074"/>
              <a:gd name="connsiteY41" fmla="*/ 191386 h 308344"/>
              <a:gd name="connsiteX42" fmla="*/ 776177 w 808074"/>
              <a:gd name="connsiteY42" fmla="*/ 148856 h 308344"/>
              <a:gd name="connsiteX43" fmla="*/ 808074 w 808074"/>
              <a:gd name="connsiteY43" fmla="*/ 127591 h 308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08074" h="308344">
                <a:moveTo>
                  <a:pt x="0" y="180754"/>
                </a:moveTo>
                <a:cubicBezTo>
                  <a:pt x="3544" y="148856"/>
                  <a:pt x="5752" y="116782"/>
                  <a:pt x="10632" y="85061"/>
                </a:cubicBezTo>
                <a:cubicBezTo>
                  <a:pt x="12854" y="70618"/>
                  <a:pt x="8194" y="49065"/>
                  <a:pt x="21265" y="42530"/>
                </a:cubicBezTo>
                <a:cubicBezTo>
                  <a:pt x="31290" y="37518"/>
                  <a:pt x="26886" y="64403"/>
                  <a:pt x="31898" y="74428"/>
                </a:cubicBezTo>
                <a:cubicBezTo>
                  <a:pt x="37613" y="85858"/>
                  <a:pt x="46075" y="95693"/>
                  <a:pt x="53163" y="106326"/>
                </a:cubicBezTo>
                <a:cubicBezTo>
                  <a:pt x="56707" y="127591"/>
                  <a:pt x="48551" y="154877"/>
                  <a:pt x="63795" y="170121"/>
                </a:cubicBezTo>
                <a:cubicBezTo>
                  <a:pt x="72831" y="179157"/>
                  <a:pt x="88920" y="159692"/>
                  <a:pt x="95693" y="148856"/>
                </a:cubicBezTo>
                <a:cubicBezTo>
                  <a:pt x="107573" y="129848"/>
                  <a:pt x="116958" y="85061"/>
                  <a:pt x="116958" y="85061"/>
                </a:cubicBezTo>
                <a:cubicBezTo>
                  <a:pt x="141767" y="159489"/>
                  <a:pt x="116958" y="141767"/>
                  <a:pt x="170121" y="159489"/>
                </a:cubicBezTo>
                <a:cubicBezTo>
                  <a:pt x="177766" y="128907"/>
                  <a:pt x="174137" y="112422"/>
                  <a:pt x="202019" y="95693"/>
                </a:cubicBezTo>
                <a:cubicBezTo>
                  <a:pt x="211629" y="89927"/>
                  <a:pt x="223284" y="88605"/>
                  <a:pt x="233916" y="85061"/>
                </a:cubicBezTo>
                <a:cubicBezTo>
                  <a:pt x="272030" y="199402"/>
                  <a:pt x="253690" y="126490"/>
                  <a:pt x="265814" y="308344"/>
                </a:cubicBezTo>
                <a:lnTo>
                  <a:pt x="287079" y="244549"/>
                </a:lnTo>
                <a:cubicBezTo>
                  <a:pt x="290623" y="233916"/>
                  <a:pt x="294994" y="223524"/>
                  <a:pt x="297712" y="212651"/>
                </a:cubicBezTo>
                <a:cubicBezTo>
                  <a:pt x="301256" y="198474"/>
                  <a:pt x="304145" y="184118"/>
                  <a:pt x="308344" y="170121"/>
                </a:cubicBezTo>
                <a:cubicBezTo>
                  <a:pt x="314785" y="148651"/>
                  <a:pt x="324172" y="128072"/>
                  <a:pt x="329609" y="106326"/>
                </a:cubicBezTo>
                <a:cubicBezTo>
                  <a:pt x="333153" y="92149"/>
                  <a:pt x="336043" y="77792"/>
                  <a:pt x="340242" y="63795"/>
                </a:cubicBezTo>
                <a:cubicBezTo>
                  <a:pt x="346683" y="42325"/>
                  <a:pt x="361507" y="0"/>
                  <a:pt x="361507" y="0"/>
                </a:cubicBezTo>
                <a:cubicBezTo>
                  <a:pt x="384970" y="117316"/>
                  <a:pt x="371342" y="140615"/>
                  <a:pt x="393405" y="74428"/>
                </a:cubicBezTo>
                <a:cubicBezTo>
                  <a:pt x="396949" y="85061"/>
                  <a:pt x="400958" y="95549"/>
                  <a:pt x="404037" y="106326"/>
                </a:cubicBezTo>
                <a:cubicBezTo>
                  <a:pt x="408051" y="120377"/>
                  <a:pt x="400807" y="144235"/>
                  <a:pt x="414670" y="148856"/>
                </a:cubicBezTo>
                <a:cubicBezTo>
                  <a:pt x="426793" y="152897"/>
                  <a:pt x="428847" y="127591"/>
                  <a:pt x="435935" y="116958"/>
                </a:cubicBezTo>
                <a:cubicBezTo>
                  <a:pt x="443023" y="95693"/>
                  <a:pt x="450112" y="31898"/>
                  <a:pt x="457200" y="53163"/>
                </a:cubicBezTo>
                <a:cubicBezTo>
                  <a:pt x="460744" y="63796"/>
                  <a:pt x="465401" y="74120"/>
                  <a:pt x="467832" y="85061"/>
                </a:cubicBezTo>
                <a:cubicBezTo>
                  <a:pt x="472509" y="106106"/>
                  <a:pt x="474237" y="127716"/>
                  <a:pt x="478465" y="148856"/>
                </a:cubicBezTo>
                <a:cubicBezTo>
                  <a:pt x="481331" y="163185"/>
                  <a:pt x="485554" y="177209"/>
                  <a:pt x="489098" y="191386"/>
                </a:cubicBezTo>
                <a:cubicBezTo>
                  <a:pt x="492642" y="180754"/>
                  <a:pt x="496651" y="170265"/>
                  <a:pt x="499730" y="159489"/>
                </a:cubicBezTo>
                <a:cubicBezTo>
                  <a:pt x="503745" y="145438"/>
                  <a:pt x="505232" y="130641"/>
                  <a:pt x="510363" y="116958"/>
                </a:cubicBezTo>
                <a:cubicBezTo>
                  <a:pt x="515928" y="102117"/>
                  <a:pt x="525384" y="88996"/>
                  <a:pt x="531628" y="74428"/>
                </a:cubicBezTo>
                <a:cubicBezTo>
                  <a:pt x="536043" y="64126"/>
                  <a:pt x="538716" y="53163"/>
                  <a:pt x="542260" y="42530"/>
                </a:cubicBezTo>
                <a:cubicBezTo>
                  <a:pt x="545804" y="53163"/>
                  <a:pt x="549814" y="63651"/>
                  <a:pt x="552893" y="74428"/>
                </a:cubicBezTo>
                <a:cubicBezTo>
                  <a:pt x="556908" y="88479"/>
                  <a:pt x="555420" y="104799"/>
                  <a:pt x="563526" y="116958"/>
                </a:cubicBezTo>
                <a:cubicBezTo>
                  <a:pt x="570614" y="127590"/>
                  <a:pt x="584791" y="131135"/>
                  <a:pt x="595423" y="138223"/>
                </a:cubicBezTo>
                <a:cubicBezTo>
                  <a:pt x="598967" y="148856"/>
                  <a:pt x="596031" y="175133"/>
                  <a:pt x="606056" y="170121"/>
                </a:cubicBezTo>
                <a:cubicBezTo>
                  <a:pt x="619126" y="163586"/>
                  <a:pt x="613518" y="141856"/>
                  <a:pt x="616688" y="127591"/>
                </a:cubicBezTo>
                <a:cubicBezTo>
                  <a:pt x="643685" y="6106"/>
                  <a:pt x="612024" y="135619"/>
                  <a:pt x="637953" y="31898"/>
                </a:cubicBezTo>
                <a:lnTo>
                  <a:pt x="669851" y="127591"/>
                </a:lnTo>
                <a:lnTo>
                  <a:pt x="680484" y="159489"/>
                </a:lnTo>
                <a:cubicBezTo>
                  <a:pt x="684028" y="148856"/>
                  <a:pt x="686701" y="137893"/>
                  <a:pt x="691116" y="127591"/>
                </a:cubicBezTo>
                <a:cubicBezTo>
                  <a:pt x="730537" y="35607"/>
                  <a:pt x="698075" y="127979"/>
                  <a:pt x="723014" y="53163"/>
                </a:cubicBezTo>
                <a:cubicBezTo>
                  <a:pt x="730102" y="67340"/>
                  <a:pt x="738714" y="80852"/>
                  <a:pt x="744279" y="95693"/>
                </a:cubicBezTo>
                <a:cubicBezTo>
                  <a:pt x="750717" y="112860"/>
                  <a:pt x="762655" y="176942"/>
                  <a:pt x="765544" y="191386"/>
                </a:cubicBezTo>
                <a:cubicBezTo>
                  <a:pt x="769088" y="177209"/>
                  <a:pt x="768071" y="161015"/>
                  <a:pt x="776177" y="148856"/>
                </a:cubicBezTo>
                <a:cubicBezTo>
                  <a:pt x="783265" y="138224"/>
                  <a:pt x="808074" y="127591"/>
                  <a:pt x="808074" y="1275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Frihåndsform 16"/>
          <p:cNvSpPr/>
          <p:nvPr/>
        </p:nvSpPr>
        <p:spPr>
          <a:xfrm>
            <a:off x="4067175" y="2407395"/>
            <a:ext cx="809625" cy="307975"/>
          </a:xfrm>
          <a:custGeom>
            <a:avLst/>
            <a:gdLst>
              <a:gd name="connsiteX0" fmla="*/ 0 w 808074"/>
              <a:gd name="connsiteY0" fmla="*/ 180754 h 308344"/>
              <a:gd name="connsiteX1" fmla="*/ 10632 w 808074"/>
              <a:gd name="connsiteY1" fmla="*/ 85061 h 308344"/>
              <a:gd name="connsiteX2" fmla="*/ 21265 w 808074"/>
              <a:gd name="connsiteY2" fmla="*/ 42530 h 308344"/>
              <a:gd name="connsiteX3" fmla="*/ 31898 w 808074"/>
              <a:gd name="connsiteY3" fmla="*/ 74428 h 308344"/>
              <a:gd name="connsiteX4" fmla="*/ 53163 w 808074"/>
              <a:gd name="connsiteY4" fmla="*/ 106326 h 308344"/>
              <a:gd name="connsiteX5" fmla="*/ 63795 w 808074"/>
              <a:gd name="connsiteY5" fmla="*/ 170121 h 308344"/>
              <a:gd name="connsiteX6" fmla="*/ 95693 w 808074"/>
              <a:gd name="connsiteY6" fmla="*/ 148856 h 308344"/>
              <a:gd name="connsiteX7" fmla="*/ 116958 w 808074"/>
              <a:gd name="connsiteY7" fmla="*/ 85061 h 308344"/>
              <a:gd name="connsiteX8" fmla="*/ 170121 w 808074"/>
              <a:gd name="connsiteY8" fmla="*/ 159489 h 308344"/>
              <a:gd name="connsiteX9" fmla="*/ 202019 w 808074"/>
              <a:gd name="connsiteY9" fmla="*/ 95693 h 308344"/>
              <a:gd name="connsiteX10" fmla="*/ 233916 w 808074"/>
              <a:gd name="connsiteY10" fmla="*/ 85061 h 308344"/>
              <a:gd name="connsiteX11" fmla="*/ 265814 w 808074"/>
              <a:gd name="connsiteY11" fmla="*/ 308344 h 308344"/>
              <a:gd name="connsiteX12" fmla="*/ 287079 w 808074"/>
              <a:gd name="connsiteY12" fmla="*/ 244549 h 308344"/>
              <a:gd name="connsiteX13" fmla="*/ 297712 w 808074"/>
              <a:gd name="connsiteY13" fmla="*/ 212651 h 308344"/>
              <a:gd name="connsiteX14" fmla="*/ 308344 w 808074"/>
              <a:gd name="connsiteY14" fmla="*/ 170121 h 308344"/>
              <a:gd name="connsiteX15" fmla="*/ 329609 w 808074"/>
              <a:gd name="connsiteY15" fmla="*/ 106326 h 308344"/>
              <a:gd name="connsiteX16" fmla="*/ 340242 w 808074"/>
              <a:gd name="connsiteY16" fmla="*/ 63795 h 308344"/>
              <a:gd name="connsiteX17" fmla="*/ 361507 w 808074"/>
              <a:gd name="connsiteY17" fmla="*/ 0 h 308344"/>
              <a:gd name="connsiteX18" fmla="*/ 393405 w 808074"/>
              <a:gd name="connsiteY18" fmla="*/ 74428 h 308344"/>
              <a:gd name="connsiteX19" fmla="*/ 404037 w 808074"/>
              <a:gd name="connsiteY19" fmla="*/ 106326 h 308344"/>
              <a:gd name="connsiteX20" fmla="*/ 414670 w 808074"/>
              <a:gd name="connsiteY20" fmla="*/ 148856 h 308344"/>
              <a:gd name="connsiteX21" fmla="*/ 435935 w 808074"/>
              <a:gd name="connsiteY21" fmla="*/ 116958 h 308344"/>
              <a:gd name="connsiteX22" fmla="*/ 457200 w 808074"/>
              <a:gd name="connsiteY22" fmla="*/ 53163 h 308344"/>
              <a:gd name="connsiteX23" fmla="*/ 467832 w 808074"/>
              <a:gd name="connsiteY23" fmla="*/ 85061 h 308344"/>
              <a:gd name="connsiteX24" fmla="*/ 478465 w 808074"/>
              <a:gd name="connsiteY24" fmla="*/ 148856 h 308344"/>
              <a:gd name="connsiteX25" fmla="*/ 489098 w 808074"/>
              <a:gd name="connsiteY25" fmla="*/ 191386 h 308344"/>
              <a:gd name="connsiteX26" fmla="*/ 499730 w 808074"/>
              <a:gd name="connsiteY26" fmla="*/ 159489 h 308344"/>
              <a:gd name="connsiteX27" fmla="*/ 510363 w 808074"/>
              <a:gd name="connsiteY27" fmla="*/ 116958 h 308344"/>
              <a:gd name="connsiteX28" fmla="*/ 531628 w 808074"/>
              <a:gd name="connsiteY28" fmla="*/ 74428 h 308344"/>
              <a:gd name="connsiteX29" fmla="*/ 542260 w 808074"/>
              <a:gd name="connsiteY29" fmla="*/ 42530 h 308344"/>
              <a:gd name="connsiteX30" fmla="*/ 552893 w 808074"/>
              <a:gd name="connsiteY30" fmla="*/ 74428 h 308344"/>
              <a:gd name="connsiteX31" fmla="*/ 563526 w 808074"/>
              <a:gd name="connsiteY31" fmla="*/ 116958 h 308344"/>
              <a:gd name="connsiteX32" fmla="*/ 595423 w 808074"/>
              <a:gd name="connsiteY32" fmla="*/ 138223 h 308344"/>
              <a:gd name="connsiteX33" fmla="*/ 606056 w 808074"/>
              <a:gd name="connsiteY33" fmla="*/ 170121 h 308344"/>
              <a:gd name="connsiteX34" fmla="*/ 616688 w 808074"/>
              <a:gd name="connsiteY34" fmla="*/ 127591 h 308344"/>
              <a:gd name="connsiteX35" fmla="*/ 637953 w 808074"/>
              <a:gd name="connsiteY35" fmla="*/ 31898 h 308344"/>
              <a:gd name="connsiteX36" fmla="*/ 669851 w 808074"/>
              <a:gd name="connsiteY36" fmla="*/ 127591 h 308344"/>
              <a:gd name="connsiteX37" fmla="*/ 680484 w 808074"/>
              <a:gd name="connsiteY37" fmla="*/ 159489 h 308344"/>
              <a:gd name="connsiteX38" fmla="*/ 691116 w 808074"/>
              <a:gd name="connsiteY38" fmla="*/ 127591 h 308344"/>
              <a:gd name="connsiteX39" fmla="*/ 723014 w 808074"/>
              <a:gd name="connsiteY39" fmla="*/ 53163 h 308344"/>
              <a:gd name="connsiteX40" fmla="*/ 744279 w 808074"/>
              <a:gd name="connsiteY40" fmla="*/ 95693 h 308344"/>
              <a:gd name="connsiteX41" fmla="*/ 765544 w 808074"/>
              <a:gd name="connsiteY41" fmla="*/ 191386 h 308344"/>
              <a:gd name="connsiteX42" fmla="*/ 776177 w 808074"/>
              <a:gd name="connsiteY42" fmla="*/ 148856 h 308344"/>
              <a:gd name="connsiteX43" fmla="*/ 808074 w 808074"/>
              <a:gd name="connsiteY43" fmla="*/ 127591 h 308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08074" h="308344">
                <a:moveTo>
                  <a:pt x="0" y="180754"/>
                </a:moveTo>
                <a:cubicBezTo>
                  <a:pt x="3544" y="148856"/>
                  <a:pt x="5752" y="116782"/>
                  <a:pt x="10632" y="85061"/>
                </a:cubicBezTo>
                <a:cubicBezTo>
                  <a:pt x="12854" y="70618"/>
                  <a:pt x="8194" y="49065"/>
                  <a:pt x="21265" y="42530"/>
                </a:cubicBezTo>
                <a:cubicBezTo>
                  <a:pt x="31290" y="37518"/>
                  <a:pt x="26886" y="64403"/>
                  <a:pt x="31898" y="74428"/>
                </a:cubicBezTo>
                <a:cubicBezTo>
                  <a:pt x="37613" y="85858"/>
                  <a:pt x="46075" y="95693"/>
                  <a:pt x="53163" y="106326"/>
                </a:cubicBezTo>
                <a:cubicBezTo>
                  <a:pt x="56707" y="127591"/>
                  <a:pt x="48551" y="154877"/>
                  <a:pt x="63795" y="170121"/>
                </a:cubicBezTo>
                <a:cubicBezTo>
                  <a:pt x="72831" y="179157"/>
                  <a:pt x="88920" y="159692"/>
                  <a:pt x="95693" y="148856"/>
                </a:cubicBezTo>
                <a:cubicBezTo>
                  <a:pt x="107573" y="129848"/>
                  <a:pt x="116958" y="85061"/>
                  <a:pt x="116958" y="85061"/>
                </a:cubicBezTo>
                <a:cubicBezTo>
                  <a:pt x="141767" y="159489"/>
                  <a:pt x="116958" y="141767"/>
                  <a:pt x="170121" y="159489"/>
                </a:cubicBezTo>
                <a:cubicBezTo>
                  <a:pt x="177766" y="128907"/>
                  <a:pt x="174137" y="112422"/>
                  <a:pt x="202019" y="95693"/>
                </a:cubicBezTo>
                <a:cubicBezTo>
                  <a:pt x="211629" y="89927"/>
                  <a:pt x="223284" y="88605"/>
                  <a:pt x="233916" y="85061"/>
                </a:cubicBezTo>
                <a:cubicBezTo>
                  <a:pt x="272030" y="199402"/>
                  <a:pt x="253690" y="126490"/>
                  <a:pt x="265814" y="308344"/>
                </a:cubicBezTo>
                <a:lnTo>
                  <a:pt x="287079" y="244549"/>
                </a:lnTo>
                <a:cubicBezTo>
                  <a:pt x="290623" y="233916"/>
                  <a:pt x="294994" y="223524"/>
                  <a:pt x="297712" y="212651"/>
                </a:cubicBezTo>
                <a:cubicBezTo>
                  <a:pt x="301256" y="198474"/>
                  <a:pt x="304145" y="184118"/>
                  <a:pt x="308344" y="170121"/>
                </a:cubicBezTo>
                <a:cubicBezTo>
                  <a:pt x="314785" y="148651"/>
                  <a:pt x="324172" y="128072"/>
                  <a:pt x="329609" y="106326"/>
                </a:cubicBezTo>
                <a:cubicBezTo>
                  <a:pt x="333153" y="92149"/>
                  <a:pt x="336043" y="77792"/>
                  <a:pt x="340242" y="63795"/>
                </a:cubicBezTo>
                <a:cubicBezTo>
                  <a:pt x="346683" y="42325"/>
                  <a:pt x="361507" y="0"/>
                  <a:pt x="361507" y="0"/>
                </a:cubicBezTo>
                <a:cubicBezTo>
                  <a:pt x="384970" y="117316"/>
                  <a:pt x="371342" y="140615"/>
                  <a:pt x="393405" y="74428"/>
                </a:cubicBezTo>
                <a:cubicBezTo>
                  <a:pt x="396949" y="85061"/>
                  <a:pt x="400958" y="95549"/>
                  <a:pt x="404037" y="106326"/>
                </a:cubicBezTo>
                <a:cubicBezTo>
                  <a:pt x="408051" y="120377"/>
                  <a:pt x="400807" y="144235"/>
                  <a:pt x="414670" y="148856"/>
                </a:cubicBezTo>
                <a:cubicBezTo>
                  <a:pt x="426793" y="152897"/>
                  <a:pt x="428847" y="127591"/>
                  <a:pt x="435935" y="116958"/>
                </a:cubicBezTo>
                <a:cubicBezTo>
                  <a:pt x="443023" y="95693"/>
                  <a:pt x="450112" y="31898"/>
                  <a:pt x="457200" y="53163"/>
                </a:cubicBezTo>
                <a:cubicBezTo>
                  <a:pt x="460744" y="63796"/>
                  <a:pt x="465401" y="74120"/>
                  <a:pt x="467832" y="85061"/>
                </a:cubicBezTo>
                <a:cubicBezTo>
                  <a:pt x="472509" y="106106"/>
                  <a:pt x="474237" y="127716"/>
                  <a:pt x="478465" y="148856"/>
                </a:cubicBezTo>
                <a:cubicBezTo>
                  <a:pt x="481331" y="163185"/>
                  <a:pt x="485554" y="177209"/>
                  <a:pt x="489098" y="191386"/>
                </a:cubicBezTo>
                <a:cubicBezTo>
                  <a:pt x="492642" y="180754"/>
                  <a:pt x="496651" y="170265"/>
                  <a:pt x="499730" y="159489"/>
                </a:cubicBezTo>
                <a:cubicBezTo>
                  <a:pt x="503745" y="145438"/>
                  <a:pt x="505232" y="130641"/>
                  <a:pt x="510363" y="116958"/>
                </a:cubicBezTo>
                <a:cubicBezTo>
                  <a:pt x="515928" y="102117"/>
                  <a:pt x="525384" y="88996"/>
                  <a:pt x="531628" y="74428"/>
                </a:cubicBezTo>
                <a:cubicBezTo>
                  <a:pt x="536043" y="64126"/>
                  <a:pt x="538716" y="53163"/>
                  <a:pt x="542260" y="42530"/>
                </a:cubicBezTo>
                <a:cubicBezTo>
                  <a:pt x="545804" y="53163"/>
                  <a:pt x="549814" y="63651"/>
                  <a:pt x="552893" y="74428"/>
                </a:cubicBezTo>
                <a:cubicBezTo>
                  <a:pt x="556908" y="88479"/>
                  <a:pt x="555420" y="104799"/>
                  <a:pt x="563526" y="116958"/>
                </a:cubicBezTo>
                <a:cubicBezTo>
                  <a:pt x="570614" y="127590"/>
                  <a:pt x="584791" y="131135"/>
                  <a:pt x="595423" y="138223"/>
                </a:cubicBezTo>
                <a:cubicBezTo>
                  <a:pt x="598967" y="148856"/>
                  <a:pt x="596031" y="175133"/>
                  <a:pt x="606056" y="170121"/>
                </a:cubicBezTo>
                <a:cubicBezTo>
                  <a:pt x="619126" y="163586"/>
                  <a:pt x="613518" y="141856"/>
                  <a:pt x="616688" y="127591"/>
                </a:cubicBezTo>
                <a:cubicBezTo>
                  <a:pt x="643685" y="6106"/>
                  <a:pt x="612024" y="135619"/>
                  <a:pt x="637953" y="31898"/>
                </a:cubicBezTo>
                <a:lnTo>
                  <a:pt x="669851" y="127591"/>
                </a:lnTo>
                <a:lnTo>
                  <a:pt x="680484" y="159489"/>
                </a:lnTo>
                <a:cubicBezTo>
                  <a:pt x="684028" y="148856"/>
                  <a:pt x="686701" y="137893"/>
                  <a:pt x="691116" y="127591"/>
                </a:cubicBezTo>
                <a:cubicBezTo>
                  <a:pt x="730537" y="35607"/>
                  <a:pt x="698075" y="127979"/>
                  <a:pt x="723014" y="53163"/>
                </a:cubicBezTo>
                <a:cubicBezTo>
                  <a:pt x="730102" y="67340"/>
                  <a:pt x="738714" y="80852"/>
                  <a:pt x="744279" y="95693"/>
                </a:cubicBezTo>
                <a:cubicBezTo>
                  <a:pt x="750717" y="112860"/>
                  <a:pt x="762655" y="176942"/>
                  <a:pt x="765544" y="191386"/>
                </a:cubicBezTo>
                <a:cubicBezTo>
                  <a:pt x="769088" y="177209"/>
                  <a:pt x="768071" y="161015"/>
                  <a:pt x="776177" y="148856"/>
                </a:cubicBezTo>
                <a:cubicBezTo>
                  <a:pt x="783265" y="138224"/>
                  <a:pt x="808074" y="127591"/>
                  <a:pt x="808074" y="1275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Frihåndsform 17"/>
          <p:cNvSpPr/>
          <p:nvPr/>
        </p:nvSpPr>
        <p:spPr>
          <a:xfrm>
            <a:off x="2268538" y="2551857"/>
            <a:ext cx="808037" cy="71438"/>
          </a:xfrm>
          <a:custGeom>
            <a:avLst/>
            <a:gdLst>
              <a:gd name="connsiteX0" fmla="*/ 0 w 808074"/>
              <a:gd name="connsiteY0" fmla="*/ 180754 h 308344"/>
              <a:gd name="connsiteX1" fmla="*/ 10632 w 808074"/>
              <a:gd name="connsiteY1" fmla="*/ 85061 h 308344"/>
              <a:gd name="connsiteX2" fmla="*/ 21265 w 808074"/>
              <a:gd name="connsiteY2" fmla="*/ 42530 h 308344"/>
              <a:gd name="connsiteX3" fmla="*/ 31898 w 808074"/>
              <a:gd name="connsiteY3" fmla="*/ 74428 h 308344"/>
              <a:gd name="connsiteX4" fmla="*/ 53163 w 808074"/>
              <a:gd name="connsiteY4" fmla="*/ 106326 h 308344"/>
              <a:gd name="connsiteX5" fmla="*/ 63795 w 808074"/>
              <a:gd name="connsiteY5" fmla="*/ 170121 h 308344"/>
              <a:gd name="connsiteX6" fmla="*/ 95693 w 808074"/>
              <a:gd name="connsiteY6" fmla="*/ 148856 h 308344"/>
              <a:gd name="connsiteX7" fmla="*/ 116958 w 808074"/>
              <a:gd name="connsiteY7" fmla="*/ 85061 h 308344"/>
              <a:gd name="connsiteX8" fmla="*/ 170121 w 808074"/>
              <a:gd name="connsiteY8" fmla="*/ 159489 h 308344"/>
              <a:gd name="connsiteX9" fmla="*/ 202019 w 808074"/>
              <a:gd name="connsiteY9" fmla="*/ 95693 h 308344"/>
              <a:gd name="connsiteX10" fmla="*/ 233916 w 808074"/>
              <a:gd name="connsiteY10" fmla="*/ 85061 h 308344"/>
              <a:gd name="connsiteX11" fmla="*/ 265814 w 808074"/>
              <a:gd name="connsiteY11" fmla="*/ 308344 h 308344"/>
              <a:gd name="connsiteX12" fmla="*/ 287079 w 808074"/>
              <a:gd name="connsiteY12" fmla="*/ 244549 h 308344"/>
              <a:gd name="connsiteX13" fmla="*/ 297712 w 808074"/>
              <a:gd name="connsiteY13" fmla="*/ 212651 h 308344"/>
              <a:gd name="connsiteX14" fmla="*/ 308344 w 808074"/>
              <a:gd name="connsiteY14" fmla="*/ 170121 h 308344"/>
              <a:gd name="connsiteX15" fmla="*/ 329609 w 808074"/>
              <a:gd name="connsiteY15" fmla="*/ 106326 h 308344"/>
              <a:gd name="connsiteX16" fmla="*/ 340242 w 808074"/>
              <a:gd name="connsiteY16" fmla="*/ 63795 h 308344"/>
              <a:gd name="connsiteX17" fmla="*/ 361507 w 808074"/>
              <a:gd name="connsiteY17" fmla="*/ 0 h 308344"/>
              <a:gd name="connsiteX18" fmla="*/ 393405 w 808074"/>
              <a:gd name="connsiteY18" fmla="*/ 74428 h 308344"/>
              <a:gd name="connsiteX19" fmla="*/ 404037 w 808074"/>
              <a:gd name="connsiteY19" fmla="*/ 106326 h 308344"/>
              <a:gd name="connsiteX20" fmla="*/ 414670 w 808074"/>
              <a:gd name="connsiteY20" fmla="*/ 148856 h 308344"/>
              <a:gd name="connsiteX21" fmla="*/ 435935 w 808074"/>
              <a:gd name="connsiteY21" fmla="*/ 116958 h 308344"/>
              <a:gd name="connsiteX22" fmla="*/ 457200 w 808074"/>
              <a:gd name="connsiteY22" fmla="*/ 53163 h 308344"/>
              <a:gd name="connsiteX23" fmla="*/ 467832 w 808074"/>
              <a:gd name="connsiteY23" fmla="*/ 85061 h 308344"/>
              <a:gd name="connsiteX24" fmla="*/ 478465 w 808074"/>
              <a:gd name="connsiteY24" fmla="*/ 148856 h 308344"/>
              <a:gd name="connsiteX25" fmla="*/ 489098 w 808074"/>
              <a:gd name="connsiteY25" fmla="*/ 191386 h 308344"/>
              <a:gd name="connsiteX26" fmla="*/ 499730 w 808074"/>
              <a:gd name="connsiteY26" fmla="*/ 159489 h 308344"/>
              <a:gd name="connsiteX27" fmla="*/ 510363 w 808074"/>
              <a:gd name="connsiteY27" fmla="*/ 116958 h 308344"/>
              <a:gd name="connsiteX28" fmla="*/ 531628 w 808074"/>
              <a:gd name="connsiteY28" fmla="*/ 74428 h 308344"/>
              <a:gd name="connsiteX29" fmla="*/ 542260 w 808074"/>
              <a:gd name="connsiteY29" fmla="*/ 42530 h 308344"/>
              <a:gd name="connsiteX30" fmla="*/ 552893 w 808074"/>
              <a:gd name="connsiteY30" fmla="*/ 74428 h 308344"/>
              <a:gd name="connsiteX31" fmla="*/ 563526 w 808074"/>
              <a:gd name="connsiteY31" fmla="*/ 116958 h 308344"/>
              <a:gd name="connsiteX32" fmla="*/ 595423 w 808074"/>
              <a:gd name="connsiteY32" fmla="*/ 138223 h 308344"/>
              <a:gd name="connsiteX33" fmla="*/ 606056 w 808074"/>
              <a:gd name="connsiteY33" fmla="*/ 170121 h 308344"/>
              <a:gd name="connsiteX34" fmla="*/ 616688 w 808074"/>
              <a:gd name="connsiteY34" fmla="*/ 127591 h 308344"/>
              <a:gd name="connsiteX35" fmla="*/ 637953 w 808074"/>
              <a:gd name="connsiteY35" fmla="*/ 31898 h 308344"/>
              <a:gd name="connsiteX36" fmla="*/ 669851 w 808074"/>
              <a:gd name="connsiteY36" fmla="*/ 127591 h 308344"/>
              <a:gd name="connsiteX37" fmla="*/ 680484 w 808074"/>
              <a:gd name="connsiteY37" fmla="*/ 159489 h 308344"/>
              <a:gd name="connsiteX38" fmla="*/ 691116 w 808074"/>
              <a:gd name="connsiteY38" fmla="*/ 127591 h 308344"/>
              <a:gd name="connsiteX39" fmla="*/ 723014 w 808074"/>
              <a:gd name="connsiteY39" fmla="*/ 53163 h 308344"/>
              <a:gd name="connsiteX40" fmla="*/ 744279 w 808074"/>
              <a:gd name="connsiteY40" fmla="*/ 95693 h 308344"/>
              <a:gd name="connsiteX41" fmla="*/ 765544 w 808074"/>
              <a:gd name="connsiteY41" fmla="*/ 191386 h 308344"/>
              <a:gd name="connsiteX42" fmla="*/ 776177 w 808074"/>
              <a:gd name="connsiteY42" fmla="*/ 148856 h 308344"/>
              <a:gd name="connsiteX43" fmla="*/ 808074 w 808074"/>
              <a:gd name="connsiteY43" fmla="*/ 127591 h 308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08074" h="308344">
                <a:moveTo>
                  <a:pt x="0" y="180754"/>
                </a:moveTo>
                <a:cubicBezTo>
                  <a:pt x="3544" y="148856"/>
                  <a:pt x="5752" y="116782"/>
                  <a:pt x="10632" y="85061"/>
                </a:cubicBezTo>
                <a:cubicBezTo>
                  <a:pt x="12854" y="70618"/>
                  <a:pt x="8194" y="49065"/>
                  <a:pt x="21265" y="42530"/>
                </a:cubicBezTo>
                <a:cubicBezTo>
                  <a:pt x="31290" y="37518"/>
                  <a:pt x="26886" y="64403"/>
                  <a:pt x="31898" y="74428"/>
                </a:cubicBezTo>
                <a:cubicBezTo>
                  <a:pt x="37613" y="85858"/>
                  <a:pt x="46075" y="95693"/>
                  <a:pt x="53163" y="106326"/>
                </a:cubicBezTo>
                <a:cubicBezTo>
                  <a:pt x="56707" y="127591"/>
                  <a:pt x="48551" y="154877"/>
                  <a:pt x="63795" y="170121"/>
                </a:cubicBezTo>
                <a:cubicBezTo>
                  <a:pt x="72831" y="179157"/>
                  <a:pt x="88920" y="159692"/>
                  <a:pt x="95693" y="148856"/>
                </a:cubicBezTo>
                <a:cubicBezTo>
                  <a:pt x="107573" y="129848"/>
                  <a:pt x="116958" y="85061"/>
                  <a:pt x="116958" y="85061"/>
                </a:cubicBezTo>
                <a:cubicBezTo>
                  <a:pt x="141767" y="159489"/>
                  <a:pt x="116958" y="141767"/>
                  <a:pt x="170121" y="159489"/>
                </a:cubicBezTo>
                <a:cubicBezTo>
                  <a:pt x="177766" y="128907"/>
                  <a:pt x="174137" y="112422"/>
                  <a:pt x="202019" y="95693"/>
                </a:cubicBezTo>
                <a:cubicBezTo>
                  <a:pt x="211629" y="89927"/>
                  <a:pt x="223284" y="88605"/>
                  <a:pt x="233916" y="85061"/>
                </a:cubicBezTo>
                <a:cubicBezTo>
                  <a:pt x="272030" y="199402"/>
                  <a:pt x="253690" y="126490"/>
                  <a:pt x="265814" y="308344"/>
                </a:cubicBezTo>
                <a:lnTo>
                  <a:pt x="287079" y="244549"/>
                </a:lnTo>
                <a:cubicBezTo>
                  <a:pt x="290623" y="233916"/>
                  <a:pt x="294994" y="223524"/>
                  <a:pt x="297712" y="212651"/>
                </a:cubicBezTo>
                <a:cubicBezTo>
                  <a:pt x="301256" y="198474"/>
                  <a:pt x="304145" y="184118"/>
                  <a:pt x="308344" y="170121"/>
                </a:cubicBezTo>
                <a:cubicBezTo>
                  <a:pt x="314785" y="148651"/>
                  <a:pt x="324172" y="128072"/>
                  <a:pt x="329609" y="106326"/>
                </a:cubicBezTo>
                <a:cubicBezTo>
                  <a:pt x="333153" y="92149"/>
                  <a:pt x="336043" y="77792"/>
                  <a:pt x="340242" y="63795"/>
                </a:cubicBezTo>
                <a:cubicBezTo>
                  <a:pt x="346683" y="42325"/>
                  <a:pt x="361507" y="0"/>
                  <a:pt x="361507" y="0"/>
                </a:cubicBezTo>
                <a:cubicBezTo>
                  <a:pt x="384970" y="117316"/>
                  <a:pt x="371342" y="140615"/>
                  <a:pt x="393405" y="74428"/>
                </a:cubicBezTo>
                <a:cubicBezTo>
                  <a:pt x="396949" y="85061"/>
                  <a:pt x="400958" y="95549"/>
                  <a:pt x="404037" y="106326"/>
                </a:cubicBezTo>
                <a:cubicBezTo>
                  <a:pt x="408051" y="120377"/>
                  <a:pt x="400807" y="144235"/>
                  <a:pt x="414670" y="148856"/>
                </a:cubicBezTo>
                <a:cubicBezTo>
                  <a:pt x="426793" y="152897"/>
                  <a:pt x="428847" y="127591"/>
                  <a:pt x="435935" y="116958"/>
                </a:cubicBezTo>
                <a:cubicBezTo>
                  <a:pt x="443023" y="95693"/>
                  <a:pt x="450112" y="31898"/>
                  <a:pt x="457200" y="53163"/>
                </a:cubicBezTo>
                <a:cubicBezTo>
                  <a:pt x="460744" y="63796"/>
                  <a:pt x="465401" y="74120"/>
                  <a:pt x="467832" y="85061"/>
                </a:cubicBezTo>
                <a:cubicBezTo>
                  <a:pt x="472509" y="106106"/>
                  <a:pt x="474237" y="127716"/>
                  <a:pt x="478465" y="148856"/>
                </a:cubicBezTo>
                <a:cubicBezTo>
                  <a:pt x="481331" y="163185"/>
                  <a:pt x="485554" y="177209"/>
                  <a:pt x="489098" y="191386"/>
                </a:cubicBezTo>
                <a:cubicBezTo>
                  <a:pt x="492642" y="180754"/>
                  <a:pt x="496651" y="170265"/>
                  <a:pt x="499730" y="159489"/>
                </a:cubicBezTo>
                <a:cubicBezTo>
                  <a:pt x="503745" y="145438"/>
                  <a:pt x="505232" y="130641"/>
                  <a:pt x="510363" y="116958"/>
                </a:cubicBezTo>
                <a:cubicBezTo>
                  <a:pt x="515928" y="102117"/>
                  <a:pt x="525384" y="88996"/>
                  <a:pt x="531628" y="74428"/>
                </a:cubicBezTo>
                <a:cubicBezTo>
                  <a:pt x="536043" y="64126"/>
                  <a:pt x="538716" y="53163"/>
                  <a:pt x="542260" y="42530"/>
                </a:cubicBezTo>
                <a:cubicBezTo>
                  <a:pt x="545804" y="53163"/>
                  <a:pt x="549814" y="63651"/>
                  <a:pt x="552893" y="74428"/>
                </a:cubicBezTo>
                <a:cubicBezTo>
                  <a:pt x="556908" y="88479"/>
                  <a:pt x="555420" y="104799"/>
                  <a:pt x="563526" y="116958"/>
                </a:cubicBezTo>
                <a:cubicBezTo>
                  <a:pt x="570614" y="127590"/>
                  <a:pt x="584791" y="131135"/>
                  <a:pt x="595423" y="138223"/>
                </a:cubicBezTo>
                <a:cubicBezTo>
                  <a:pt x="598967" y="148856"/>
                  <a:pt x="596031" y="175133"/>
                  <a:pt x="606056" y="170121"/>
                </a:cubicBezTo>
                <a:cubicBezTo>
                  <a:pt x="619126" y="163586"/>
                  <a:pt x="613518" y="141856"/>
                  <a:pt x="616688" y="127591"/>
                </a:cubicBezTo>
                <a:cubicBezTo>
                  <a:pt x="643685" y="6106"/>
                  <a:pt x="612024" y="135619"/>
                  <a:pt x="637953" y="31898"/>
                </a:cubicBezTo>
                <a:lnTo>
                  <a:pt x="669851" y="127591"/>
                </a:lnTo>
                <a:lnTo>
                  <a:pt x="680484" y="159489"/>
                </a:lnTo>
                <a:cubicBezTo>
                  <a:pt x="684028" y="148856"/>
                  <a:pt x="686701" y="137893"/>
                  <a:pt x="691116" y="127591"/>
                </a:cubicBezTo>
                <a:cubicBezTo>
                  <a:pt x="730537" y="35607"/>
                  <a:pt x="698075" y="127979"/>
                  <a:pt x="723014" y="53163"/>
                </a:cubicBezTo>
                <a:cubicBezTo>
                  <a:pt x="730102" y="67340"/>
                  <a:pt x="738714" y="80852"/>
                  <a:pt x="744279" y="95693"/>
                </a:cubicBezTo>
                <a:cubicBezTo>
                  <a:pt x="750717" y="112860"/>
                  <a:pt x="762655" y="176942"/>
                  <a:pt x="765544" y="191386"/>
                </a:cubicBezTo>
                <a:cubicBezTo>
                  <a:pt x="769088" y="177209"/>
                  <a:pt x="768071" y="161015"/>
                  <a:pt x="776177" y="148856"/>
                </a:cubicBezTo>
                <a:cubicBezTo>
                  <a:pt x="783265" y="138224"/>
                  <a:pt x="808074" y="127591"/>
                  <a:pt x="808074" y="1275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Frihåndsform 18"/>
          <p:cNvSpPr/>
          <p:nvPr/>
        </p:nvSpPr>
        <p:spPr>
          <a:xfrm flipH="1">
            <a:off x="3995738" y="1399332"/>
            <a:ext cx="808037" cy="71438"/>
          </a:xfrm>
          <a:custGeom>
            <a:avLst/>
            <a:gdLst>
              <a:gd name="connsiteX0" fmla="*/ 0 w 808074"/>
              <a:gd name="connsiteY0" fmla="*/ 180754 h 308344"/>
              <a:gd name="connsiteX1" fmla="*/ 10632 w 808074"/>
              <a:gd name="connsiteY1" fmla="*/ 85061 h 308344"/>
              <a:gd name="connsiteX2" fmla="*/ 21265 w 808074"/>
              <a:gd name="connsiteY2" fmla="*/ 42530 h 308344"/>
              <a:gd name="connsiteX3" fmla="*/ 31898 w 808074"/>
              <a:gd name="connsiteY3" fmla="*/ 74428 h 308344"/>
              <a:gd name="connsiteX4" fmla="*/ 53163 w 808074"/>
              <a:gd name="connsiteY4" fmla="*/ 106326 h 308344"/>
              <a:gd name="connsiteX5" fmla="*/ 63795 w 808074"/>
              <a:gd name="connsiteY5" fmla="*/ 170121 h 308344"/>
              <a:gd name="connsiteX6" fmla="*/ 95693 w 808074"/>
              <a:gd name="connsiteY6" fmla="*/ 148856 h 308344"/>
              <a:gd name="connsiteX7" fmla="*/ 116958 w 808074"/>
              <a:gd name="connsiteY7" fmla="*/ 85061 h 308344"/>
              <a:gd name="connsiteX8" fmla="*/ 170121 w 808074"/>
              <a:gd name="connsiteY8" fmla="*/ 159489 h 308344"/>
              <a:gd name="connsiteX9" fmla="*/ 202019 w 808074"/>
              <a:gd name="connsiteY9" fmla="*/ 95693 h 308344"/>
              <a:gd name="connsiteX10" fmla="*/ 233916 w 808074"/>
              <a:gd name="connsiteY10" fmla="*/ 85061 h 308344"/>
              <a:gd name="connsiteX11" fmla="*/ 265814 w 808074"/>
              <a:gd name="connsiteY11" fmla="*/ 308344 h 308344"/>
              <a:gd name="connsiteX12" fmla="*/ 287079 w 808074"/>
              <a:gd name="connsiteY12" fmla="*/ 244549 h 308344"/>
              <a:gd name="connsiteX13" fmla="*/ 297712 w 808074"/>
              <a:gd name="connsiteY13" fmla="*/ 212651 h 308344"/>
              <a:gd name="connsiteX14" fmla="*/ 308344 w 808074"/>
              <a:gd name="connsiteY14" fmla="*/ 170121 h 308344"/>
              <a:gd name="connsiteX15" fmla="*/ 329609 w 808074"/>
              <a:gd name="connsiteY15" fmla="*/ 106326 h 308344"/>
              <a:gd name="connsiteX16" fmla="*/ 340242 w 808074"/>
              <a:gd name="connsiteY16" fmla="*/ 63795 h 308344"/>
              <a:gd name="connsiteX17" fmla="*/ 361507 w 808074"/>
              <a:gd name="connsiteY17" fmla="*/ 0 h 308344"/>
              <a:gd name="connsiteX18" fmla="*/ 393405 w 808074"/>
              <a:gd name="connsiteY18" fmla="*/ 74428 h 308344"/>
              <a:gd name="connsiteX19" fmla="*/ 404037 w 808074"/>
              <a:gd name="connsiteY19" fmla="*/ 106326 h 308344"/>
              <a:gd name="connsiteX20" fmla="*/ 414670 w 808074"/>
              <a:gd name="connsiteY20" fmla="*/ 148856 h 308344"/>
              <a:gd name="connsiteX21" fmla="*/ 435935 w 808074"/>
              <a:gd name="connsiteY21" fmla="*/ 116958 h 308344"/>
              <a:gd name="connsiteX22" fmla="*/ 457200 w 808074"/>
              <a:gd name="connsiteY22" fmla="*/ 53163 h 308344"/>
              <a:gd name="connsiteX23" fmla="*/ 467832 w 808074"/>
              <a:gd name="connsiteY23" fmla="*/ 85061 h 308344"/>
              <a:gd name="connsiteX24" fmla="*/ 478465 w 808074"/>
              <a:gd name="connsiteY24" fmla="*/ 148856 h 308344"/>
              <a:gd name="connsiteX25" fmla="*/ 489098 w 808074"/>
              <a:gd name="connsiteY25" fmla="*/ 191386 h 308344"/>
              <a:gd name="connsiteX26" fmla="*/ 499730 w 808074"/>
              <a:gd name="connsiteY26" fmla="*/ 159489 h 308344"/>
              <a:gd name="connsiteX27" fmla="*/ 510363 w 808074"/>
              <a:gd name="connsiteY27" fmla="*/ 116958 h 308344"/>
              <a:gd name="connsiteX28" fmla="*/ 531628 w 808074"/>
              <a:gd name="connsiteY28" fmla="*/ 74428 h 308344"/>
              <a:gd name="connsiteX29" fmla="*/ 542260 w 808074"/>
              <a:gd name="connsiteY29" fmla="*/ 42530 h 308344"/>
              <a:gd name="connsiteX30" fmla="*/ 552893 w 808074"/>
              <a:gd name="connsiteY30" fmla="*/ 74428 h 308344"/>
              <a:gd name="connsiteX31" fmla="*/ 563526 w 808074"/>
              <a:gd name="connsiteY31" fmla="*/ 116958 h 308344"/>
              <a:gd name="connsiteX32" fmla="*/ 595423 w 808074"/>
              <a:gd name="connsiteY32" fmla="*/ 138223 h 308344"/>
              <a:gd name="connsiteX33" fmla="*/ 606056 w 808074"/>
              <a:gd name="connsiteY33" fmla="*/ 170121 h 308344"/>
              <a:gd name="connsiteX34" fmla="*/ 616688 w 808074"/>
              <a:gd name="connsiteY34" fmla="*/ 127591 h 308344"/>
              <a:gd name="connsiteX35" fmla="*/ 637953 w 808074"/>
              <a:gd name="connsiteY35" fmla="*/ 31898 h 308344"/>
              <a:gd name="connsiteX36" fmla="*/ 669851 w 808074"/>
              <a:gd name="connsiteY36" fmla="*/ 127591 h 308344"/>
              <a:gd name="connsiteX37" fmla="*/ 680484 w 808074"/>
              <a:gd name="connsiteY37" fmla="*/ 159489 h 308344"/>
              <a:gd name="connsiteX38" fmla="*/ 691116 w 808074"/>
              <a:gd name="connsiteY38" fmla="*/ 127591 h 308344"/>
              <a:gd name="connsiteX39" fmla="*/ 723014 w 808074"/>
              <a:gd name="connsiteY39" fmla="*/ 53163 h 308344"/>
              <a:gd name="connsiteX40" fmla="*/ 744279 w 808074"/>
              <a:gd name="connsiteY40" fmla="*/ 95693 h 308344"/>
              <a:gd name="connsiteX41" fmla="*/ 765544 w 808074"/>
              <a:gd name="connsiteY41" fmla="*/ 191386 h 308344"/>
              <a:gd name="connsiteX42" fmla="*/ 776177 w 808074"/>
              <a:gd name="connsiteY42" fmla="*/ 148856 h 308344"/>
              <a:gd name="connsiteX43" fmla="*/ 808074 w 808074"/>
              <a:gd name="connsiteY43" fmla="*/ 127591 h 308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08074" h="308344">
                <a:moveTo>
                  <a:pt x="0" y="180754"/>
                </a:moveTo>
                <a:cubicBezTo>
                  <a:pt x="3544" y="148856"/>
                  <a:pt x="5752" y="116782"/>
                  <a:pt x="10632" y="85061"/>
                </a:cubicBezTo>
                <a:cubicBezTo>
                  <a:pt x="12854" y="70618"/>
                  <a:pt x="8194" y="49065"/>
                  <a:pt x="21265" y="42530"/>
                </a:cubicBezTo>
                <a:cubicBezTo>
                  <a:pt x="31290" y="37518"/>
                  <a:pt x="26886" y="64403"/>
                  <a:pt x="31898" y="74428"/>
                </a:cubicBezTo>
                <a:cubicBezTo>
                  <a:pt x="37613" y="85858"/>
                  <a:pt x="46075" y="95693"/>
                  <a:pt x="53163" y="106326"/>
                </a:cubicBezTo>
                <a:cubicBezTo>
                  <a:pt x="56707" y="127591"/>
                  <a:pt x="48551" y="154877"/>
                  <a:pt x="63795" y="170121"/>
                </a:cubicBezTo>
                <a:cubicBezTo>
                  <a:pt x="72831" y="179157"/>
                  <a:pt x="88920" y="159692"/>
                  <a:pt x="95693" y="148856"/>
                </a:cubicBezTo>
                <a:cubicBezTo>
                  <a:pt x="107573" y="129848"/>
                  <a:pt x="116958" y="85061"/>
                  <a:pt x="116958" y="85061"/>
                </a:cubicBezTo>
                <a:cubicBezTo>
                  <a:pt x="141767" y="159489"/>
                  <a:pt x="116958" y="141767"/>
                  <a:pt x="170121" y="159489"/>
                </a:cubicBezTo>
                <a:cubicBezTo>
                  <a:pt x="177766" y="128907"/>
                  <a:pt x="174137" y="112422"/>
                  <a:pt x="202019" y="95693"/>
                </a:cubicBezTo>
                <a:cubicBezTo>
                  <a:pt x="211629" y="89927"/>
                  <a:pt x="223284" y="88605"/>
                  <a:pt x="233916" y="85061"/>
                </a:cubicBezTo>
                <a:cubicBezTo>
                  <a:pt x="272030" y="199402"/>
                  <a:pt x="253690" y="126490"/>
                  <a:pt x="265814" y="308344"/>
                </a:cubicBezTo>
                <a:lnTo>
                  <a:pt x="287079" y="244549"/>
                </a:lnTo>
                <a:cubicBezTo>
                  <a:pt x="290623" y="233916"/>
                  <a:pt x="294994" y="223524"/>
                  <a:pt x="297712" y="212651"/>
                </a:cubicBezTo>
                <a:cubicBezTo>
                  <a:pt x="301256" y="198474"/>
                  <a:pt x="304145" y="184118"/>
                  <a:pt x="308344" y="170121"/>
                </a:cubicBezTo>
                <a:cubicBezTo>
                  <a:pt x="314785" y="148651"/>
                  <a:pt x="324172" y="128072"/>
                  <a:pt x="329609" y="106326"/>
                </a:cubicBezTo>
                <a:cubicBezTo>
                  <a:pt x="333153" y="92149"/>
                  <a:pt x="336043" y="77792"/>
                  <a:pt x="340242" y="63795"/>
                </a:cubicBezTo>
                <a:cubicBezTo>
                  <a:pt x="346683" y="42325"/>
                  <a:pt x="361507" y="0"/>
                  <a:pt x="361507" y="0"/>
                </a:cubicBezTo>
                <a:cubicBezTo>
                  <a:pt x="384970" y="117316"/>
                  <a:pt x="371342" y="140615"/>
                  <a:pt x="393405" y="74428"/>
                </a:cubicBezTo>
                <a:cubicBezTo>
                  <a:pt x="396949" y="85061"/>
                  <a:pt x="400958" y="95549"/>
                  <a:pt x="404037" y="106326"/>
                </a:cubicBezTo>
                <a:cubicBezTo>
                  <a:pt x="408051" y="120377"/>
                  <a:pt x="400807" y="144235"/>
                  <a:pt x="414670" y="148856"/>
                </a:cubicBezTo>
                <a:cubicBezTo>
                  <a:pt x="426793" y="152897"/>
                  <a:pt x="428847" y="127591"/>
                  <a:pt x="435935" y="116958"/>
                </a:cubicBezTo>
                <a:cubicBezTo>
                  <a:pt x="443023" y="95693"/>
                  <a:pt x="450112" y="31898"/>
                  <a:pt x="457200" y="53163"/>
                </a:cubicBezTo>
                <a:cubicBezTo>
                  <a:pt x="460744" y="63796"/>
                  <a:pt x="465401" y="74120"/>
                  <a:pt x="467832" y="85061"/>
                </a:cubicBezTo>
                <a:cubicBezTo>
                  <a:pt x="472509" y="106106"/>
                  <a:pt x="474237" y="127716"/>
                  <a:pt x="478465" y="148856"/>
                </a:cubicBezTo>
                <a:cubicBezTo>
                  <a:pt x="481331" y="163185"/>
                  <a:pt x="485554" y="177209"/>
                  <a:pt x="489098" y="191386"/>
                </a:cubicBezTo>
                <a:cubicBezTo>
                  <a:pt x="492642" y="180754"/>
                  <a:pt x="496651" y="170265"/>
                  <a:pt x="499730" y="159489"/>
                </a:cubicBezTo>
                <a:cubicBezTo>
                  <a:pt x="503745" y="145438"/>
                  <a:pt x="505232" y="130641"/>
                  <a:pt x="510363" y="116958"/>
                </a:cubicBezTo>
                <a:cubicBezTo>
                  <a:pt x="515928" y="102117"/>
                  <a:pt x="525384" y="88996"/>
                  <a:pt x="531628" y="74428"/>
                </a:cubicBezTo>
                <a:cubicBezTo>
                  <a:pt x="536043" y="64126"/>
                  <a:pt x="538716" y="53163"/>
                  <a:pt x="542260" y="42530"/>
                </a:cubicBezTo>
                <a:cubicBezTo>
                  <a:pt x="545804" y="53163"/>
                  <a:pt x="549814" y="63651"/>
                  <a:pt x="552893" y="74428"/>
                </a:cubicBezTo>
                <a:cubicBezTo>
                  <a:pt x="556908" y="88479"/>
                  <a:pt x="555420" y="104799"/>
                  <a:pt x="563526" y="116958"/>
                </a:cubicBezTo>
                <a:cubicBezTo>
                  <a:pt x="570614" y="127590"/>
                  <a:pt x="584791" y="131135"/>
                  <a:pt x="595423" y="138223"/>
                </a:cubicBezTo>
                <a:cubicBezTo>
                  <a:pt x="598967" y="148856"/>
                  <a:pt x="596031" y="175133"/>
                  <a:pt x="606056" y="170121"/>
                </a:cubicBezTo>
                <a:cubicBezTo>
                  <a:pt x="619126" y="163586"/>
                  <a:pt x="613518" y="141856"/>
                  <a:pt x="616688" y="127591"/>
                </a:cubicBezTo>
                <a:cubicBezTo>
                  <a:pt x="643685" y="6106"/>
                  <a:pt x="612024" y="135619"/>
                  <a:pt x="637953" y="31898"/>
                </a:cubicBezTo>
                <a:lnTo>
                  <a:pt x="669851" y="127591"/>
                </a:lnTo>
                <a:lnTo>
                  <a:pt x="680484" y="159489"/>
                </a:lnTo>
                <a:cubicBezTo>
                  <a:pt x="684028" y="148856"/>
                  <a:pt x="686701" y="137893"/>
                  <a:pt x="691116" y="127591"/>
                </a:cubicBezTo>
                <a:cubicBezTo>
                  <a:pt x="730537" y="35607"/>
                  <a:pt x="698075" y="127979"/>
                  <a:pt x="723014" y="53163"/>
                </a:cubicBezTo>
                <a:cubicBezTo>
                  <a:pt x="730102" y="67340"/>
                  <a:pt x="738714" y="80852"/>
                  <a:pt x="744279" y="95693"/>
                </a:cubicBezTo>
                <a:cubicBezTo>
                  <a:pt x="750717" y="112860"/>
                  <a:pt x="762655" y="176942"/>
                  <a:pt x="765544" y="191386"/>
                </a:cubicBezTo>
                <a:cubicBezTo>
                  <a:pt x="769088" y="177209"/>
                  <a:pt x="768071" y="161015"/>
                  <a:pt x="776177" y="148856"/>
                </a:cubicBezTo>
                <a:cubicBezTo>
                  <a:pt x="783265" y="138224"/>
                  <a:pt x="808074" y="127591"/>
                  <a:pt x="808074" y="1275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Frihåndsform 19"/>
          <p:cNvSpPr/>
          <p:nvPr/>
        </p:nvSpPr>
        <p:spPr>
          <a:xfrm flipH="1">
            <a:off x="3995738" y="1111995"/>
            <a:ext cx="808037" cy="287337"/>
          </a:xfrm>
          <a:custGeom>
            <a:avLst/>
            <a:gdLst>
              <a:gd name="connsiteX0" fmla="*/ 0 w 808074"/>
              <a:gd name="connsiteY0" fmla="*/ 180754 h 308344"/>
              <a:gd name="connsiteX1" fmla="*/ 10632 w 808074"/>
              <a:gd name="connsiteY1" fmla="*/ 85061 h 308344"/>
              <a:gd name="connsiteX2" fmla="*/ 21265 w 808074"/>
              <a:gd name="connsiteY2" fmla="*/ 42530 h 308344"/>
              <a:gd name="connsiteX3" fmla="*/ 31898 w 808074"/>
              <a:gd name="connsiteY3" fmla="*/ 74428 h 308344"/>
              <a:gd name="connsiteX4" fmla="*/ 53163 w 808074"/>
              <a:gd name="connsiteY4" fmla="*/ 106326 h 308344"/>
              <a:gd name="connsiteX5" fmla="*/ 63795 w 808074"/>
              <a:gd name="connsiteY5" fmla="*/ 170121 h 308344"/>
              <a:gd name="connsiteX6" fmla="*/ 95693 w 808074"/>
              <a:gd name="connsiteY6" fmla="*/ 148856 h 308344"/>
              <a:gd name="connsiteX7" fmla="*/ 116958 w 808074"/>
              <a:gd name="connsiteY7" fmla="*/ 85061 h 308344"/>
              <a:gd name="connsiteX8" fmla="*/ 170121 w 808074"/>
              <a:gd name="connsiteY8" fmla="*/ 159489 h 308344"/>
              <a:gd name="connsiteX9" fmla="*/ 202019 w 808074"/>
              <a:gd name="connsiteY9" fmla="*/ 95693 h 308344"/>
              <a:gd name="connsiteX10" fmla="*/ 233916 w 808074"/>
              <a:gd name="connsiteY10" fmla="*/ 85061 h 308344"/>
              <a:gd name="connsiteX11" fmla="*/ 265814 w 808074"/>
              <a:gd name="connsiteY11" fmla="*/ 308344 h 308344"/>
              <a:gd name="connsiteX12" fmla="*/ 287079 w 808074"/>
              <a:gd name="connsiteY12" fmla="*/ 244549 h 308344"/>
              <a:gd name="connsiteX13" fmla="*/ 297712 w 808074"/>
              <a:gd name="connsiteY13" fmla="*/ 212651 h 308344"/>
              <a:gd name="connsiteX14" fmla="*/ 308344 w 808074"/>
              <a:gd name="connsiteY14" fmla="*/ 170121 h 308344"/>
              <a:gd name="connsiteX15" fmla="*/ 329609 w 808074"/>
              <a:gd name="connsiteY15" fmla="*/ 106326 h 308344"/>
              <a:gd name="connsiteX16" fmla="*/ 340242 w 808074"/>
              <a:gd name="connsiteY16" fmla="*/ 63795 h 308344"/>
              <a:gd name="connsiteX17" fmla="*/ 361507 w 808074"/>
              <a:gd name="connsiteY17" fmla="*/ 0 h 308344"/>
              <a:gd name="connsiteX18" fmla="*/ 393405 w 808074"/>
              <a:gd name="connsiteY18" fmla="*/ 74428 h 308344"/>
              <a:gd name="connsiteX19" fmla="*/ 404037 w 808074"/>
              <a:gd name="connsiteY19" fmla="*/ 106326 h 308344"/>
              <a:gd name="connsiteX20" fmla="*/ 414670 w 808074"/>
              <a:gd name="connsiteY20" fmla="*/ 148856 h 308344"/>
              <a:gd name="connsiteX21" fmla="*/ 435935 w 808074"/>
              <a:gd name="connsiteY21" fmla="*/ 116958 h 308344"/>
              <a:gd name="connsiteX22" fmla="*/ 457200 w 808074"/>
              <a:gd name="connsiteY22" fmla="*/ 53163 h 308344"/>
              <a:gd name="connsiteX23" fmla="*/ 467832 w 808074"/>
              <a:gd name="connsiteY23" fmla="*/ 85061 h 308344"/>
              <a:gd name="connsiteX24" fmla="*/ 478465 w 808074"/>
              <a:gd name="connsiteY24" fmla="*/ 148856 h 308344"/>
              <a:gd name="connsiteX25" fmla="*/ 489098 w 808074"/>
              <a:gd name="connsiteY25" fmla="*/ 191386 h 308344"/>
              <a:gd name="connsiteX26" fmla="*/ 499730 w 808074"/>
              <a:gd name="connsiteY26" fmla="*/ 159489 h 308344"/>
              <a:gd name="connsiteX27" fmla="*/ 510363 w 808074"/>
              <a:gd name="connsiteY27" fmla="*/ 116958 h 308344"/>
              <a:gd name="connsiteX28" fmla="*/ 531628 w 808074"/>
              <a:gd name="connsiteY28" fmla="*/ 74428 h 308344"/>
              <a:gd name="connsiteX29" fmla="*/ 542260 w 808074"/>
              <a:gd name="connsiteY29" fmla="*/ 42530 h 308344"/>
              <a:gd name="connsiteX30" fmla="*/ 552893 w 808074"/>
              <a:gd name="connsiteY30" fmla="*/ 74428 h 308344"/>
              <a:gd name="connsiteX31" fmla="*/ 563526 w 808074"/>
              <a:gd name="connsiteY31" fmla="*/ 116958 h 308344"/>
              <a:gd name="connsiteX32" fmla="*/ 595423 w 808074"/>
              <a:gd name="connsiteY32" fmla="*/ 138223 h 308344"/>
              <a:gd name="connsiteX33" fmla="*/ 606056 w 808074"/>
              <a:gd name="connsiteY33" fmla="*/ 170121 h 308344"/>
              <a:gd name="connsiteX34" fmla="*/ 616688 w 808074"/>
              <a:gd name="connsiteY34" fmla="*/ 127591 h 308344"/>
              <a:gd name="connsiteX35" fmla="*/ 637953 w 808074"/>
              <a:gd name="connsiteY35" fmla="*/ 31898 h 308344"/>
              <a:gd name="connsiteX36" fmla="*/ 669851 w 808074"/>
              <a:gd name="connsiteY36" fmla="*/ 127591 h 308344"/>
              <a:gd name="connsiteX37" fmla="*/ 680484 w 808074"/>
              <a:gd name="connsiteY37" fmla="*/ 159489 h 308344"/>
              <a:gd name="connsiteX38" fmla="*/ 691116 w 808074"/>
              <a:gd name="connsiteY38" fmla="*/ 127591 h 308344"/>
              <a:gd name="connsiteX39" fmla="*/ 723014 w 808074"/>
              <a:gd name="connsiteY39" fmla="*/ 53163 h 308344"/>
              <a:gd name="connsiteX40" fmla="*/ 744279 w 808074"/>
              <a:gd name="connsiteY40" fmla="*/ 95693 h 308344"/>
              <a:gd name="connsiteX41" fmla="*/ 765544 w 808074"/>
              <a:gd name="connsiteY41" fmla="*/ 191386 h 308344"/>
              <a:gd name="connsiteX42" fmla="*/ 776177 w 808074"/>
              <a:gd name="connsiteY42" fmla="*/ 148856 h 308344"/>
              <a:gd name="connsiteX43" fmla="*/ 808074 w 808074"/>
              <a:gd name="connsiteY43" fmla="*/ 127591 h 308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08074" h="308344">
                <a:moveTo>
                  <a:pt x="0" y="180754"/>
                </a:moveTo>
                <a:cubicBezTo>
                  <a:pt x="3544" y="148856"/>
                  <a:pt x="5752" y="116782"/>
                  <a:pt x="10632" y="85061"/>
                </a:cubicBezTo>
                <a:cubicBezTo>
                  <a:pt x="12854" y="70618"/>
                  <a:pt x="8194" y="49065"/>
                  <a:pt x="21265" y="42530"/>
                </a:cubicBezTo>
                <a:cubicBezTo>
                  <a:pt x="31290" y="37518"/>
                  <a:pt x="26886" y="64403"/>
                  <a:pt x="31898" y="74428"/>
                </a:cubicBezTo>
                <a:cubicBezTo>
                  <a:pt x="37613" y="85858"/>
                  <a:pt x="46075" y="95693"/>
                  <a:pt x="53163" y="106326"/>
                </a:cubicBezTo>
                <a:cubicBezTo>
                  <a:pt x="56707" y="127591"/>
                  <a:pt x="48551" y="154877"/>
                  <a:pt x="63795" y="170121"/>
                </a:cubicBezTo>
                <a:cubicBezTo>
                  <a:pt x="72831" y="179157"/>
                  <a:pt x="88920" y="159692"/>
                  <a:pt x="95693" y="148856"/>
                </a:cubicBezTo>
                <a:cubicBezTo>
                  <a:pt x="107573" y="129848"/>
                  <a:pt x="116958" y="85061"/>
                  <a:pt x="116958" y="85061"/>
                </a:cubicBezTo>
                <a:cubicBezTo>
                  <a:pt x="141767" y="159489"/>
                  <a:pt x="116958" y="141767"/>
                  <a:pt x="170121" y="159489"/>
                </a:cubicBezTo>
                <a:cubicBezTo>
                  <a:pt x="177766" y="128907"/>
                  <a:pt x="174137" y="112422"/>
                  <a:pt x="202019" y="95693"/>
                </a:cubicBezTo>
                <a:cubicBezTo>
                  <a:pt x="211629" y="89927"/>
                  <a:pt x="223284" y="88605"/>
                  <a:pt x="233916" y="85061"/>
                </a:cubicBezTo>
                <a:cubicBezTo>
                  <a:pt x="272030" y="199402"/>
                  <a:pt x="253690" y="126490"/>
                  <a:pt x="265814" y="308344"/>
                </a:cubicBezTo>
                <a:lnTo>
                  <a:pt x="287079" y="244549"/>
                </a:lnTo>
                <a:cubicBezTo>
                  <a:pt x="290623" y="233916"/>
                  <a:pt x="294994" y="223524"/>
                  <a:pt x="297712" y="212651"/>
                </a:cubicBezTo>
                <a:cubicBezTo>
                  <a:pt x="301256" y="198474"/>
                  <a:pt x="304145" y="184118"/>
                  <a:pt x="308344" y="170121"/>
                </a:cubicBezTo>
                <a:cubicBezTo>
                  <a:pt x="314785" y="148651"/>
                  <a:pt x="324172" y="128072"/>
                  <a:pt x="329609" y="106326"/>
                </a:cubicBezTo>
                <a:cubicBezTo>
                  <a:pt x="333153" y="92149"/>
                  <a:pt x="336043" y="77792"/>
                  <a:pt x="340242" y="63795"/>
                </a:cubicBezTo>
                <a:cubicBezTo>
                  <a:pt x="346683" y="42325"/>
                  <a:pt x="361507" y="0"/>
                  <a:pt x="361507" y="0"/>
                </a:cubicBezTo>
                <a:cubicBezTo>
                  <a:pt x="384970" y="117316"/>
                  <a:pt x="371342" y="140615"/>
                  <a:pt x="393405" y="74428"/>
                </a:cubicBezTo>
                <a:cubicBezTo>
                  <a:pt x="396949" y="85061"/>
                  <a:pt x="400958" y="95549"/>
                  <a:pt x="404037" y="106326"/>
                </a:cubicBezTo>
                <a:cubicBezTo>
                  <a:pt x="408051" y="120377"/>
                  <a:pt x="400807" y="144235"/>
                  <a:pt x="414670" y="148856"/>
                </a:cubicBezTo>
                <a:cubicBezTo>
                  <a:pt x="426793" y="152897"/>
                  <a:pt x="428847" y="127591"/>
                  <a:pt x="435935" y="116958"/>
                </a:cubicBezTo>
                <a:cubicBezTo>
                  <a:pt x="443023" y="95693"/>
                  <a:pt x="450112" y="31898"/>
                  <a:pt x="457200" y="53163"/>
                </a:cubicBezTo>
                <a:cubicBezTo>
                  <a:pt x="460744" y="63796"/>
                  <a:pt x="465401" y="74120"/>
                  <a:pt x="467832" y="85061"/>
                </a:cubicBezTo>
                <a:cubicBezTo>
                  <a:pt x="472509" y="106106"/>
                  <a:pt x="474237" y="127716"/>
                  <a:pt x="478465" y="148856"/>
                </a:cubicBezTo>
                <a:cubicBezTo>
                  <a:pt x="481331" y="163185"/>
                  <a:pt x="485554" y="177209"/>
                  <a:pt x="489098" y="191386"/>
                </a:cubicBezTo>
                <a:cubicBezTo>
                  <a:pt x="492642" y="180754"/>
                  <a:pt x="496651" y="170265"/>
                  <a:pt x="499730" y="159489"/>
                </a:cubicBezTo>
                <a:cubicBezTo>
                  <a:pt x="503745" y="145438"/>
                  <a:pt x="505232" y="130641"/>
                  <a:pt x="510363" y="116958"/>
                </a:cubicBezTo>
                <a:cubicBezTo>
                  <a:pt x="515928" y="102117"/>
                  <a:pt x="525384" y="88996"/>
                  <a:pt x="531628" y="74428"/>
                </a:cubicBezTo>
                <a:cubicBezTo>
                  <a:pt x="536043" y="64126"/>
                  <a:pt x="538716" y="53163"/>
                  <a:pt x="542260" y="42530"/>
                </a:cubicBezTo>
                <a:cubicBezTo>
                  <a:pt x="545804" y="53163"/>
                  <a:pt x="549814" y="63651"/>
                  <a:pt x="552893" y="74428"/>
                </a:cubicBezTo>
                <a:cubicBezTo>
                  <a:pt x="556908" y="88479"/>
                  <a:pt x="555420" y="104799"/>
                  <a:pt x="563526" y="116958"/>
                </a:cubicBezTo>
                <a:cubicBezTo>
                  <a:pt x="570614" y="127590"/>
                  <a:pt x="584791" y="131135"/>
                  <a:pt x="595423" y="138223"/>
                </a:cubicBezTo>
                <a:cubicBezTo>
                  <a:pt x="598967" y="148856"/>
                  <a:pt x="596031" y="175133"/>
                  <a:pt x="606056" y="170121"/>
                </a:cubicBezTo>
                <a:cubicBezTo>
                  <a:pt x="619126" y="163586"/>
                  <a:pt x="613518" y="141856"/>
                  <a:pt x="616688" y="127591"/>
                </a:cubicBezTo>
                <a:cubicBezTo>
                  <a:pt x="643685" y="6106"/>
                  <a:pt x="612024" y="135619"/>
                  <a:pt x="637953" y="31898"/>
                </a:cubicBezTo>
                <a:lnTo>
                  <a:pt x="669851" y="127591"/>
                </a:lnTo>
                <a:lnTo>
                  <a:pt x="680484" y="159489"/>
                </a:lnTo>
                <a:cubicBezTo>
                  <a:pt x="684028" y="148856"/>
                  <a:pt x="686701" y="137893"/>
                  <a:pt x="691116" y="127591"/>
                </a:cubicBezTo>
                <a:cubicBezTo>
                  <a:pt x="730537" y="35607"/>
                  <a:pt x="698075" y="127979"/>
                  <a:pt x="723014" y="53163"/>
                </a:cubicBezTo>
                <a:cubicBezTo>
                  <a:pt x="730102" y="67340"/>
                  <a:pt x="738714" y="80852"/>
                  <a:pt x="744279" y="95693"/>
                </a:cubicBezTo>
                <a:cubicBezTo>
                  <a:pt x="750717" y="112860"/>
                  <a:pt x="762655" y="176942"/>
                  <a:pt x="765544" y="191386"/>
                </a:cubicBezTo>
                <a:cubicBezTo>
                  <a:pt x="769088" y="177209"/>
                  <a:pt x="768071" y="161015"/>
                  <a:pt x="776177" y="148856"/>
                </a:cubicBezTo>
                <a:cubicBezTo>
                  <a:pt x="783265" y="138224"/>
                  <a:pt x="808074" y="127591"/>
                  <a:pt x="808074" y="1275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04" name="Rektangel 22"/>
          <p:cNvSpPr>
            <a:spLocks noChangeArrowheads="1"/>
          </p:cNvSpPr>
          <p:nvPr/>
        </p:nvSpPr>
        <p:spPr bwMode="auto">
          <a:xfrm>
            <a:off x="2700338" y="1339007"/>
            <a:ext cx="13668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b-NO" sz="1200" b="1">
                <a:latin typeface="Calibri" pitchFamily="34" charset="0"/>
              </a:rPr>
              <a:t>With meas filter:</a:t>
            </a:r>
            <a:endParaRPr lang="en-US" sz="1200">
              <a:latin typeface="Calibri" pitchFamily="34" charset="0"/>
            </a:endParaRPr>
          </a:p>
        </p:txBody>
      </p:sp>
      <p:sp>
        <p:nvSpPr>
          <p:cNvPr id="8205" name="Rektangel 23"/>
          <p:cNvSpPr>
            <a:spLocks noChangeArrowheads="1"/>
          </p:cNvSpPr>
          <p:nvPr/>
        </p:nvSpPr>
        <p:spPr bwMode="auto">
          <a:xfrm>
            <a:off x="2124075" y="1123107"/>
            <a:ext cx="1943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b-NO" sz="1200" b="1">
                <a:latin typeface="Calibri" pitchFamily="34" charset="0"/>
              </a:rPr>
              <a:t>Without meas filter:</a:t>
            </a:r>
            <a:endParaRPr lang="en-US" sz="1200">
              <a:latin typeface="Calibri" pitchFamily="34" charset="0"/>
            </a:endParaRPr>
          </a:p>
        </p:txBody>
      </p:sp>
      <p:sp>
        <p:nvSpPr>
          <p:cNvPr id="15" name="Plassholder for bunnteks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1A407-BA47-479B-BEC7-B57C62EA5FDF}" type="slidenum">
              <a:rPr lang="nb-NO" smtClean="0"/>
              <a:pPr>
                <a:defRPr/>
              </a:pPr>
              <a:t>8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kstSylinder 4"/>
          <p:cNvSpPr txBox="1">
            <a:spLocks noChangeArrowheads="1"/>
          </p:cNvSpPr>
          <p:nvPr/>
        </p:nvSpPr>
        <p:spPr bwMode="auto">
          <a:xfrm>
            <a:off x="251520" y="1916832"/>
            <a:ext cx="84963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/>
            <a:r>
              <a:rPr lang="nb-NO" sz="3200" b="1">
                <a:solidFill>
                  <a:srgbClr val="B00000"/>
                </a:solidFill>
                <a:latin typeface="Calibri" pitchFamily="34" charset="0"/>
              </a:rPr>
              <a:t>Let’s try:</a:t>
            </a:r>
          </a:p>
          <a:p>
            <a:pPr algn="ctr"/>
            <a:endParaRPr lang="nb-NO" sz="2800" b="1">
              <a:latin typeface="Calibri" pitchFamily="34" charset="0"/>
            </a:endParaRPr>
          </a:p>
          <a:p>
            <a:pPr algn="ctr"/>
            <a:r>
              <a:rPr lang="nb-NO" sz="2800" b="1">
                <a:latin typeface="Calibri" pitchFamily="34" charset="0"/>
                <a:hlinkClick r:id="rId2"/>
              </a:rPr>
              <a:t>Level control of wood-chip </a:t>
            </a:r>
            <a:r>
              <a:rPr lang="nb-NO" sz="2800" b="1" smtClean="0">
                <a:latin typeface="Calibri" pitchFamily="34" charset="0"/>
                <a:hlinkClick r:id="rId2"/>
              </a:rPr>
              <a:t>tank</a:t>
            </a:r>
            <a:endParaRPr lang="nb-NO" sz="2800" b="1" smtClean="0">
              <a:latin typeface="Calibri" pitchFamily="34" charset="0"/>
            </a:endParaRPr>
          </a:p>
          <a:p>
            <a:pPr algn="ctr"/>
            <a:r>
              <a:rPr lang="nb-NO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nb-NO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nb-NO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(where we study </a:t>
            </a:r>
            <a:r>
              <a:rPr lang="nb-NO" b="1">
                <a:solidFill>
                  <a:schemeClr val="tx1">
                    <a:lumMod val="75000"/>
                    <a:lumOff val="25000"/>
                  </a:schemeClr>
                </a:solidFill>
              </a:rPr>
              <a:t>the the P-, D-, and I-terms of the control </a:t>
            </a:r>
            <a:r>
              <a:rPr lang="nb-NO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signal</a:t>
            </a:r>
            <a:br>
              <a:rPr lang="nb-NO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nb-NO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nb-NO" b="1">
                <a:solidFill>
                  <a:schemeClr val="tx1">
                    <a:lumMod val="75000"/>
                    <a:lumOff val="25000"/>
                  </a:schemeClr>
                </a:solidFill>
              </a:rPr>
              <a:t>with and without measurement noise</a:t>
            </a:r>
            <a:r>
              <a:rPr lang="nb-NO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.)</a:t>
            </a:r>
            <a:endParaRPr lang="nb-NO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1"/>
          </p:nvPr>
        </p:nvSpPr>
        <p:spPr>
          <a:xfrm>
            <a:off x="3124200" y="64482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0ED95-5DC5-4D55-B541-D2C966B4A23E}" type="slidenum">
              <a:rPr lang="nb-NO" smtClean="0"/>
              <a:pPr>
                <a:defRPr/>
              </a:pPr>
              <a:t>9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22637</TotalTime>
  <Words>764</Words>
  <Application>Microsoft Office PowerPoint</Application>
  <PresentationFormat>Skjermfremvisning (4:3)</PresentationFormat>
  <Paragraphs>91</Paragraphs>
  <Slides>9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Office-tema</vt:lpstr>
      <vt:lpstr>PID Control</vt:lpstr>
      <vt:lpstr>PowerPoint-presentasjon</vt:lpstr>
      <vt:lpstr>PowerPoint-presentasjon</vt:lpstr>
      <vt:lpstr>The PID controller function (cont.)</vt:lpstr>
      <vt:lpstr>PowerPoint-presentasjon</vt:lpstr>
      <vt:lpstr>PowerPoint-presentasjon</vt:lpstr>
      <vt:lpstr>PowerPoint-presentasjon</vt:lpstr>
      <vt:lpstr>Measurement filter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admin</dc:creator>
  <cp:lastModifiedBy>Finn Haugen</cp:lastModifiedBy>
  <cp:revision>1295</cp:revision>
  <dcterms:created xsi:type="dcterms:W3CDTF">2009-02-12T18:27:23Z</dcterms:created>
  <dcterms:modified xsi:type="dcterms:W3CDTF">2018-01-12T15:08:33Z</dcterms:modified>
</cp:coreProperties>
</file>