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60" r:id="rId2"/>
    <p:sldId id="486" r:id="rId3"/>
    <p:sldId id="470" r:id="rId4"/>
    <p:sldId id="471" r:id="rId5"/>
    <p:sldId id="487" r:id="rId6"/>
    <p:sldId id="488" r:id="rId7"/>
    <p:sldId id="489" r:id="rId8"/>
    <p:sldId id="481" r:id="rId9"/>
    <p:sldId id="482" r:id="rId1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F25"/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1/12/2018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8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063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7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40DD-747B-49CD-9407-3A4CF7A25F47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EDDB-AB23-4D31-9794-0A7842B9F7D8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8366-302F-4941-AAF8-795E3AE0E967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A5F3-6A3E-4EF5-91FC-FEE6BA6DD60E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2AFC3-686D-4D63-8363-3AD22F7CF1B7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E33BC-C6F3-4A73-BAEC-C6F2AAE95073}" type="datetime1">
              <a:rPr lang="nb-NO" smtClean="0"/>
              <a:t>12.01.2018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2684-3D01-411B-8CD2-D352E1875FDA}" type="datetime1">
              <a:rPr lang="nb-NO" smtClean="0"/>
              <a:t>12.01.2018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F1865-0DFB-46D7-9DDC-A84DAC6DCA22}" type="datetime1">
              <a:rPr lang="nb-NO" smtClean="0"/>
              <a:t>12.01.2018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E8130-DCEE-45BA-B844-BFC0262B82CA}" type="datetime1">
              <a:rPr lang="nb-NO" smtClean="0"/>
              <a:t>12.01.2018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21CA-3FD3-42CF-BA57-EEECE86064F4}" type="datetime1">
              <a:rPr lang="nb-NO" smtClean="0"/>
              <a:t>12.01.2018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E885-7595-4DBB-8E3E-2577678BE6A8}" type="datetime1">
              <a:rPr lang="nb-NO" smtClean="0"/>
              <a:t>12.01.2018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EC8CF2-2BFC-4AB9-BE1A-0D82523DF1B7}" type="datetime1">
              <a:rPr lang="nb-NO" smtClean="0"/>
              <a:t>12.01.2018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215106" y="2348880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PID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18DB-13BF-47A3-9B6B-579BA0CB449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Sylinder 2"/>
          <p:cNvSpPr txBox="1">
            <a:spLocks noChangeArrowheads="1"/>
          </p:cNvSpPr>
          <p:nvPr/>
        </p:nvSpPr>
        <p:spPr bwMode="auto">
          <a:xfrm>
            <a:off x="684213" y="908050"/>
            <a:ext cx="81137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Reviewing the feedback control </a:t>
            </a:r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loop:</a:t>
            </a:r>
            <a:endParaRPr lang="nb-NO" sz="36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325" y="1989138"/>
            <a:ext cx="63373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36838"/>
            <a:ext cx="5834062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ktangel 21"/>
          <p:cNvSpPr/>
          <p:nvPr/>
        </p:nvSpPr>
        <p:spPr>
          <a:xfrm>
            <a:off x="2308225" y="1196975"/>
            <a:ext cx="42354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PID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Proportional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+ Integral + Derivative)</a:t>
            </a:r>
          </a:p>
        </p:txBody>
      </p:sp>
      <p:sp>
        <p:nvSpPr>
          <p:cNvPr id="5125" name="TekstSylinder 20"/>
          <p:cNvSpPr txBox="1">
            <a:spLocks noChangeArrowheads="1"/>
          </p:cNvSpPr>
          <p:nvPr/>
        </p:nvSpPr>
        <p:spPr bwMode="auto">
          <a:xfrm>
            <a:off x="684213" y="4508500"/>
            <a:ext cx="3311525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1D8D17"/>
                </a:solidFill>
                <a:latin typeface="Calibri" pitchFamily="34" charset="0"/>
              </a:rPr>
              <a:t> e – control error = ysp - ym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 – total control signal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u</a:t>
            </a:r>
            <a:r>
              <a:rPr lang="nb-NO" sz="1100" b="1" smtClean="0">
                <a:solidFill>
                  <a:srgbClr val="B00000"/>
                </a:solidFill>
                <a:latin typeface="Calibri" pitchFamily="34" charset="0"/>
              </a:rPr>
              <a:t>0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, or u</a:t>
            </a:r>
            <a:r>
              <a:rPr lang="nb-NO" sz="1200" b="1" smtClean="0">
                <a:solidFill>
                  <a:srgbClr val="B00000"/>
                </a:solidFill>
                <a:latin typeface="Calibri" pitchFamily="34" charset="0"/>
              </a:rPr>
              <a:t>man</a:t>
            </a:r>
            <a:r>
              <a:rPr lang="nb-NO" b="1" smtClean="0">
                <a:solidFill>
                  <a:srgbClr val="B00000"/>
                </a:solidFill>
                <a:latin typeface="Calibri" pitchFamily="34" charset="0"/>
              </a:rPr>
              <a:t>, </a:t>
            </a: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– manual control signal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up – proportional term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ui – integral term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b="1">
                <a:solidFill>
                  <a:srgbClr val="B00000"/>
                </a:solidFill>
                <a:latin typeface="Calibri" pitchFamily="34" charset="0"/>
              </a:rPr>
              <a:t> ud – derivative term</a:t>
            </a:r>
          </a:p>
        </p:txBody>
      </p:sp>
      <p:sp>
        <p:nvSpPr>
          <p:cNvPr id="5126" name="TekstSylinder 23"/>
          <p:cNvSpPr txBox="1">
            <a:spLocks noChangeArrowheads="1"/>
          </p:cNvSpPr>
          <p:nvPr/>
        </p:nvSpPr>
        <p:spPr bwMode="auto">
          <a:xfrm>
            <a:off x="4500563" y="4508500"/>
            <a:ext cx="3743325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Kp – controller gain = 100/PB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Ti – integral time [sec or min]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1600" b="1">
                <a:solidFill>
                  <a:srgbClr val="003399"/>
                </a:solidFill>
                <a:latin typeface="Calibri" pitchFamily="34" charset="0"/>
              </a:rPr>
              <a:t> Td – derivative time [sec or min]</a:t>
            </a:r>
          </a:p>
        </p:txBody>
      </p:sp>
      <p:sp>
        <p:nvSpPr>
          <p:cNvPr id="5127" name="TekstSylinder 2"/>
          <p:cNvSpPr txBox="1">
            <a:spLocks noChangeArrowheads="1"/>
          </p:cNvSpPr>
          <p:nvPr/>
        </p:nvSpPr>
        <p:spPr bwMode="auto">
          <a:xfrm>
            <a:off x="1570038" y="620713"/>
            <a:ext cx="5738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The PID controller function</a:t>
            </a:r>
          </a:p>
        </p:txBody>
      </p:sp>
      <p:sp>
        <p:nvSpPr>
          <p:cNvPr id="15" name="Rektangel 14"/>
          <p:cNvSpPr/>
          <p:nvPr/>
        </p:nvSpPr>
        <p:spPr>
          <a:xfrm>
            <a:off x="755650" y="4076700"/>
            <a:ext cx="19621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Variables (signals):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4572000" y="4076700"/>
            <a:ext cx="24495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Parameters (</a:t>
            </a:r>
            <a:r>
              <a:rPr lang="nb-NO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constants</a:t>
            </a:r>
            <a:r>
              <a:rPr lang="nb-NO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):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860800" y="1628775"/>
            <a:ext cx="865188" cy="720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3213100" y="198913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4725988" y="198913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2628900" y="1628775"/>
            <a:ext cx="115093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 </a:t>
            </a:r>
            <a:r>
              <a:rPr lang="nb-NO" sz="14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error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357563" y="1917700"/>
            <a:ext cx="2873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725988" y="1628775"/>
            <a:ext cx="1206500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Control signal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4845050" y="1908175"/>
            <a:ext cx="31273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Rektangel 29"/>
          <p:cNvSpPr>
            <a:spLocks noChangeArrowheads="1"/>
          </p:cNvSpPr>
          <p:nvPr/>
        </p:nvSpPr>
        <p:spPr bwMode="auto">
          <a:xfrm>
            <a:off x="4078288" y="1825625"/>
            <a:ext cx="484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  <a:latin typeface="Calibri" pitchFamily="34" charset="0"/>
              </a:rPr>
              <a:t>PID</a:t>
            </a:r>
            <a:endParaRPr lang="en-US" sz="1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2700338" y="24209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4067175" y="2420938"/>
            <a:ext cx="6492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I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5580063" y="242093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D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1" name="Plassholder for bunntekst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1331913" y="59209"/>
            <a:ext cx="6192837" cy="777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1D8D17"/>
                </a:solidFill>
                <a:latin typeface="+mn-lt"/>
              </a:rPr>
              <a:t>The </a:t>
            </a:r>
            <a:r>
              <a:rPr lang="en-US" sz="3200" b="1" dirty="0" err="1" smtClean="0">
                <a:solidFill>
                  <a:srgbClr val="1D8D17"/>
                </a:solidFill>
                <a:latin typeface="+mn-lt"/>
              </a:rPr>
              <a:t>PID</a:t>
            </a:r>
            <a:r>
              <a:rPr lang="en-US" sz="3200" b="1" dirty="0" smtClean="0">
                <a:solidFill>
                  <a:srgbClr val="1D8D17"/>
                </a:solidFill>
                <a:latin typeface="+mn-lt"/>
              </a:rPr>
              <a:t> controller function (cont.)</a:t>
            </a:r>
            <a:endParaRPr lang="en-US" sz="3200" dirty="0">
              <a:solidFill>
                <a:srgbClr val="1D8D17"/>
              </a:solidFill>
              <a:latin typeface="+mn-lt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620688"/>
            <a:ext cx="487362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C:\www-pors.hit.no\finnh\www\srilanka\workshop\graphics\integ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3" y="2447503"/>
            <a:ext cx="425608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ktangel 18"/>
          <p:cNvSpPr/>
          <p:nvPr/>
        </p:nvSpPr>
        <p:spPr>
          <a:xfrm>
            <a:off x="61913" y="1488841"/>
            <a:ext cx="3286125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I-term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ui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and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therefore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total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signal, u,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will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change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increase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or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decrease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) as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long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as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error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is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different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from zero,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causing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error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to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eventually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become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zero (in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steady-state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)</a:t>
            </a:r>
            <a:r>
              <a:rPr lang="nb-NO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P- and D-term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contributes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with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speed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in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action. D-term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can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provide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increased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stability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(damping).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Unfortunately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D-term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amplifies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measurement</a:t>
            </a:r>
            <a:r>
              <a:rPr lang="nb-NO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C00000"/>
                </a:solidFill>
                <a:latin typeface="+mn-lt"/>
              </a:rPr>
              <a:t>noise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.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Therefore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D-term </a:t>
            </a:r>
            <a:r>
              <a:rPr lang="nb-NO" sz="2000" b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is </a:t>
            </a:r>
            <a:r>
              <a:rPr lang="nb-NO" sz="2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quite unpopular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, and is </a:t>
            </a:r>
            <a:r>
              <a:rPr lang="nb-NO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often</a:t>
            </a:r>
            <a:r>
              <a:rPr lang="nb-NO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not used.</a:t>
            </a:r>
          </a:p>
        </p:txBody>
      </p:sp>
      <p:cxnSp>
        <p:nvCxnSpPr>
          <p:cNvPr id="20" name="Rett pil 19"/>
          <p:cNvCxnSpPr/>
          <p:nvPr/>
        </p:nvCxnSpPr>
        <p:spPr>
          <a:xfrm rot="16200000" flipH="1">
            <a:off x="3286125" y="2206600"/>
            <a:ext cx="1714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V="1">
            <a:off x="3419475" y="1628750"/>
            <a:ext cx="936625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 rot="16200000" flipV="1">
            <a:off x="5761038" y="3537421"/>
            <a:ext cx="1150938" cy="503237"/>
          </a:xfrm>
          <a:prstGeom prst="straightConnector1">
            <a:avLst/>
          </a:prstGeom>
          <a:ln>
            <a:solidFill>
              <a:srgbClr val="D9670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bunntekst 12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techteach.no\publications\reguleringsteknikk\utv\visio\pidsloyf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268761"/>
            <a:ext cx="928900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lipse 10"/>
          <p:cNvSpPr/>
          <p:nvPr/>
        </p:nvSpPr>
        <p:spPr>
          <a:xfrm>
            <a:off x="1475656" y="3212976"/>
            <a:ext cx="1224136" cy="864096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ED3C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1"/>
          <p:cNvSpPr txBox="1">
            <a:spLocks/>
          </p:cNvSpPr>
          <p:nvPr/>
        </p:nvSpPr>
        <p:spPr>
          <a:xfrm>
            <a:off x="4" y="46586"/>
            <a:ext cx="8964613" cy="6334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008000"/>
                </a:solidFill>
                <a:latin typeface="+mn-lt"/>
                <a:ea typeface="+mj-ea"/>
                <a:cs typeface="+mj-cs"/>
              </a:rPr>
              <a:t>Discrete-time (computer-based) PID control loop:</a:t>
            </a:r>
            <a:endParaRPr lang="en-US" sz="2800">
              <a:solidFill>
                <a:srgbClr val="008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8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1511437" y="6437276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nn-NO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3FBDE-38C1-4ABB-8DE2-3F10D8705315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sp>
        <p:nvSpPr>
          <p:cNvPr id="9" name="Tittel 11"/>
          <p:cNvSpPr txBox="1">
            <a:spLocks/>
          </p:cNvSpPr>
          <p:nvPr/>
        </p:nvSpPr>
        <p:spPr>
          <a:xfrm>
            <a:off x="683554" y="519405"/>
            <a:ext cx="7704856" cy="4021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j-ea"/>
                <a:cs typeface="+mj-cs"/>
              </a:rPr>
              <a:t>(Hoping that the block diagram is understandable despite the Norwegian text.)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80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2124526" y="3259139"/>
            <a:ext cx="865187" cy="720725"/>
          </a:xfrm>
          <a:prstGeom prst="rect">
            <a:avLst/>
          </a:prstGeom>
          <a:solidFill>
            <a:srgbClr val="46D2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1476822" y="3619502"/>
            <a:ext cx="647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2989709" y="3619502"/>
            <a:ext cx="647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58" name="Rektangel 26"/>
          <p:cNvSpPr>
            <a:spLocks noChangeArrowheads="1"/>
          </p:cNvSpPr>
          <p:nvPr/>
        </p:nvSpPr>
        <p:spPr bwMode="auto">
          <a:xfrm>
            <a:off x="1467297" y="3609978"/>
            <a:ext cx="679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e(k)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60" name="Rektangel 29"/>
          <p:cNvSpPr>
            <a:spLocks noChangeArrowheads="1"/>
          </p:cNvSpPr>
          <p:nvPr/>
        </p:nvSpPr>
        <p:spPr bwMode="auto">
          <a:xfrm>
            <a:off x="2342009" y="3455992"/>
            <a:ext cx="44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</a:rPr>
              <a:t>PID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4716487" y="3932859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5580087" y="3932859"/>
            <a:ext cx="649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6516712" y="3932859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0364" name="Rektangel 33"/>
          <p:cNvSpPr>
            <a:spLocks noChangeArrowheads="1"/>
          </p:cNvSpPr>
          <p:nvPr/>
        </p:nvSpPr>
        <p:spPr bwMode="auto">
          <a:xfrm>
            <a:off x="2988126" y="3578228"/>
            <a:ext cx="475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u(k) =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65" name="Rektangel 56"/>
          <p:cNvSpPr>
            <a:spLocks noChangeArrowheads="1"/>
          </p:cNvSpPr>
          <p:nvPr/>
        </p:nvSpPr>
        <p:spPr bwMode="auto">
          <a:xfrm>
            <a:off x="550602" y="4623906"/>
            <a:ext cx="834187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b-NO" b="1">
                <a:solidFill>
                  <a:srgbClr val="002060"/>
                </a:solidFill>
                <a:cs typeface="Times New Roman" pitchFamily="18" charset="0"/>
              </a:rPr>
              <a:t>u(k) </a:t>
            </a:r>
            <a:r>
              <a:rPr lang="nb-NO" b="1" smtClean="0">
                <a:solidFill>
                  <a:srgbClr val="002060"/>
                </a:solidFill>
                <a:cs typeface="Times New Roman" pitchFamily="18" charset="0"/>
              </a:rPr>
              <a:t>is calculated by the PID algorithm each time step, Ts. (A typical Ts in process controllers is 0.1 s.)</a:t>
            </a:r>
          </a:p>
          <a:p>
            <a:endParaRPr lang="nb-NO" sz="2000" b="1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nb-NO" sz="2000" b="1" smtClean="0">
                <a:solidFill>
                  <a:srgbClr val="002060"/>
                </a:solidFill>
                <a:cs typeface="Times New Roman" pitchFamily="18" charset="0"/>
              </a:rPr>
              <a:t>The P, I, and D terms can be calculated as shown on the next slide.</a:t>
            </a: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100370" name="TekstSylinder 2"/>
          <p:cNvSpPr txBox="1">
            <a:spLocks noChangeArrowheads="1"/>
          </p:cNvSpPr>
          <p:nvPr/>
        </p:nvSpPr>
        <p:spPr bwMode="auto">
          <a:xfrm>
            <a:off x="1570038" y="971006"/>
            <a:ext cx="5738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3200" b="1">
                <a:solidFill>
                  <a:srgbClr val="008000"/>
                </a:solidFill>
              </a:rPr>
              <a:t>Discrete-time </a:t>
            </a:r>
            <a:r>
              <a:rPr lang="nb-NO" sz="3200" b="1" smtClean="0">
                <a:solidFill>
                  <a:srgbClr val="008000"/>
                </a:solidFill>
              </a:rPr>
              <a:t>PID controller</a:t>
            </a:r>
            <a:endParaRPr lang="nb-NO" sz="3200" b="1">
              <a:solidFill>
                <a:srgbClr val="008000"/>
              </a:solidFill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1187624" y="1636707"/>
            <a:ext cx="67691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Introducing simplifyes notation: </a:t>
            </a:r>
            <a:r>
              <a:rPr lang="nb-NO" b="1" i="1" smtClean="0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e(k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= e(</a:t>
            </a:r>
            <a:r>
              <a:rPr lang="nb-NO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nb-NO" sz="1200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k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</a:t>
            </a:r>
            <a:r>
              <a:rPr lang="nb-NO" b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og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u(k) = u(</a:t>
            </a:r>
            <a:r>
              <a:rPr lang="nb-NO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nb-NO" sz="1200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k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  <a:endParaRPr lang="en-US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1511437" y="6437276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nn-NO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60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kstSylinder 2"/>
          <p:cNvSpPr txBox="1">
            <a:spLocks noChangeArrowheads="1"/>
          </p:cNvSpPr>
          <p:nvPr/>
        </p:nvSpPr>
        <p:spPr bwMode="auto">
          <a:xfrm>
            <a:off x="0" y="-27384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>
                <a:solidFill>
                  <a:srgbClr val="008000"/>
                </a:solidFill>
              </a:rPr>
              <a:t>Discrete-time </a:t>
            </a:r>
            <a:r>
              <a:rPr lang="nb-NO" sz="2800" b="1">
                <a:solidFill>
                  <a:srgbClr val="008000"/>
                </a:solidFill>
              </a:rPr>
              <a:t>PID </a:t>
            </a:r>
            <a:r>
              <a:rPr lang="nb-NO" sz="2800" b="1" smtClean="0">
                <a:solidFill>
                  <a:srgbClr val="008000"/>
                </a:solidFill>
              </a:rPr>
              <a:t>algorithm based on discrete-time version of the continuous-time PID function:</a:t>
            </a:r>
            <a:endParaRPr lang="nb-NO" sz="2800" b="1">
              <a:solidFill>
                <a:srgbClr val="008000"/>
              </a:solidFill>
            </a:endParaRPr>
          </a:p>
        </p:txBody>
      </p:sp>
      <p:sp>
        <p:nvSpPr>
          <p:cNvPr id="101380" name="Rektangel 34"/>
          <p:cNvSpPr>
            <a:spLocks noChangeArrowheads="1"/>
          </p:cNvSpPr>
          <p:nvPr/>
        </p:nvSpPr>
        <p:spPr bwMode="auto">
          <a:xfrm>
            <a:off x="900117" y="1238920"/>
            <a:ext cx="41036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*e(k)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ittel 11"/>
          <p:cNvSpPr txBox="1">
            <a:spLocks/>
          </p:cNvSpPr>
          <p:nvPr/>
        </p:nvSpPr>
        <p:spPr bwMode="auto">
          <a:xfrm>
            <a:off x="323850" y="1207171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1382" name="Rektangel 36"/>
          <p:cNvSpPr>
            <a:spLocks noChangeArrowheads="1"/>
          </p:cNvSpPr>
          <p:nvPr/>
        </p:nvSpPr>
        <p:spPr bwMode="auto">
          <a:xfrm>
            <a:off x="827088" y="3142084"/>
            <a:ext cx="5473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(K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="1" i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b-NO" sz="20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2000" b="1" i="1" smtClean="0">
                <a:latin typeface="Times New Roman" pitchFamily="18" charset="0"/>
                <a:cs typeface="Times New Roman" pitchFamily="18" charset="0"/>
              </a:rPr>
              <a:t>e(1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)+…+e(k-1)+e(k)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ittel 11"/>
          <p:cNvSpPr txBox="1">
            <a:spLocks/>
          </p:cNvSpPr>
          <p:nvPr/>
        </p:nvSpPr>
        <p:spPr bwMode="auto">
          <a:xfrm>
            <a:off x="323850" y="3111923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1384" name="Rektangel 44"/>
          <p:cNvSpPr>
            <a:spLocks noChangeArrowheads="1"/>
          </p:cNvSpPr>
          <p:nvPr/>
        </p:nvSpPr>
        <p:spPr bwMode="auto">
          <a:xfrm>
            <a:off x="899592" y="6125234"/>
            <a:ext cx="41052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e(k)-e(k-1)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tel 11"/>
          <p:cNvSpPr txBox="1">
            <a:spLocks/>
          </p:cNvSpPr>
          <p:nvPr/>
        </p:nvSpPr>
        <p:spPr bwMode="auto">
          <a:xfrm>
            <a:off x="323850" y="6021288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2" name="Rektangel 61"/>
          <p:cNvSpPr/>
          <p:nvPr/>
        </p:nvSpPr>
        <p:spPr>
          <a:xfrm>
            <a:off x="323850" y="5517232"/>
            <a:ext cx="410368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smtClean="0">
                <a:solidFill>
                  <a:srgbClr val="257F25"/>
                </a:solidFill>
                <a:latin typeface="+mn-lt"/>
                <a:cs typeface="Times New Roman" pitchFamily="18" charset="0"/>
              </a:rPr>
              <a:t>D term is prop. to the rate of change of the control error:</a:t>
            </a:r>
            <a:endParaRPr lang="en-US" b="1">
              <a:solidFill>
                <a:srgbClr val="257F25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3" name="Rektangel 62"/>
          <p:cNvSpPr/>
          <p:nvPr/>
        </p:nvSpPr>
        <p:spPr>
          <a:xfrm>
            <a:off x="250826" y="908721"/>
            <a:ext cx="669766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P term is proportional with the current control error:</a:t>
            </a:r>
            <a:endParaRPr lang="en-US" b="1">
              <a:solidFill>
                <a:schemeClr val="accent5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01388" name="Rektangel 63"/>
          <p:cNvSpPr>
            <a:spLocks noChangeArrowheads="1"/>
          </p:cNvSpPr>
          <p:nvPr/>
        </p:nvSpPr>
        <p:spPr bwMode="auto">
          <a:xfrm>
            <a:off x="215904" y="2852936"/>
            <a:ext cx="8748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 smtClean="0">
                <a:solidFill>
                  <a:srgbClr val="C00000"/>
                </a:solidFill>
                <a:cs typeface="Times New Roman" pitchFamily="18" charset="0"/>
              </a:rPr>
              <a:t>I term is prop. to the </a:t>
            </a:r>
            <a:r>
              <a:rPr lang="nb-NO" b="1" i="1" smtClean="0">
                <a:solidFill>
                  <a:srgbClr val="C00000"/>
                </a:solidFill>
                <a:cs typeface="Times New Roman" pitchFamily="18" charset="0"/>
              </a:rPr>
              <a:t>sum of all sampled errors, i.e. accumulated error:</a:t>
            </a:r>
            <a:endParaRPr lang="en-US" b="1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01389" name="Rektangel 39"/>
          <p:cNvSpPr>
            <a:spLocks noChangeArrowheads="1"/>
          </p:cNvSpPr>
          <p:nvPr/>
        </p:nvSpPr>
        <p:spPr bwMode="auto">
          <a:xfrm>
            <a:off x="1403350" y="3502447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= 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(k-1) + (K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*e(k)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90" name="Rektangel 40"/>
          <p:cNvSpPr>
            <a:spLocks noChangeArrowheads="1"/>
          </p:cNvSpPr>
          <p:nvPr/>
        </p:nvSpPr>
        <p:spPr bwMode="auto">
          <a:xfrm>
            <a:off x="5003803" y="3575918"/>
            <a:ext cx="35290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1600" b="1" smtClean="0">
                <a:solidFill>
                  <a:srgbClr val="C00000"/>
                </a:solidFill>
                <a:cs typeface="Times New Roman" pitchFamily="18" charset="0"/>
              </a:rPr>
              <a:t>The second row is an alternative, practical implementation of the I term since the additions of old errors are avoided.</a:t>
            </a:r>
            <a:endParaRPr lang="en-US" sz="1600" b="1">
              <a:solidFill>
                <a:srgbClr val="C00000"/>
              </a:solidFill>
              <a:cs typeface="Times New Roman" pitchFamily="18" charset="0"/>
            </a:endParaRPr>
          </a:p>
        </p:txBody>
      </p:sp>
      <p:cxnSp>
        <p:nvCxnSpPr>
          <p:cNvPr id="42" name="Rett pil 41"/>
          <p:cNvCxnSpPr/>
          <p:nvPr/>
        </p:nvCxnSpPr>
        <p:spPr>
          <a:xfrm flipH="1" flipV="1">
            <a:off x="4356104" y="3758037"/>
            <a:ext cx="5762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ktangel 43"/>
          <p:cNvSpPr/>
          <p:nvPr/>
        </p:nvSpPr>
        <p:spPr>
          <a:xfrm>
            <a:off x="4788024" y="4699010"/>
            <a:ext cx="43561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smtClean="0">
                <a:solidFill>
                  <a:srgbClr val="257F25"/>
                </a:solidFill>
                <a:latin typeface="+mn-lt"/>
                <a:cs typeface="Times New Roman" pitchFamily="18" charset="0"/>
              </a:rPr>
              <a:t>Ideally, the D term increases control speed and stability. Howerver, the D term unfortunately is very sensitive to measurement noise, causing the control signal to become noisy. Therefore, often the d term is not used (Td = 0).</a:t>
            </a:r>
            <a:endParaRPr lang="en-US" b="1">
              <a:solidFill>
                <a:srgbClr val="257F25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46" name="Rett pil 45"/>
          <p:cNvCxnSpPr/>
          <p:nvPr/>
        </p:nvCxnSpPr>
        <p:spPr>
          <a:xfrm flipH="1">
            <a:off x="4211638" y="5551489"/>
            <a:ext cx="6477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394" name="Rektangel 51"/>
          <p:cNvSpPr>
            <a:spLocks noChangeArrowheads="1"/>
          </p:cNvSpPr>
          <p:nvPr/>
        </p:nvSpPr>
        <p:spPr bwMode="auto">
          <a:xfrm>
            <a:off x="250829" y="3885035"/>
            <a:ext cx="453707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The I term ensures zero steady-state error because the I term - and therefore the total control signal (u) - is adjusted whenever the control error is different from zero. So, the controller will keep on improving.</a:t>
            </a:r>
            <a:endParaRPr lang="en-US" b="1">
              <a:solidFill>
                <a:srgbClr val="C0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53" name="Rektangel 52"/>
          <p:cNvSpPr/>
          <p:nvPr/>
        </p:nvSpPr>
        <p:spPr>
          <a:xfrm>
            <a:off x="323850" y="1723108"/>
            <a:ext cx="77765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The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term alone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can not give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zero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error (in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steady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state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since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there must be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error different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from zero in order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for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any compensation to take place. So, there will be some compensation, but not big enough to give zero error.</a:t>
            </a:r>
            <a:endParaRPr lang="en-US" b="1">
              <a:solidFill>
                <a:schemeClr val="accent5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1511437" y="6437276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nn-NO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6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1"/>
          <p:cNvSpPr>
            <a:spLocks noGrp="1"/>
          </p:cNvSpPr>
          <p:nvPr>
            <p:ph type="title"/>
          </p:nvPr>
        </p:nvSpPr>
        <p:spPr>
          <a:xfrm>
            <a:off x="1331913" y="116632"/>
            <a:ext cx="6192837" cy="7794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9900"/>
                </a:solidFill>
              </a:rPr>
              <a:t>Measurement filter</a:t>
            </a:r>
            <a:endParaRPr lang="en-US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808038"/>
            <a:ext cx="4733925" cy="317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3059113" y="2407395"/>
            <a:ext cx="1441450" cy="1008062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1042988" y="4048125"/>
            <a:ext cx="7416800" cy="22479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B00000"/>
                </a:solidFill>
                <a:latin typeface="+mn-lt"/>
              </a:rPr>
              <a:t> Purpose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of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filter: To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smooth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noisy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measurement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signal,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thereby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causing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signal to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become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B00000"/>
                </a:solidFill>
                <a:latin typeface="+mn-lt"/>
              </a:rPr>
              <a:t>smoother</a:t>
            </a:r>
            <a:r>
              <a:rPr lang="nb-NO" sz="2000" b="1" dirty="0">
                <a:solidFill>
                  <a:srgbClr val="B00000"/>
                </a:solidFill>
                <a:latin typeface="+mn-lt"/>
              </a:rPr>
              <a:t>.</a:t>
            </a:r>
            <a:endParaRPr lang="nb-NO" sz="2000" b="1" i="1" dirty="0">
              <a:solidFill>
                <a:srgbClr val="B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990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Which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filter to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use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? A time-constant filter is </a:t>
            </a:r>
            <a:r>
              <a:rPr lang="nb-NO" sz="2000" b="1" dirty="0" err="1">
                <a:solidFill>
                  <a:srgbClr val="009900"/>
                </a:solidFill>
                <a:latin typeface="+mn-lt"/>
              </a:rPr>
              <a:t>commonly</a:t>
            </a:r>
            <a:r>
              <a:rPr lang="nb-NO" sz="2000" b="1" dirty="0">
                <a:solidFill>
                  <a:srgbClr val="009900"/>
                </a:solidFill>
                <a:latin typeface="+mn-lt"/>
              </a:rPr>
              <a:t> used.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How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to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select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the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time-constant: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Trial-and-error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.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Typical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value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in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industrial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control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loops: A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few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seconds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 (</a:t>
            </a:r>
            <a:r>
              <a:rPr lang="nb-NO" sz="2000" b="1" dirty="0" err="1">
                <a:solidFill>
                  <a:srgbClr val="0070C0"/>
                </a:solidFill>
                <a:latin typeface="+mn-lt"/>
              </a:rPr>
              <a:t>e.g</a:t>
            </a:r>
            <a:r>
              <a:rPr lang="nb-NO" sz="2000" b="1" dirty="0">
                <a:solidFill>
                  <a:srgbClr val="0070C0"/>
                </a:solidFill>
                <a:latin typeface="+mn-lt"/>
              </a:rPr>
              <a:t>. 2 or 5 sec).</a:t>
            </a:r>
            <a:endParaRPr lang="nb-NO" sz="2000" b="1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Frihåndsform 15"/>
          <p:cNvSpPr/>
          <p:nvPr/>
        </p:nvSpPr>
        <p:spPr>
          <a:xfrm>
            <a:off x="5348288" y="3323382"/>
            <a:ext cx="808037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ihåndsform 16"/>
          <p:cNvSpPr/>
          <p:nvPr/>
        </p:nvSpPr>
        <p:spPr>
          <a:xfrm>
            <a:off x="4067175" y="2407395"/>
            <a:ext cx="809625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rihåndsform 17"/>
          <p:cNvSpPr/>
          <p:nvPr/>
        </p:nvSpPr>
        <p:spPr>
          <a:xfrm>
            <a:off x="2268538" y="2551857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ihåndsform 18"/>
          <p:cNvSpPr/>
          <p:nvPr/>
        </p:nvSpPr>
        <p:spPr>
          <a:xfrm flipH="1">
            <a:off x="3995738" y="1399332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ihåndsform 19"/>
          <p:cNvSpPr/>
          <p:nvPr/>
        </p:nvSpPr>
        <p:spPr>
          <a:xfrm flipH="1">
            <a:off x="3995738" y="1111995"/>
            <a:ext cx="808037" cy="287337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204" name="Rektangel 22"/>
          <p:cNvSpPr>
            <a:spLocks noChangeArrowheads="1"/>
          </p:cNvSpPr>
          <p:nvPr/>
        </p:nvSpPr>
        <p:spPr bwMode="auto">
          <a:xfrm>
            <a:off x="2700338" y="1339007"/>
            <a:ext cx="1366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200" b="1">
                <a:latin typeface="Calibri" pitchFamily="34" charset="0"/>
              </a:rPr>
              <a:t>With meas filter: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8205" name="Rektangel 23"/>
          <p:cNvSpPr>
            <a:spLocks noChangeArrowheads="1"/>
          </p:cNvSpPr>
          <p:nvPr/>
        </p:nvSpPr>
        <p:spPr bwMode="auto">
          <a:xfrm>
            <a:off x="2124075" y="1123107"/>
            <a:ext cx="1943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b-NO" sz="1200" b="1">
                <a:latin typeface="Calibri" pitchFamily="34" charset="0"/>
              </a:rPr>
              <a:t>Without meas filter:</a:t>
            </a:r>
            <a:endParaRPr lang="en-US" sz="1200">
              <a:latin typeface="Calibri" pitchFamily="34" charset="0"/>
            </a:endParaRPr>
          </a:p>
        </p:txBody>
      </p:sp>
      <p:sp>
        <p:nvSpPr>
          <p:cNvPr id="15" name="Plassholder for bunn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A407-BA47-479B-BEC7-B57C62EA5FDF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kstSylinder 4"/>
          <p:cNvSpPr txBox="1">
            <a:spLocks noChangeArrowheads="1"/>
          </p:cNvSpPr>
          <p:nvPr/>
        </p:nvSpPr>
        <p:spPr bwMode="auto">
          <a:xfrm>
            <a:off x="251520" y="1916832"/>
            <a:ext cx="84963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Let’s try:</a:t>
            </a:r>
          </a:p>
          <a:p>
            <a:pPr algn="ctr"/>
            <a:endParaRPr lang="nb-NO" sz="2800" b="1">
              <a:latin typeface="Calibri" pitchFamily="34" charset="0"/>
            </a:endParaRPr>
          </a:p>
          <a:p>
            <a:pPr algn="ctr"/>
            <a:r>
              <a:rPr lang="nb-NO" sz="2800" b="1">
                <a:latin typeface="Calibri" pitchFamily="34" charset="0"/>
                <a:hlinkClick r:id="rId2"/>
              </a:rPr>
              <a:t>Level control of wood-chip </a:t>
            </a:r>
            <a:r>
              <a:rPr lang="nb-NO" sz="2800" b="1" smtClean="0">
                <a:latin typeface="Calibri" pitchFamily="34" charset="0"/>
                <a:hlinkClick r:id="rId2"/>
              </a:rPr>
              <a:t>tank</a:t>
            </a:r>
            <a:endParaRPr lang="nb-NO" sz="2800" b="1" smtClean="0">
              <a:latin typeface="Calibri" pitchFamily="34" charset="0"/>
            </a:endParaRPr>
          </a:p>
          <a:p>
            <a:pPr algn="ctr"/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(where we study </a:t>
            </a:r>
            <a:r>
              <a:rPr lang="nb-NO" b="1">
                <a:solidFill>
                  <a:schemeClr val="tx1">
                    <a:lumMod val="75000"/>
                    <a:lumOff val="25000"/>
                  </a:schemeClr>
                </a:solidFill>
              </a:rPr>
              <a:t>the the P-, D-, and I-terms of the control </a:t>
            </a: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signal</a:t>
            </a:r>
            <a:b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nb-NO" b="1">
                <a:solidFill>
                  <a:schemeClr val="tx1">
                    <a:lumMod val="75000"/>
                    <a:lumOff val="25000"/>
                  </a:schemeClr>
                </a:solidFill>
              </a:rPr>
              <a:t>with and without measurement noise</a:t>
            </a:r>
            <a:r>
              <a:rPr lang="nb-NO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nb-NO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22637</TotalTime>
  <Words>764</Words>
  <Application>Microsoft Office PowerPoint</Application>
  <PresentationFormat>Skjermfremvisning (4:3)</PresentationFormat>
  <Paragraphs>91</Paragraphs>
  <Slides>9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PID Control</vt:lpstr>
      <vt:lpstr>PowerPoint-presentasjon</vt:lpstr>
      <vt:lpstr>PowerPoint-presentasjon</vt:lpstr>
      <vt:lpstr>The PID controller function (cont.)</vt:lpstr>
      <vt:lpstr>PowerPoint-presentasjon</vt:lpstr>
      <vt:lpstr>PowerPoint-presentasjon</vt:lpstr>
      <vt:lpstr>PowerPoint-presentasjon</vt:lpstr>
      <vt:lpstr>Measurement filter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1295</cp:revision>
  <dcterms:created xsi:type="dcterms:W3CDTF">2009-02-12T18:27:23Z</dcterms:created>
  <dcterms:modified xsi:type="dcterms:W3CDTF">2018-01-12T15:08:33Z</dcterms:modified>
</cp:coreProperties>
</file>