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60" r:id="rId2"/>
    <p:sldId id="473" r:id="rId3"/>
    <p:sldId id="474" r:id="rId4"/>
    <p:sldId id="475" r:id="rId5"/>
    <p:sldId id="477" r:id="rId6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8D17"/>
    <a:srgbClr val="AD5207"/>
    <a:srgbClr val="D16309"/>
    <a:srgbClr val="003399"/>
    <a:srgbClr val="F60000"/>
    <a:srgbClr val="B00000"/>
    <a:srgbClr val="009900"/>
    <a:srgbClr val="2457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9424" autoAdjust="0"/>
  </p:normalViewPr>
  <p:slideViewPr>
    <p:cSldViewPr>
      <p:cViewPr varScale="1">
        <p:scale>
          <a:sx n="86" d="100"/>
          <a:sy n="86" d="100"/>
        </p:scale>
        <p:origin x="14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AF7D46-1E30-4DB6-BC6E-3CD56CA786F7}" type="datetimeFigureOut">
              <a:rPr lang="en-US"/>
              <a:pPr>
                <a:defRPr/>
              </a:pPr>
              <a:t>1/2/2018</a:t>
            </a:fld>
            <a:endParaRPr lang="en-US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en-US" noProof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D72AF48-E356-4326-92F1-FBA8F291D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983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FC1CA8-30CF-4831-8D3A-DC5B1EB3CCD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40635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72AF48-E356-4326-92F1-FBA8F291D88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610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FCBA0-A209-42C7-A7D3-68C9F3673F8D}" type="datetime1">
              <a:rPr lang="nb-NO" smtClean="0"/>
              <a:t>02.01.2018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C18DB-13BF-47A3-9B6B-579BA0CB449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7F3A9-6E48-4437-8657-4B753D027A9E}" type="datetime1">
              <a:rPr lang="nb-NO" smtClean="0"/>
              <a:t>02.01.2018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F868C-344D-4B73-BFA0-F6434D7E840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B5762-A2DF-418E-81EB-BC14454040A5}" type="datetime1">
              <a:rPr lang="nb-NO" smtClean="0"/>
              <a:t>02.01.2018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241B0-DF05-4127-A61C-8C6649EC353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1AF13-C0C6-41A8-BD18-A6B0A6617880}" type="datetime1">
              <a:rPr lang="nb-NO" smtClean="0"/>
              <a:t>02.01.2018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E692B-71FC-4061-9C58-A7D0FB1E8B5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9EEA3-1A6D-4210-B1B8-04270E442B4C}" type="datetime1">
              <a:rPr lang="nb-NO" smtClean="0"/>
              <a:t>02.01.2018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AED10-FD57-479B-B434-3B0ECC952BC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15FB9-51E4-40C3-BDC2-3CE702FB930B}" type="datetime1">
              <a:rPr lang="nb-NO" smtClean="0"/>
              <a:t>02.01.2018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1AF20-9AB2-49B8-9A80-61A82F245BB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ED3B7-338D-4F98-978D-46D7212F43F0}" type="datetime1">
              <a:rPr lang="nb-NO" smtClean="0"/>
              <a:t>02.01.2018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10C38-6524-43DE-8F1E-6E6DE3C2BF7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19B66-F3B3-47D9-8D4F-C024CA199B88}" type="datetime1">
              <a:rPr lang="nb-NO" smtClean="0"/>
              <a:t>02.01.2018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1A407-BA47-479B-BEC7-B57C62EA5FD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FEE02-7D24-4E77-AF82-5FCED1B42057}" type="datetime1">
              <a:rPr lang="nb-NO" smtClean="0"/>
              <a:t>02.01.2018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0ED95-5DC5-4D55-B541-D2C966B4A23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65215-FA8F-4A32-9FB3-3174F34A9468}" type="datetime1">
              <a:rPr lang="nb-NO" smtClean="0"/>
              <a:t>02.01.2018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54D08-3C0B-403E-9486-C7B169087DE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3FAEB-9007-45E2-AF94-F9B012E6D28F}" type="datetime1">
              <a:rPr lang="nb-NO" smtClean="0"/>
              <a:t>02.01.2018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EFDCA-EAC8-4AF1-809B-50BD3990448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70493B-B647-4EC8-8F31-619075F9D75F}" type="datetime1">
              <a:rPr lang="nb-NO" smtClean="0"/>
              <a:t>02.01.2018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47AD25-C5C9-4968-971C-07A0DC2E9F9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echteach.no/simview/pid_reverse_direct/app/pid_reverse_direct.ex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ctrTitle"/>
          </p:nvPr>
        </p:nvSpPr>
        <p:spPr>
          <a:xfrm>
            <a:off x="179388" y="2492896"/>
            <a:ext cx="8713787" cy="2087563"/>
          </a:xfrm>
        </p:spPr>
        <p:txBody>
          <a:bodyPr/>
          <a:lstStyle/>
          <a:p>
            <a:pPr eaLnBrk="1" hangingPunct="1"/>
            <a:r>
              <a:rPr lang="nb-NO" sz="6000" b="1" smtClean="0">
                <a:solidFill>
                  <a:srgbClr val="C00000"/>
                </a:solidFill>
              </a:rPr>
              <a:t>Reverse </a:t>
            </a:r>
            <a:r>
              <a:rPr lang="nb-NO" sz="6000" b="1" smtClean="0">
                <a:solidFill>
                  <a:srgbClr val="C00000"/>
                </a:solidFill>
              </a:rPr>
              <a:t>or direct </a:t>
            </a:r>
            <a:r>
              <a:rPr lang="nb-NO" sz="6000" b="1" smtClean="0">
                <a:solidFill>
                  <a:srgbClr val="C00000"/>
                </a:solidFill>
              </a:rPr>
              <a:t>action in the PID controller?</a:t>
            </a:r>
            <a:endParaRPr lang="nb-NO" sz="6000" smtClean="0">
              <a:solidFill>
                <a:srgbClr val="C00000"/>
              </a:solidFill>
            </a:endParaRPr>
          </a:p>
        </p:txBody>
      </p:sp>
      <p:sp>
        <p:nvSpPr>
          <p:cNvPr id="7" name="Undertittel 2"/>
          <p:cNvSpPr txBox="1">
            <a:spLocks/>
          </p:cNvSpPr>
          <p:nvPr/>
        </p:nvSpPr>
        <p:spPr bwMode="auto">
          <a:xfrm>
            <a:off x="1330612" y="577471"/>
            <a:ext cx="6400800" cy="548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800" b="1" smtClean="0">
                <a:solidFill>
                  <a:srgbClr val="105812"/>
                </a:solidFill>
                <a:latin typeface="Calibri" pitchFamily="34" charset="0"/>
              </a:rPr>
              <a:t>Course: Process </a:t>
            </a:r>
            <a:r>
              <a:rPr lang="nb-NO" sz="2800" b="1">
                <a:solidFill>
                  <a:srgbClr val="105812"/>
                </a:solidFill>
                <a:latin typeface="Calibri" pitchFamily="34" charset="0"/>
              </a:rPr>
              <a:t>Control, NMBU</a:t>
            </a:r>
            <a:endParaRPr lang="nb-NO" sz="2800" b="1" smtClean="0">
              <a:solidFill>
                <a:srgbClr val="105812"/>
              </a:solidFill>
              <a:latin typeface="Calibri" pitchFamily="34" charset="0"/>
            </a:endParaRPr>
          </a:p>
        </p:txBody>
      </p:sp>
      <p:sp>
        <p:nvSpPr>
          <p:cNvPr id="8" name="Undertittel 2"/>
          <p:cNvSpPr txBox="1">
            <a:spLocks/>
          </p:cNvSpPr>
          <p:nvPr/>
        </p:nvSpPr>
        <p:spPr bwMode="auto">
          <a:xfrm>
            <a:off x="1330612" y="1125637"/>
            <a:ext cx="6400800" cy="493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000" b="1" smtClean="0">
                <a:latin typeface="Calibri" pitchFamily="34" charset="0"/>
              </a:rPr>
              <a:t>Dec 2017 - April 2018</a:t>
            </a:r>
            <a:endParaRPr lang="nb-NO" sz="2800" b="1">
              <a:latin typeface="Calibri" pitchFamily="34" charset="0"/>
            </a:endParaRPr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9C18DB-13BF-47A3-9B6B-579BA0CB4497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  <p:sp>
        <p:nvSpPr>
          <p:cNvPr id="11" name="Undertittel 2"/>
          <p:cNvSpPr>
            <a:spLocks noGrp="1"/>
          </p:cNvSpPr>
          <p:nvPr>
            <p:ph type="subTitle" idx="1"/>
          </p:nvPr>
        </p:nvSpPr>
        <p:spPr>
          <a:xfrm>
            <a:off x="1331913" y="5445125"/>
            <a:ext cx="6400800" cy="782638"/>
          </a:xfrm>
        </p:spPr>
        <p:txBody>
          <a:bodyPr/>
          <a:lstStyle/>
          <a:p>
            <a:pPr eaLnBrk="1" hangingPunct="1"/>
            <a:r>
              <a:rPr lang="nb-NO" sz="2000" b="1" smtClean="0">
                <a:solidFill>
                  <a:srgbClr val="002060"/>
                </a:solidFill>
              </a:rPr>
              <a:t>By Finn Aakre Haugen, PhD, TechTeach</a:t>
            </a:r>
          </a:p>
          <a:p>
            <a:pPr eaLnBrk="1" hangingPunct="1"/>
            <a:r>
              <a:rPr lang="nb-NO" sz="1400" b="1" smtClean="0">
                <a:solidFill>
                  <a:srgbClr val="002060"/>
                </a:solidFill>
              </a:rPr>
              <a:t>(finnhaugen@hotmail.com)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TekstSylinder 14"/>
          <p:cNvSpPr txBox="1">
            <a:spLocks noChangeArrowheads="1"/>
          </p:cNvSpPr>
          <p:nvPr/>
        </p:nvSpPr>
        <p:spPr bwMode="auto">
          <a:xfrm>
            <a:off x="250825" y="1340768"/>
            <a:ext cx="871378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smtClean="0">
                <a:solidFill>
                  <a:srgbClr val="004070"/>
                </a:solidFill>
                <a:latin typeface="Calibri" pitchFamily="34" charset="0"/>
              </a:rPr>
              <a:t>Some processes requires the PID controller to have </a:t>
            </a:r>
            <a:r>
              <a:rPr lang="en-US" sz="2800" b="1" smtClean="0">
                <a:solidFill>
                  <a:srgbClr val="C00000"/>
                </a:solidFill>
                <a:latin typeface="Calibri" pitchFamily="34" charset="0"/>
              </a:rPr>
              <a:t>Reverse action</a:t>
            </a:r>
            <a:r>
              <a:rPr lang="en-US" sz="2800" b="1" smtClean="0">
                <a:solidFill>
                  <a:srgbClr val="004070"/>
                </a:solidFill>
                <a:latin typeface="Calibri" pitchFamily="34" charset="0"/>
              </a:rPr>
              <a:t>, while others require</a:t>
            </a:r>
            <a:r>
              <a:rPr lang="en-US" sz="2800" b="1" smtClean="0">
                <a:latin typeface="Calibri" pitchFamily="34" charset="0"/>
              </a:rPr>
              <a:t> </a:t>
            </a:r>
            <a:r>
              <a:rPr lang="en-US" sz="2800" b="1" smtClean="0">
                <a:solidFill>
                  <a:srgbClr val="C00000"/>
                </a:solidFill>
                <a:latin typeface="Calibri" pitchFamily="34" charset="0"/>
              </a:rPr>
              <a:t>Direct action</a:t>
            </a:r>
            <a:r>
              <a:rPr lang="en-US" sz="2800" b="1" smtClean="0">
                <a:latin typeface="Calibri" pitchFamily="34" charset="0"/>
              </a:rPr>
              <a:t>.</a:t>
            </a:r>
          </a:p>
          <a:p>
            <a:endParaRPr lang="nb-NO" sz="2800" b="1" smtClean="0">
              <a:latin typeface="Calibri" pitchFamily="34" charset="0"/>
            </a:endParaRPr>
          </a:p>
          <a:p>
            <a:r>
              <a:rPr lang="en-US" sz="2800" b="1" smtClean="0">
                <a:solidFill>
                  <a:srgbClr val="004070"/>
                </a:solidFill>
                <a:latin typeface="Calibri" pitchFamily="34" charset="0"/>
              </a:rPr>
              <a:t>If you select wrong, the controller will adjust the control signal in wrong direction (e.g. increase when it should decrease). In other words: </a:t>
            </a:r>
          </a:p>
          <a:p>
            <a:endParaRPr lang="en-US" sz="2800" b="1" smtClean="0">
              <a:latin typeface="Calibri" pitchFamily="34" charset="0"/>
            </a:endParaRPr>
          </a:p>
          <a:p>
            <a:pPr algn="ctr"/>
            <a:r>
              <a:rPr lang="en-US" sz="2800" b="1" smtClean="0">
                <a:solidFill>
                  <a:srgbClr val="FF0000"/>
                </a:solidFill>
                <a:latin typeface="Calibri" pitchFamily="34" charset="0"/>
              </a:rPr>
              <a:t>The control system becomes unstable!</a:t>
            </a:r>
            <a:endParaRPr lang="en-US" sz="2800" b="1">
              <a:solidFill>
                <a:srgbClr val="FF0000"/>
              </a:solidFill>
              <a:latin typeface="Calibri" pitchFamily="34" charset="0"/>
            </a:endParaRPr>
          </a:p>
          <a:p>
            <a:endParaRPr lang="nb-NO" sz="2800" b="1" smtClean="0">
              <a:latin typeface="Calibri" pitchFamily="34" charset="0"/>
            </a:endParaRPr>
          </a:p>
          <a:p>
            <a:endParaRPr lang="en-US" sz="2800" b="1">
              <a:latin typeface="Calibri" pitchFamily="34" charset="0"/>
            </a:endParaRPr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01A407-BA47-479B-BEC7-B57C62EA5FDF}" type="slidenum">
              <a:rPr lang="nb-NO" smtClean="0"/>
              <a:pPr>
                <a:defRPr/>
              </a:pPr>
              <a:t>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TekstSylinder 5"/>
          <p:cNvSpPr txBox="1"/>
          <p:nvPr/>
        </p:nvSpPr>
        <p:spPr>
          <a:xfrm>
            <a:off x="857250" y="-27384"/>
            <a:ext cx="7786688" cy="427809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2800" b="1" dirty="0" err="1">
                <a:solidFill>
                  <a:srgbClr val="009900"/>
                </a:solidFill>
                <a:latin typeface="+mn-lt"/>
              </a:rPr>
              <a:t>How</a:t>
            </a:r>
            <a:r>
              <a:rPr lang="nb-NO" sz="2800" b="1" dirty="0">
                <a:solidFill>
                  <a:srgbClr val="009900"/>
                </a:solidFill>
                <a:latin typeface="+mn-lt"/>
              </a:rPr>
              <a:t> to </a:t>
            </a:r>
            <a:r>
              <a:rPr lang="nb-NO" sz="2800" b="1" dirty="0" err="1">
                <a:solidFill>
                  <a:srgbClr val="009900"/>
                </a:solidFill>
                <a:latin typeface="+mn-lt"/>
              </a:rPr>
              <a:t>select</a:t>
            </a:r>
            <a:r>
              <a:rPr lang="nb-NO" sz="2800" b="1" dirty="0">
                <a:solidFill>
                  <a:srgbClr val="009900"/>
                </a:solidFill>
                <a:latin typeface="+mn-lt"/>
              </a:rPr>
              <a:t> </a:t>
            </a:r>
            <a:r>
              <a:rPr lang="nb-NO" sz="2800" b="1" dirty="0" err="1">
                <a:solidFill>
                  <a:srgbClr val="009900"/>
                </a:solidFill>
                <a:latin typeface="+mn-lt"/>
              </a:rPr>
              <a:t>between</a:t>
            </a:r>
            <a:r>
              <a:rPr lang="nb-NO" sz="2800" b="1" dirty="0">
                <a:solidFill>
                  <a:srgbClr val="009900"/>
                </a:solidFill>
                <a:latin typeface="+mn-lt"/>
              </a:rPr>
              <a:t> </a:t>
            </a:r>
            <a:r>
              <a:rPr lang="nb-NO" sz="2800" b="1" dirty="0" err="1">
                <a:solidFill>
                  <a:srgbClr val="009900"/>
                </a:solidFill>
                <a:latin typeface="+mn-lt"/>
              </a:rPr>
              <a:t>Reverse</a:t>
            </a:r>
            <a:r>
              <a:rPr lang="nb-NO" sz="2800" b="1" dirty="0">
                <a:solidFill>
                  <a:srgbClr val="009900"/>
                </a:solidFill>
                <a:latin typeface="+mn-lt"/>
              </a:rPr>
              <a:t> </a:t>
            </a:r>
            <a:r>
              <a:rPr lang="nb-NO" sz="2800" b="1">
                <a:solidFill>
                  <a:srgbClr val="009900"/>
                </a:solidFill>
                <a:latin typeface="+mn-lt"/>
              </a:rPr>
              <a:t>and </a:t>
            </a:r>
            <a:r>
              <a:rPr lang="nb-NO" sz="2800" b="1" smtClean="0">
                <a:solidFill>
                  <a:srgbClr val="009900"/>
                </a:solidFill>
                <a:latin typeface="+mn-lt"/>
              </a:rPr>
              <a:t>Direct</a:t>
            </a:r>
            <a:r>
              <a:rPr lang="nb-NO" sz="2800" b="1" dirty="0">
                <a:solidFill>
                  <a:srgbClr val="009900"/>
                </a:solidFill>
              </a:rPr>
              <a:t>?</a:t>
            </a:r>
            <a:endParaRPr lang="nb-NO" sz="2800" b="1" dirty="0">
              <a:solidFill>
                <a:srgbClr val="00990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+mn-lt"/>
              </a:rPr>
              <a:t>Assume that the process measurement is equal to the </a:t>
            </a:r>
            <a:r>
              <a:rPr lang="en-US" sz="2000" b="1" dirty="0" err="1">
                <a:latin typeface="+mn-lt"/>
              </a:rPr>
              <a:t>setpoint</a:t>
            </a:r>
            <a:r>
              <a:rPr lang="en-US" sz="2000" b="1" dirty="0">
                <a:latin typeface="+mn-lt"/>
              </a:rPr>
              <a:t> initially, and that for any reason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the process measurement increases to become larger than the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setpoint</a:t>
            </a:r>
            <a:r>
              <a:rPr lang="en-US" sz="2000" b="1" dirty="0">
                <a:latin typeface="+mn-lt"/>
              </a:rPr>
              <a:t>. The sign of the change of the control signal needed to bring the process measurement back to the </a:t>
            </a:r>
            <a:r>
              <a:rPr lang="en-US" sz="2000" b="1" dirty="0" err="1">
                <a:latin typeface="+mn-lt"/>
              </a:rPr>
              <a:t>setpoint</a:t>
            </a:r>
            <a:r>
              <a:rPr lang="en-US" sz="2000" b="1" dirty="0">
                <a:latin typeface="+mn-lt"/>
              </a:rPr>
              <a:t> determines between Reverse and Direct action:</a:t>
            </a:r>
            <a:endParaRPr lang="nb-NO" sz="2000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b-NO" sz="20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000" b="1" dirty="0">
                <a:solidFill>
                  <a:srgbClr val="009900"/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rgbClr val="009900"/>
                </a:solidFill>
                <a:latin typeface="+mn-lt"/>
              </a:rPr>
              <a:t>Select</a:t>
            </a:r>
            <a:r>
              <a:rPr lang="nb-NO" sz="2000" b="1" dirty="0">
                <a:solidFill>
                  <a:srgbClr val="009900"/>
                </a:solidFill>
                <a:latin typeface="+mn-lt"/>
              </a:rPr>
              <a:t> </a:t>
            </a:r>
            <a:r>
              <a:rPr lang="en-US" sz="2000" b="1" i="1" dirty="0">
                <a:solidFill>
                  <a:srgbClr val="009900"/>
                </a:solidFill>
                <a:latin typeface="+mn-lt"/>
              </a:rPr>
              <a:t>Reverse</a:t>
            </a:r>
            <a:r>
              <a:rPr lang="en-US" sz="2000" b="1" dirty="0">
                <a:solidFill>
                  <a:srgbClr val="009900"/>
                </a:solidFill>
                <a:latin typeface="+mn-lt"/>
              </a:rPr>
              <a:t> if controller must decrease control signal (to counteract increased </a:t>
            </a:r>
            <a:r>
              <a:rPr lang="en-US" sz="2000" b="1">
                <a:solidFill>
                  <a:srgbClr val="009900"/>
                </a:solidFill>
                <a:latin typeface="+mn-lt"/>
              </a:rPr>
              <a:t>measurement</a:t>
            </a:r>
            <a:r>
              <a:rPr lang="en-US" sz="2000" b="1" smtClean="0">
                <a:solidFill>
                  <a:srgbClr val="009900"/>
                </a:solidFill>
                <a:latin typeface="+mn-lt"/>
              </a:rPr>
              <a:t>).</a:t>
            </a:r>
            <a:endParaRPr lang="en-US" sz="2000" b="1" dirty="0">
              <a:solidFill>
                <a:srgbClr val="00990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b-NO" sz="2000" b="1" i="1" dirty="0">
              <a:solidFill>
                <a:srgbClr val="00990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000" b="1" dirty="0">
                <a:solidFill>
                  <a:srgbClr val="0033CC"/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rgbClr val="0033CC"/>
                </a:solidFill>
                <a:latin typeface="+mn-lt"/>
              </a:rPr>
              <a:t>Select</a:t>
            </a:r>
            <a:r>
              <a:rPr lang="nb-NO" sz="2000" b="1" dirty="0">
                <a:solidFill>
                  <a:srgbClr val="0033CC"/>
                </a:solidFill>
                <a:latin typeface="+mn-lt"/>
              </a:rPr>
              <a:t> </a:t>
            </a:r>
            <a:r>
              <a:rPr lang="en-US" sz="2000" b="1" i="1" dirty="0">
                <a:solidFill>
                  <a:srgbClr val="0033CC"/>
                </a:solidFill>
                <a:latin typeface="+mn-lt"/>
              </a:rPr>
              <a:t>Direct</a:t>
            </a:r>
            <a:r>
              <a:rPr lang="en-US" sz="2000" b="1" dirty="0">
                <a:solidFill>
                  <a:srgbClr val="0033CC"/>
                </a:solidFill>
                <a:latin typeface="+mn-lt"/>
              </a:rPr>
              <a:t> if controller must increase control signal (to counteract increased </a:t>
            </a:r>
            <a:r>
              <a:rPr lang="en-US" sz="2000" b="1">
                <a:solidFill>
                  <a:srgbClr val="0033CC"/>
                </a:solidFill>
                <a:latin typeface="+mn-lt"/>
              </a:rPr>
              <a:t>measurement</a:t>
            </a:r>
            <a:r>
              <a:rPr lang="en-US" sz="2000" b="1" smtClean="0">
                <a:solidFill>
                  <a:srgbClr val="0033CC"/>
                </a:solidFill>
                <a:latin typeface="+mn-lt"/>
              </a:rPr>
              <a:t>).</a:t>
            </a:r>
            <a:endParaRPr lang="nb-NO" sz="2000" b="1" i="1" dirty="0">
              <a:solidFill>
                <a:srgbClr val="0033CC"/>
              </a:solidFill>
              <a:latin typeface="+mn-lt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1979712" y="4384997"/>
            <a:ext cx="5256584" cy="2068339"/>
          </a:xfrm>
          <a:prstGeom prst="rect">
            <a:avLst/>
          </a:prstGeom>
          <a:solidFill>
            <a:srgbClr val="C00000">
              <a:alpha val="1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/>
          </a:p>
        </p:txBody>
      </p:sp>
      <p:sp>
        <p:nvSpPr>
          <p:cNvPr id="8" name="Rektangel 7"/>
          <p:cNvSpPr/>
          <p:nvPr/>
        </p:nvSpPr>
        <p:spPr>
          <a:xfrm>
            <a:off x="2286000" y="437787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nb-NO" b="1" smtClean="0">
                <a:solidFill>
                  <a:srgbClr val="C00000"/>
                </a:solidFill>
              </a:rPr>
              <a:t>Easy to remember:</a:t>
            </a:r>
            <a:br>
              <a:rPr lang="nb-NO" b="1" smtClean="0">
                <a:solidFill>
                  <a:srgbClr val="C00000"/>
                </a:solidFill>
              </a:rPr>
            </a:br>
            <a:endParaRPr lang="nb-NO" b="1" smtClean="0">
              <a:solidFill>
                <a:srgbClr val="C00000"/>
              </a:solidFill>
            </a:endParaRPr>
          </a:p>
          <a:p>
            <a:pPr algn="ctr"/>
            <a:r>
              <a:rPr lang="nb-NO" b="1" smtClean="0">
                <a:solidFill>
                  <a:srgbClr val="009900"/>
                </a:solidFill>
              </a:rPr>
              <a:t>Measurement up – control signal down</a:t>
            </a:r>
            <a:br>
              <a:rPr lang="nb-NO" b="1" smtClean="0">
                <a:solidFill>
                  <a:srgbClr val="009900"/>
                </a:solidFill>
              </a:rPr>
            </a:br>
            <a:r>
              <a:rPr lang="nb-NO" b="1" smtClean="0">
                <a:solidFill>
                  <a:srgbClr val="009900"/>
                </a:solidFill>
              </a:rPr>
              <a:t>(”up-down”). Reverse!</a:t>
            </a:r>
          </a:p>
          <a:p>
            <a:pPr algn="ctr"/>
            <a:endParaRPr lang="nb-NO" b="1" smtClean="0">
              <a:solidFill>
                <a:srgbClr val="C00000"/>
              </a:solidFill>
            </a:endParaRPr>
          </a:p>
          <a:p>
            <a:pPr algn="ctr"/>
            <a:r>
              <a:rPr lang="nb-NO" b="1" smtClean="0">
                <a:solidFill>
                  <a:srgbClr val="005A9E"/>
                </a:solidFill>
              </a:rPr>
              <a:t>Measurement up – control signal up</a:t>
            </a:r>
          </a:p>
          <a:p>
            <a:pPr algn="ctr"/>
            <a:r>
              <a:rPr lang="nb-NO" b="1" smtClean="0">
                <a:solidFill>
                  <a:srgbClr val="005A9E"/>
                </a:solidFill>
              </a:rPr>
              <a:t>(”up-up”). Direct!</a:t>
            </a:r>
            <a:endParaRPr lang="en-US">
              <a:solidFill>
                <a:srgbClr val="005A9E"/>
              </a:solidFill>
            </a:endParaRPr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0ED95-5DC5-4D55-B541-D2C966B4A23E}" type="slidenum">
              <a:rPr lang="nb-NO" smtClean="0"/>
              <a:pPr>
                <a:defRPr/>
              </a:pPr>
              <a:t>3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763886"/>
            <a:ext cx="8488363" cy="452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ktangel 6"/>
          <p:cNvSpPr>
            <a:spLocks noChangeArrowheads="1"/>
          </p:cNvSpPr>
          <p:nvPr/>
        </p:nvSpPr>
        <p:spPr bwMode="auto">
          <a:xfrm>
            <a:off x="250825" y="260648"/>
            <a:ext cx="8532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ctr"/>
            <a:r>
              <a:rPr lang="nb-NO" sz="2400" b="1">
                <a:solidFill>
                  <a:srgbClr val="1D8D17"/>
                </a:solidFill>
                <a:latin typeface="Calibri" pitchFamily="34" charset="0"/>
              </a:rPr>
              <a:t>Example: </a:t>
            </a:r>
            <a:r>
              <a:rPr lang="nb-NO" sz="2400" b="1" smtClean="0">
                <a:solidFill>
                  <a:srgbClr val="1D8D17"/>
                </a:solidFill>
                <a:latin typeface="Calibri" pitchFamily="34" charset="0"/>
              </a:rPr>
              <a:t>Level control systems</a:t>
            </a:r>
            <a:endParaRPr lang="nb-NO" sz="2400" b="1">
              <a:solidFill>
                <a:srgbClr val="1D8D17"/>
              </a:solidFill>
              <a:latin typeface="Calibri" pitchFamily="34" charset="0"/>
            </a:endParaRPr>
          </a:p>
        </p:txBody>
      </p:sp>
      <p:sp>
        <p:nvSpPr>
          <p:cNvPr id="12294" name="Rektangel 6"/>
          <p:cNvSpPr>
            <a:spLocks noChangeArrowheads="1"/>
          </p:cNvSpPr>
          <p:nvPr/>
        </p:nvSpPr>
        <p:spPr bwMode="auto">
          <a:xfrm>
            <a:off x="2124075" y="5301208"/>
            <a:ext cx="4572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ctr"/>
            <a:r>
              <a:rPr lang="nb-NO" sz="2400" b="1">
                <a:solidFill>
                  <a:srgbClr val="1D8D17"/>
                </a:solidFill>
                <a:latin typeface="Calibri" pitchFamily="34" charset="0"/>
              </a:rPr>
              <a:t>Simulator:</a:t>
            </a:r>
          </a:p>
          <a:p>
            <a:pPr marL="0" lvl="1" algn="ctr"/>
            <a:r>
              <a:rPr lang="nb-NO" sz="2400" b="1">
                <a:latin typeface="Calibri" pitchFamily="34" charset="0"/>
                <a:hlinkClick r:id="rId3"/>
              </a:rPr>
              <a:t>Reverse and direct action</a:t>
            </a:r>
            <a:endParaRPr lang="nb-NO" sz="2400" b="1">
              <a:solidFill>
                <a:srgbClr val="B00000"/>
              </a:solidFill>
              <a:latin typeface="Calibri" pitchFamily="34" charset="0"/>
            </a:endParaRPr>
          </a:p>
        </p:txBody>
      </p:sp>
      <p:sp>
        <p:nvSpPr>
          <p:cNvPr id="9" name="Plassholder for bunn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10" name="Rektangel 6"/>
          <p:cNvSpPr>
            <a:spLocks noChangeArrowheads="1"/>
          </p:cNvSpPr>
          <p:nvPr/>
        </p:nvSpPr>
        <p:spPr bwMode="auto">
          <a:xfrm>
            <a:off x="35496" y="5301208"/>
            <a:ext cx="3168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/>
            <a:r>
              <a:rPr lang="nb-NO" sz="2000" b="1" smtClean="0">
                <a:solidFill>
                  <a:srgbClr val="C00000"/>
                </a:solidFill>
                <a:latin typeface="Calibri" pitchFamily="34" charset="0"/>
              </a:rPr>
              <a:t>Reverse or direct?</a:t>
            </a:r>
            <a:endParaRPr lang="nb-NO" sz="20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1" name="Rektangel 6"/>
          <p:cNvSpPr>
            <a:spLocks noChangeArrowheads="1"/>
          </p:cNvSpPr>
          <p:nvPr/>
        </p:nvSpPr>
        <p:spPr bwMode="auto">
          <a:xfrm>
            <a:off x="5148064" y="5301208"/>
            <a:ext cx="3168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ctr"/>
            <a:r>
              <a:rPr lang="nb-NO" sz="2000" b="1" smtClean="0">
                <a:solidFill>
                  <a:srgbClr val="C00000"/>
                </a:solidFill>
                <a:latin typeface="Calibri" pitchFamily="34" charset="0"/>
              </a:rPr>
              <a:t>Revers or direct?</a:t>
            </a:r>
            <a:endParaRPr lang="nb-NO" sz="2000" b="1">
              <a:solidFill>
                <a:srgbClr val="C00000"/>
              </a:solidFill>
              <a:latin typeface="Calibri" pitchFamily="34" charset="0"/>
            </a:endParaRPr>
          </a:p>
        </p:txBody>
      </p:sp>
      <p:cxnSp>
        <p:nvCxnSpPr>
          <p:cNvPr id="12" name="Rett pil 11"/>
          <p:cNvCxnSpPr/>
          <p:nvPr/>
        </p:nvCxnSpPr>
        <p:spPr>
          <a:xfrm flipV="1">
            <a:off x="539552" y="2708920"/>
            <a:ext cx="864096" cy="2592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tt pil 12"/>
          <p:cNvCxnSpPr/>
          <p:nvPr/>
        </p:nvCxnSpPr>
        <p:spPr>
          <a:xfrm flipV="1">
            <a:off x="6876256" y="4365104"/>
            <a:ext cx="504056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0ED95-5DC5-4D55-B541-D2C966B4A23E}" type="slidenum">
              <a:rPr lang="nb-NO" smtClean="0"/>
              <a:pPr>
                <a:defRPr/>
              </a:pPr>
              <a:t>4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1547664" y="2564904"/>
            <a:ext cx="655347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32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nb-NO" sz="32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Reverse</a:t>
            </a:r>
            <a:r>
              <a:rPr lang="nb-NO" sz="32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mode = </a:t>
            </a:r>
            <a:r>
              <a:rPr lang="nb-NO" sz="32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Heating</a:t>
            </a:r>
            <a:r>
              <a:rPr lang="nb-NO" sz="32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mode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3200" b="1" dirty="0">
                <a:solidFill>
                  <a:srgbClr val="B00000"/>
                </a:solidFill>
                <a:latin typeface="+mn-lt"/>
              </a:rPr>
              <a:t> </a:t>
            </a:r>
            <a:r>
              <a:rPr lang="nb-NO" sz="3200" b="1" dirty="0" err="1">
                <a:solidFill>
                  <a:srgbClr val="B00000"/>
                </a:solidFill>
                <a:latin typeface="+mn-lt"/>
              </a:rPr>
              <a:t>Direct</a:t>
            </a:r>
            <a:r>
              <a:rPr lang="nb-NO" sz="3200" b="1" dirty="0">
                <a:solidFill>
                  <a:srgbClr val="B00000"/>
                </a:solidFill>
                <a:latin typeface="+mn-lt"/>
              </a:rPr>
              <a:t> mode = </a:t>
            </a:r>
            <a:r>
              <a:rPr lang="nb-NO" sz="3200" b="1" dirty="0" err="1">
                <a:solidFill>
                  <a:srgbClr val="B00000"/>
                </a:solidFill>
                <a:latin typeface="+mn-lt"/>
              </a:rPr>
              <a:t>Cooling</a:t>
            </a:r>
            <a:r>
              <a:rPr lang="nb-NO" sz="3200" b="1" dirty="0">
                <a:solidFill>
                  <a:srgbClr val="B00000"/>
                </a:solidFill>
                <a:latin typeface="+mn-lt"/>
              </a:rPr>
              <a:t> mode</a:t>
            </a:r>
          </a:p>
        </p:txBody>
      </p:sp>
      <p:sp>
        <p:nvSpPr>
          <p:cNvPr id="13317" name="Rektangel 10"/>
          <p:cNvSpPr>
            <a:spLocks noChangeArrowheads="1"/>
          </p:cNvSpPr>
          <p:nvPr/>
        </p:nvSpPr>
        <p:spPr bwMode="auto">
          <a:xfrm>
            <a:off x="827584" y="1340768"/>
            <a:ext cx="684076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b-NO" sz="4000" b="1">
                <a:solidFill>
                  <a:srgbClr val="009900"/>
                </a:solidFill>
                <a:latin typeface="Calibri" pitchFamily="34" charset="0"/>
              </a:rPr>
              <a:t>O</a:t>
            </a:r>
            <a:r>
              <a:rPr lang="nb-NO" sz="4000" b="1" smtClean="0">
                <a:solidFill>
                  <a:srgbClr val="009900"/>
                </a:solidFill>
                <a:latin typeface="Calibri" pitchFamily="34" charset="0"/>
              </a:rPr>
              <a:t>n </a:t>
            </a:r>
            <a:r>
              <a:rPr lang="nb-NO" sz="4000" b="1">
                <a:solidFill>
                  <a:srgbClr val="009900"/>
                </a:solidFill>
                <a:latin typeface="Calibri" pitchFamily="34" charset="0"/>
              </a:rPr>
              <a:t>some controllers:</a:t>
            </a:r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1"/>
          </p:nvPr>
        </p:nvSpPr>
        <p:spPr>
          <a:xfrm>
            <a:off x="3059832" y="6381328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Rektangel 10"/>
          <p:cNvSpPr>
            <a:spLocks noChangeArrowheads="1"/>
          </p:cNvSpPr>
          <p:nvPr/>
        </p:nvSpPr>
        <p:spPr bwMode="auto">
          <a:xfrm>
            <a:off x="539552" y="4273932"/>
            <a:ext cx="76327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b-NO" sz="3200" b="1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Why these somewhat strange terms? Let's think about temperature control systems...</a:t>
            </a:r>
            <a:endParaRPr lang="nb-NO" sz="4000" b="1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0ED95-5DC5-4D55-B541-D2C966B4A23E}" type="slidenum">
              <a:rPr lang="nb-NO" smtClean="0"/>
              <a:pPr>
                <a:defRPr/>
              </a:pPr>
              <a:t>5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22580</TotalTime>
  <Words>288</Words>
  <Application>Microsoft Office PowerPoint</Application>
  <PresentationFormat>Skjermfremvisning (4:3)</PresentationFormat>
  <Paragraphs>43</Paragraphs>
  <Slides>5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Office-tema</vt:lpstr>
      <vt:lpstr>Reverse or direct action in the PID controller?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admin</dc:creator>
  <cp:lastModifiedBy>Finn Haugen</cp:lastModifiedBy>
  <cp:revision>1286</cp:revision>
  <dcterms:created xsi:type="dcterms:W3CDTF">2009-02-12T18:27:23Z</dcterms:created>
  <dcterms:modified xsi:type="dcterms:W3CDTF">2018-01-01T23:59:05Z</dcterms:modified>
</cp:coreProperties>
</file>