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473" r:id="rId3"/>
    <p:sldId id="474" r:id="rId4"/>
    <p:sldId id="475" r:id="rId5"/>
    <p:sldId id="477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1/2/2018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63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1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FCBA0-A209-42C7-A7D3-68C9F3673F8D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F3A9-6E48-4437-8657-4B753D027A9E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5762-A2DF-418E-81EB-BC14454040A5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AF13-C0C6-41A8-BD18-A6B0A6617880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EEA3-1A6D-4210-B1B8-04270E442B4C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5FB9-51E4-40C3-BDC2-3CE702FB930B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D3B7-338D-4F98-978D-46D7212F43F0}" type="datetime1">
              <a:rPr lang="nb-NO" smtClean="0"/>
              <a:t>02.01.2018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9B66-F3B3-47D9-8D4F-C024CA199B88}" type="datetime1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EE02-7D24-4E77-AF82-5FCED1B42057}" type="datetime1">
              <a:rPr lang="nb-NO" smtClean="0"/>
              <a:t>02.01.2018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5215-FA8F-4A32-9FB3-3174F34A9468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FAEB-9007-45E2-AF94-F9B012E6D28F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70493B-B647-4EC8-8F31-619075F9D75F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pid_reverse_direct/app/pid_reverse_direct.ex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/>
          <a:lstStyle/>
          <a:p>
            <a:pPr eaLnBrk="1" hangingPunct="1"/>
            <a:r>
              <a:rPr lang="nb-NO" sz="6000" b="1" smtClean="0">
                <a:solidFill>
                  <a:srgbClr val="C00000"/>
                </a:solidFill>
              </a:rPr>
              <a:t>Reverse </a:t>
            </a:r>
            <a:r>
              <a:rPr lang="nb-NO" sz="6000" b="1" smtClean="0">
                <a:solidFill>
                  <a:srgbClr val="C00000"/>
                </a:solidFill>
              </a:rPr>
              <a:t>or direct </a:t>
            </a:r>
            <a:r>
              <a:rPr lang="nb-NO" sz="6000" b="1" smtClean="0">
                <a:solidFill>
                  <a:srgbClr val="C00000"/>
                </a:solidFill>
              </a:rPr>
              <a:t>action in the PID controller?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18DB-13BF-47A3-9B6B-579BA0CB449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1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TekstSylinder 14"/>
          <p:cNvSpPr txBox="1">
            <a:spLocks noChangeArrowheads="1"/>
          </p:cNvSpPr>
          <p:nvPr/>
        </p:nvSpPr>
        <p:spPr bwMode="auto">
          <a:xfrm>
            <a:off x="250825" y="1340768"/>
            <a:ext cx="87137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smtClean="0">
                <a:solidFill>
                  <a:srgbClr val="004070"/>
                </a:solidFill>
                <a:latin typeface="Calibri" pitchFamily="34" charset="0"/>
              </a:rPr>
              <a:t>Some processes requires the PID controller to have </a:t>
            </a:r>
            <a:r>
              <a:rPr lang="en-US" sz="2800" b="1" smtClean="0">
                <a:solidFill>
                  <a:srgbClr val="C00000"/>
                </a:solidFill>
                <a:latin typeface="Calibri" pitchFamily="34" charset="0"/>
              </a:rPr>
              <a:t>Reverse action</a:t>
            </a:r>
            <a:r>
              <a:rPr lang="en-US" sz="2800" b="1" smtClean="0">
                <a:solidFill>
                  <a:srgbClr val="004070"/>
                </a:solidFill>
                <a:latin typeface="Calibri" pitchFamily="34" charset="0"/>
              </a:rPr>
              <a:t>, while others require</a:t>
            </a:r>
            <a:r>
              <a:rPr lang="en-US" sz="2800" b="1" smtClean="0"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C00000"/>
                </a:solidFill>
                <a:latin typeface="Calibri" pitchFamily="34" charset="0"/>
              </a:rPr>
              <a:t>Direct action</a:t>
            </a:r>
            <a:r>
              <a:rPr lang="en-US" sz="2800" b="1" smtClean="0">
                <a:latin typeface="Calibri" pitchFamily="34" charset="0"/>
              </a:rPr>
              <a:t>.</a:t>
            </a:r>
          </a:p>
          <a:p>
            <a:endParaRPr lang="nb-NO" sz="2800" b="1" smtClean="0">
              <a:latin typeface="Calibri" pitchFamily="34" charset="0"/>
            </a:endParaRPr>
          </a:p>
          <a:p>
            <a:r>
              <a:rPr lang="en-US" sz="2800" b="1" smtClean="0">
                <a:solidFill>
                  <a:srgbClr val="004070"/>
                </a:solidFill>
                <a:latin typeface="Calibri" pitchFamily="34" charset="0"/>
              </a:rPr>
              <a:t>If you select wrong, the controller will adjust the control signal in wrong direction (e.g. increase when it should decrease). In other words: </a:t>
            </a:r>
          </a:p>
          <a:p>
            <a:endParaRPr lang="en-US" sz="2800" b="1" smtClean="0">
              <a:latin typeface="Calibri" pitchFamily="34" charset="0"/>
            </a:endParaRPr>
          </a:p>
          <a:p>
            <a:pPr algn="ctr"/>
            <a:r>
              <a:rPr lang="en-US" sz="2800" b="1" smtClean="0">
                <a:solidFill>
                  <a:srgbClr val="FF0000"/>
                </a:solidFill>
                <a:latin typeface="Calibri" pitchFamily="34" charset="0"/>
              </a:rPr>
              <a:t>The control system becomes unstable!</a:t>
            </a:r>
            <a:endParaRPr lang="en-US" sz="2800" b="1">
              <a:solidFill>
                <a:srgbClr val="FF0000"/>
              </a:solidFill>
              <a:latin typeface="Calibri" pitchFamily="34" charset="0"/>
            </a:endParaRPr>
          </a:p>
          <a:p>
            <a:endParaRPr lang="nb-NO" sz="2800" b="1" smtClean="0">
              <a:latin typeface="Calibri" pitchFamily="34" charset="0"/>
            </a:endParaRPr>
          </a:p>
          <a:p>
            <a:endParaRPr lang="en-US" sz="2800" b="1">
              <a:latin typeface="Calibri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857250" y="-27384"/>
            <a:ext cx="7786688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How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to </a:t>
            </a: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select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between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rgbClr val="009900"/>
                </a:solidFill>
                <a:latin typeface="+mn-lt"/>
              </a:rPr>
              <a:t>Reverse</a:t>
            </a:r>
            <a:r>
              <a:rPr lang="nb-NO" sz="28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800" b="1">
                <a:solidFill>
                  <a:srgbClr val="009900"/>
                </a:solidFill>
                <a:latin typeface="+mn-lt"/>
              </a:rPr>
              <a:t>and </a:t>
            </a:r>
            <a:r>
              <a:rPr lang="nb-NO" sz="2800" b="1" smtClean="0">
                <a:solidFill>
                  <a:srgbClr val="009900"/>
                </a:solidFill>
                <a:latin typeface="+mn-lt"/>
              </a:rPr>
              <a:t>Direct</a:t>
            </a:r>
            <a:r>
              <a:rPr lang="nb-NO" sz="2800" b="1" dirty="0">
                <a:solidFill>
                  <a:srgbClr val="009900"/>
                </a:solidFill>
              </a:rPr>
              <a:t>?</a:t>
            </a:r>
            <a:endParaRPr lang="nb-NO" sz="2800" b="1" dirty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Assume that the process measurement is equal to the </a:t>
            </a:r>
            <a:r>
              <a:rPr lang="en-US" sz="2000" b="1" dirty="0" err="1">
                <a:latin typeface="+mn-lt"/>
              </a:rPr>
              <a:t>setpoint</a:t>
            </a:r>
            <a:r>
              <a:rPr lang="en-US" sz="2000" b="1" dirty="0">
                <a:latin typeface="+mn-lt"/>
              </a:rPr>
              <a:t> initially, and that for any reason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the process measurement increases to become larger than the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setpoint</a:t>
            </a:r>
            <a:r>
              <a:rPr lang="en-US" sz="2000" b="1" dirty="0">
                <a:latin typeface="+mn-lt"/>
              </a:rPr>
              <a:t>. The sign of the change of the control signal needed to bring the process measurement back to the </a:t>
            </a:r>
            <a:r>
              <a:rPr lang="en-US" sz="2000" b="1" dirty="0" err="1">
                <a:latin typeface="+mn-lt"/>
              </a:rPr>
              <a:t>setpoint</a:t>
            </a:r>
            <a:r>
              <a:rPr lang="en-US" sz="2000" b="1" dirty="0">
                <a:latin typeface="+mn-lt"/>
              </a:rPr>
              <a:t> determines between Reverse and Direct action:</a:t>
            </a:r>
            <a:endParaRPr lang="nb-NO" sz="2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Select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2000" b="1" i="1" dirty="0">
                <a:solidFill>
                  <a:srgbClr val="009900"/>
                </a:solidFill>
                <a:latin typeface="+mn-lt"/>
              </a:rPr>
              <a:t>Reverse</a:t>
            </a:r>
            <a:r>
              <a:rPr lang="en-US" sz="2000" b="1" dirty="0">
                <a:solidFill>
                  <a:srgbClr val="009900"/>
                </a:solidFill>
                <a:latin typeface="+mn-lt"/>
              </a:rPr>
              <a:t> if controller must decrease control signal (to counteract increased </a:t>
            </a:r>
            <a:r>
              <a:rPr lang="en-US" sz="2000" b="1">
                <a:solidFill>
                  <a:srgbClr val="009900"/>
                </a:solidFill>
                <a:latin typeface="+mn-lt"/>
              </a:rPr>
              <a:t>measurement</a:t>
            </a:r>
            <a:r>
              <a:rPr lang="en-US" sz="2000" b="1" smtClean="0">
                <a:solidFill>
                  <a:srgbClr val="009900"/>
                </a:solidFill>
                <a:latin typeface="+mn-lt"/>
              </a:rPr>
              <a:t>).</a:t>
            </a:r>
            <a:endParaRPr lang="en-US" sz="2000" b="1" dirty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000" b="1" i="1" dirty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33CC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33CC"/>
                </a:solidFill>
                <a:latin typeface="+mn-lt"/>
              </a:rPr>
              <a:t>Select</a:t>
            </a:r>
            <a:r>
              <a:rPr lang="nb-NO" sz="2000" b="1" dirty="0">
                <a:solidFill>
                  <a:srgbClr val="0033CC"/>
                </a:solidFill>
                <a:latin typeface="+mn-lt"/>
              </a:rPr>
              <a:t> </a:t>
            </a:r>
            <a:r>
              <a:rPr lang="en-US" sz="2000" b="1" i="1" dirty="0">
                <a:solidFill>
                  <a:srgbClr val="0033CC"/>
                </a:solidFill>
                <a:latin typeface="+mn-lt"/>
              </a:rPr>
              <a:t>Direct</a:t>
            </a:r>
            <a:r>
              <a:rPr lang="en-US" sz="2000" b="1" dirty="0">
                <a:solidFill>
                  <a:srgbClr val="0033CC"/>
                </a:solidFill>
                <a:latin typeface="+mn-lt"/>
              </a:rPr>
              <a:t> if controller must increase control signal (to counteract increased </a:t>
            </a:r>
            <a:r>
              <a:rPr lang="en-US" sz="2000" b="1">
                <a:solidFill>
                  <a:srgbClr val="0033CC"/>
                </a:solidFill>
                <a:latin typeface="+mn-lt"/>
              </a:rPr>
              <a:t>measurement</a:t>
            </a:r>
            <a:r>
              <a:rPr lang="en-US" sz="2000" b="1" smtClean="0">
                <a:solidFill>
                  <a:srgbClr val="0033CC"/>
                </a:solidFill>
                <a:latin typeface="+mn-lt"/>
              </a:rPr>
              <a:t>).</a:t>
            </a:r>
            <a:endParaRPr lang="nb-NO" sz="2000" b="1" i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979712" y="4384997"/>
            <a:ext cx="5256584" cy="2068339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sp>
        <p:nvSpPr>
          <p:cNvPr id="8" name="Rektangel 7"/>
          <p:cNvSpPr/>
          <p:nvPr/>
        </p:nvSpPr>
        <p:spPr>
          <a:xfrm>
            <a:off x="2286000" y="437787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b="1" smtClean="0">
                <a:solidFill>
                  <a:srgbClr val="C00000"/>
                </a:solidFill>
              </a:rPr>
              <a:t>Easy to remember:</a:t>
            </a:r>
            <a:br>
              <a:rPr lang="nb-NO" b="1" smtClean="0">
                <a:solidFill>
                  <a:srgbClr val="C00000"/>
                </a:solidFill>
              </a:rPr>
            </a:br>
            <a:endParaRPr lang="nb-NO" b="1" smtClean="0">
              <a:solidFill>
                <a:srgbClr val="C00000"/>
              </a:solidFill>
            </a:endParaRPr>
          </a:p>
          <a:p>
            <a:pPr algn="ctr"/>
            <a:r>
              <a:rPr lang="nb-NO" b="1" smtClean="0">
                <a:solidFill>
                  <a:srgbClr val="009900"/>
                </a:solidFill>
              </a:rPr>
              <a:t>Measurement up – control signal down</a:t>
            </a:r>
            <a:br>
              <a:rPr lang="nb-NO" b="1" smtClean="0">
                <a:solidFill>
                  <a:srgbClr val="009900"/>
                </a:solidFill>
              </a:rPr>
            </a:br>
            <a:r>
              <a:rPr lang="nb-NO" b="1" smtClean="0">
                <a:solidFill>
                  <a:srgbClr val="009900"/>
                </a:solidFill>
              </a:rPr>
              <a:t>(”up-down”). Reverse!</a:t>
            </a:r>
          </a:p>
          <a:p>
            <a:pPr algn="ctr"/>
            <a:endParaRPr lang="nb-NO" b="1" smtClean="0">
              <a:solidFill>
                <a:srgbClr val="C00000"/>
              </a:solidFill>
            </a:endParaRPr>
          </a:p>
          <a:p>
            <a:pPr algn="ctr"/>
            <a:r>
              <a:rPr lang="nb-NO" b="1" smtClean="0">
                <a:solidFill>
                  <a:srgbClr val="005A9E"/>
                </a:solidFill>
              </a:rPr>
              <a:t>Measurement up – control signal up</a:t>
            </a:r>
          </a:p>
          <a:p>
            <a:pPr algn="ctr"/>
            <a:r>
              <a:rPr lang="nb-NO" b="1" smtClean="0">
                <a:solidFill>
                  <a:srgbClr val="005A9E"/>
                </a:solidFill>
              </a:rPr>
              <a:t>(”up-up”). Direct!</a:t>
            </a:r>
            <a:endParaRPr lang="en-US">
              <a:solidFill>
                <a:srgbClr val="005A9E"/>
              </a:solidFill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63886"/>
            <a:ext cx="8488363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ktangel 6"/>
          <p:cNvSpPr>
            <a:spLocks noChangeArrowheads="1"/>
          </p:cNvSpPr>
          <p:nvPr/>
        </p:nvSpPr>
        <p:spPr bwMode="auto">
          <a:xfrm>
            <a:off x="250825" y="260648"/>
            <a:ext cx="8532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>
                <a:solidFill>
                  <a:srgbClr val="1D8D17"/>
                </a:solidFill>
                <a:latin typeface="Calibri" pitchFamily="34" charset="0"/>
              </a:rPr>
              <a:t>Example: </a:t>
            </a:r>
            <a:r>
              <a:rPr lang="nb-NO" sz="2400" b="1" smtClean="0">
                <a:solidFill>
                  <a:srgbClr val="1D8D17"/>
                </a:solidFill>
                <a:latin typeface="Calibri" pitchFamily="34" charset="0"/>
              </a:rPr>
              <a:t>Level control systems</a:t>
            </a:r>
            <a:endParaRPr lang="nb-NO" sz="2400" b="1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12294" name="Rektangel 6"/>
          <p:cNvSpPr>
            <a:spLocks noChangeArrowheads="1"/>
          </p:cNvSpPr>
          <p:nvPr/>
        </p:nvSpPr>
        <p:spPr bwMode="auto">
          <a:xfrm>
            <a:off x="2124075" y="5301208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>
                <a:solidFill>
                  <a:srgbClr val="1D8D17"/>
                </a:solidFill>
                <a:latin typeface="Calibri" pitchFamily="34" charset="0"/>
              </a:rPr>
              <a:t>Simulator:</a:t>
            </a:r>
          </a:p>
          <a:p>
            <a:pPr marL="0" lvl="1" algn="ctr"/>
            <a:r>
              <a:rPr lang="nb-NO" sz="2400" b="1">
                <a:latin typeface="Calibri" pitchFamily="34" charset="0"/>
                <a:hlinkClick r:id="rId3"/>
              </a:rPr>
              <a:t>Reverse and direct action</a:t>
            </a:r>
            <a:endParaRPr lang="nb-NO" sz="24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5496" y="530120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Reverse or direct?</a:t>
            </a:r>
            <a:endParaRPr lang="nb-NO" sz="2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Rektangel 6"/>
          <p:cNvSpPr>
            <a:spLocks noChangeArrowheads="1"/>
          </p:cNvSpPr>
          <p:nvPr/>
        </p:nvSpPr>
        <p:spPr bwMode="auto">
          <a:xfrm>
            <a:off x="5148064" y="5301208"/>
            <a:ext cx="3168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Revers or direct?</a:t>
            </a:r>
            <a:endParaRPr lang="nb-NO" sz="2000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12" name="Rett pil 11"/>
          <p:cNvCxnSpPr/>
          <p:nvPr/>
        </p:nvCxnSpPr>
        <p:spPr>
          <a:xfrm flipV="1">
            <a:off x="539552" y="2708920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V="1">
            <a:off x="6876256" y="4365104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1547664" y="2564904"/>
            <a:ext cx="65534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32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Reverse</a:t>
            </a: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mode = </a:t>
            </a:r>
            <a:r>
              <a:rPr lang="nb-NO" sz="32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Heating</a:t>
            </a:r>
            <a:r>
              <a:rPr lang="nb-NO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mode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32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3200" b="1" dirty="0" err="1">
                <a:solidFill>
                  <a:srgbClr val="B00000"/>
                </a:solidFill>
                <a:latin typeface="+mn-lt"/>
              </a:rPr>
              <a:t>Direct</a:t>
            </a:r>
            <a:r>
              <a:rPr lang="nb-NO" sz="3200" b="1" dirty="0">
                <a:solidFill>
                  <a:srgbClr val="B00000"/>
                </a:solidFill>
                <a:latin typeface="+mn-lt"/>
              </a:rPr>
              <a:t> mode = </a:t>
            </a:r>
            <a:r>
              <a:rPr lang="nb-NO" sz="3200" b="1" dirty="0" err="1">
                <a:solidFill>
                  <a:srgbClr val="B00000"/>
                </a:solidFill>
                <a:latin typeface="+mn-lt"/>
              </a:rPr>
              <a:t>Cooling</a:t>
            </a:r>
            <a:r>
              <a:rPr lang="nb-NO" sz="3200" b="1" dirty="0">
                <a:solidFill>
                  <a:srgbClr val="B00000"/>
                </a:solidFill>
                <a:latin typeface="+mn-lt"/>
              </a:rPr>
              <a:t> mode</a:t>
            </a:r>
          </a:p>
        </p:txBody>
      </p:sp>
      <p:sp>
        <p:nvSpPr>
          <p:cNvPr id="13317" name="Rektangel 10"/>
          <p:cNvSpPr>
            <a:spLocks noChangeArrowheads="1"/>
          </p:cNvSpPr>
          <p:nvPr/>
        </p:nvSpPr>
        <p:spPr bwMode="auto">
          <a:xfrm>
            <a:off x="827584" y="1340768"/>
            <a:ext cx="68407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000" b="1">
                <a:solidFill>
                  <a:srgbClr val="009900"/>
                </a:solidFill>
                <a:latin typeface="Calibri" pitchFamily="34" charset="0"/>
              </a:rPr>
              <a:t>O</a:t>
            </a:r>
            <a:r>
              <a:rPr lang="nb-NO" sz="4000" b="1" smtClean="0">
                <a:solidFill>
                  <a:srgbClr val="009900"/>
                </a:solidFill>
                <a:latin typeface="Calibri" pitchFamily="34" charset="0"/>
              </a:rPr>
              <a:t>n </a:t>
            </a:r>
            <a:r>
              <a:rPr lang="nb-NO" sz="4000" b="1">
                <a:solidFill>
                  <a:srgbClr val="009900"/>
                </a:solidFill>
                <a:latin typeface="Calibri" pitchFamily="34" charset="0"/>
              </a:rPr>
              <a:t>some controllers: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Rektangel 10"/>
          <p:cNvSpPr>
            <a:spLocks noChangeArrowheads="1"/>
          </p:cNvSpPr>
          <p:nvPr/>
        </p:nvSpPr>
        <p:spPr bwMode="auto">
          <a:xfrm>
            <a:off x="539552" y="4273932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2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Why these somewhat strange terms? Let's think about temperature control systems...</a:t>
            </a:r>
            <a:endParaRPr lang="nb-NO" sz="4000" b="1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22580</TotalTime>
  <Words>288</Words>
  <Application>Microsoft Office PowerPoint</Application>
  <PresentationFormat>Skjermfremvisning (4:3)</PresentationFormat>
  <Paragraphs>43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Reverse or direct action in the PID controller?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1286</cp:revision>
  <dcterms:created xsi:type="dcterms:W3CDTF">2009-02-12T18:27:23Z</dcterms:created>
  <dcterms:modified xsi:type="dcterms:W3CDTF">2018-01-01T23:59:05Z</dcterms:modified>
</cp:coreProperties>
</file>