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60" r:id="rId2"/>
    <p:sldId id="463" r:id="rId3"/>
    <p:sldId id="464" r:id="rId4"/>
    <p:sldId id="465" r:id="rId5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245794"/>
    <a:srgbClr val="1D8D17"/>
    <a:srgbClr val="003399"/>
    <a:srgbClr val="B00000"/>
    <a:srgbClr val="AD5207"/>
    <a:srgbClr val="D16309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9424" autoAdjust="0"/>
  </p:normalViewPr>
  <p:slideViewPr>
    <p:cSldViewPr>
      <p:cViewPr varScale="1">
        <p:scale>
          <a:sx n="86" d="100"/>
          <a:sy n="86" d="100"/>
        </p:scale>
        <p:origin x="14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E67B24-E22E-407D-9CDC-B9B8C9E2F572}" type="datetimeFigureOut">
              <a:rPr lang="en-US"/>
              <a:pPr>
                <a:defRPr/>
              </a:pPr>
              <a:t>1/29/2018</a:t>
            </a:fld>
            <a:endParaRPr lang="en-US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en-US" noProof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AA6A3E-1545-4031-87EE-2EBE095A9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01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D8C02-DCFA-4C26-B4DD-832A3A0309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95218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CAEFA-F867-41D9-855C-37F143EDCE15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5F2BF-3E65-4C79-A837-B1AEE6E59D2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A708-E554-4EA3-9A08-EF015255920A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2191-E1F3-47FF-8E10-F13AADA16E5C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371BF-C6C7-408B-9D86-61B144A12A1B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83033-B3FD-4C05-9307-84F7F15D10CA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F86BF-9585-44A0-BDF2-70C8F537E889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7C699-1889-451E-A1C7-BFCD0E7B7D6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E3526-8A03-4271-B949-F0E391C59F95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BBE76-ABDC-48C6-9DC9-0DECF7B9094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B2C1E-1025-4964-B506-F848734A46B3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742A-AF3C-4F68-AC26-D03B797BBDA4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73B64-A5C4-46EB-93B0-8B33124FABA6}" type="datetime1">
              <a:rPr lang="nb-NO" smtClean="0"/>
              <a:t>29.01.2018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FAA8-32DC-4144-9311-B8CF670E3B0B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D71EA-D674-46D0-B25D-383C2A204040}" type="datetime1">
              <a:rPr lang="nb-NO" smtClean="0"/>
              <a:t>29.01.2018</a:t>
            </a:fld>
            <a:endParaRPr lang="nb-NO"/>
          </a:p>
        </p:txBody>
      </p:sp>
      <p:sp>
        <p:nvSpPr>
          <p:cNvPr id="4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5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1803A-ABA1-4496-939E-EA12CBFB3D79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1D2E9-C68B-44A8-8CE9-EDA7A6B71DFB}" type="datetime1">
              <a:rPr lang="nb-NO" smtClean="0"/>
              <a:t>29.01.2018</a:t>
            </a:fld>
            <a:endParaRPr lang="nb-NO"/>
          </a:p>
        </p:txBody>
      </p:sp>
      <p:sp>
        <p:nvSpPr>
          <p:cNvPr id="3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4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8479-CF44-49D1-9BFF-3FBBBD5629C7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7340F-57BA-47BC-B06B-2CD3AD472A2C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8BB92-1160-4150-9A4F-3D1D1399948D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5A7FC-06EF-4040-B0C9-B7505D75D30E}" type="datetime1">
              <a:rPr lang="nb-NO" smtClean="0"/>
              <a:t>29.01.2018</a:t>
            </a:fld>
            <a:endParaRPr lang="nb-NO"/>
          </a:p>
        </p:txBody>
      </p:sp>
      <p:sp>
        <p:nvSpPr>
          <p:cNvPr id="6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65BE-B7AF-49FD-B870-252B7ABB2CD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1027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C92624-A9D1-4942-A250-E0B9753EAA82}" type="datetime1">
              <a:rPr lang="nb-NO" smtClean="0"/>
              <a:t>29.01.2018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F51F68-9420-42F3-9C3D-5F74331D2E51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ctrTitle"/>
          </p:nvPr>
        </p:nvSpPr>
        <p:spPr>
          <a:xfrm>
            <a:off x="179388" y="2852936"/>
            <a:ext cx="8713787" cy="2087563"/>
          </a:xfrm>
        </p:spPr>
        <p:txBody>
          <a:bodyPr/>
          <a:lstStyle/>
          <a:p>
            <a:pPr eaLnBrk="1" hangingPunct="1"/>
            <a:r>
              <a:rPr lang="nb-NO" sz="6600" b="1" smtClean="0">
                <a:solidFill>
                  <a:srgbClr val="C00000"/>
                </a:solidFill>
              </a:rPr>
              <a:t>Plant-wide control</a:t>
            </a:r>
            <a:endParaRPr lang="nb-NO" sz="6600" smtClean="0">
              <a:solidFill>
                <a:srgbClr val="C00000"/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5F2BF-3E65-4C79-A837-B1AEE6E59D2D}" type="slidenum">
              <a:rPr lang="nb-NO" smtClean="0"/>
              <a:pPr>
                <a:defRPr/>
              </a:pPr>
              <a:t>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2908176" y="6356350"/>
            <a:ext cx="3320008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Undertittel 2"/>
          <p:cNvSpPr txBox="1">
            <a:spLocks/>
          </p:cNvSpPr>
          <p:nvPr/>
        </p:nvSpPr>
        <p:spPr bwMode="auto">
          <a:xfrm>
            <a:off x="1331913" y="1142185"/>
            <a:ext cx="6400800" cy="54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800" b="1" smtClean="0">
                <a:solidFill>
                  <a:srgbClr val="105812"/>
                </a:solidFill>
                <a:latin typeface="Calibri" pitchFamily="34" charset="0"/>
              </a:rPr>
              <a:t>Course: Process </a:t>
            </a:r>
            <a:r>
              <a:rPr lang="nb-NO" sz="2800" b="1">
                <a:solidFill>
                  <a:srgbClr val="105812"/>
                </a:solidFill>
                <a:latin typeface="Calibri" pitchFamily="34" charset="0"/>
              </a:rPr>
              <a:t>Control, NMBU</a:t>
            </a:r>
            <a:endParaRPr lang="nb-NO" sz="2800" b="1" smtClean="0">
              <a:solidFill>
                <a:srgbClr val="105812"/>
              </a:solidFill>
              <a:latin typeface="Calibri" pitchFamily="34" charset="0"/>
            </a:endParaRPr>
          </a:p>
        </p:txBody>
      </p:sp>
      <p:sp>
        <p:nvSpPr>
          <p:cNvPr id="11" name="Undertittel 2"/>
          <p:cNvSpPr txBox="1">
            <a:spLocks/>
          </p:cNvSpPr>
          <p:nvPr/>
        </p:nvSpPr>
        <p:spPr bwMode="auto">
          <a:xfrm>
            <a:off x="1331913" y="1690351"/>
            <a:ext cx="6400800" cy="493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nb-NO" sz="2000" b="1" smtClean="0">
                <a:latin typeface="Calibri" pitchFamily="34" charset="0"/>
              </a:rPr>
              <a:t>Dec 2017 - April 2018</a:t>
            </a:r>
            <a:endParaRPr lang="nb-NO" sz="2800" b="1">
              <a:latin typeface="Calibri" pitchFamily="34" charset="0"/>
            </a:endParaRPr>
          </a:p>
        </p:txBody>
      </p:sp>
      <p:sp>
        <p:nvSpPr>
          <p:cNvPr id="12" name="Undertittel 2"/>
          <p:cNvSpPr txBox="1">
            <a:spLocks/>
          </p:cNvSpPr>
          <p:nvPr/>
        </p:nvSpPr>
        <p:spPr bwMode="auto">
          <a:xfrm>
            <a:off x="1331913" y="5445125"/>
            <a:ext cx="6400800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nb-NO" sz="2000" b="1" smtClean="0">
                <a:solidFill>
                  <a:srgbClr val="002060"/>
                </a:solidFill>
              </a:rPr>
              <a:t>By Finn Aakre Haugen, PhD, TechTeach</a:t>
            </a:r>
          </a:p>
          <a:p>
            <a:pPr eaLnBrk="1" hangingPunct="1"/>
            <a:r>
              <a:rPr lang="nb-NO" sz="1400" b="1" smtClean="0">
                <a:solidFill>
                  <a:srgbClr val="002060"/>
                </a:solidFill>
              </a:rPr>
              <a:t>(finnhaugen@hotmail.com)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44873-1875-4ACE-B3A8-2E7EEAEFA100}" type="slidenum">
              <a:rPr lang="nb-NO"/>
              <a:pPr>
                <a:defRPr/>
              </a:pPr>
              <a:t>2</a:t>
            </a:fld>
            <a:endParaRPr lang="nb-NO"/>
          </a:p>
        </p:txBody>
      </p:sp>
      <p:sp>
        <p:nvSpPr>
          <p:cNvPr id="90117" name="Rektangel 7"/>
          <p:cNvSpPr>
            <a:spLocks noChangeArrowheads="1"/>
          </p:cNvSpPr>
          <p:nvPr/>
        </p:nvSpPr>
        <p:spPr bwMode="auto">
          <a:xfrm>
            <a:off x="2051720" y="620688"/>
            <a:ext cx="500781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b-NO" sz="3600" b="1">
                <a:solidFill>
                  <a:srgbClr val="009900"/>
                </a:solidFill>
                <a:latin typeface="Calibri" pitchFamily="34" charset="0"/>
              </a:rPr>
              <a:t>General </a:t>
            </a:r>
            <a:r>
              <a:rPr lang="nb-NO" sz="3600" b="1" smtClean="0">
                <a:solidFill>
                  <a:srgbClr val="009900"/>
                </a:solidFill>
                <a:latin typeface="Calibri" pitchFamily="34" charset="0"/>
              </a:rPr>
              <a:t>specifications</a:t>
            </a:r>
          </a:p>
          <a:p>
            <a:pPr algn="ctr"/>
            <a:r>
              <a:rPr lang="nb-NO" sz="3600" b="1" smtClean="0">
                <a:solidFill>
                  <a:srgbClr val="009900"/>
                </a:solidFill>
                <a:latin typeface="Calibri" pitchFamily="34" charset="0"/>
              </a:rPr>
              <a:t>for plantwide control:</a:t>
            </a:r>
            <a:endParaRPr lang="nb-NO" sz="3600" b="1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693563" y="2582902"/>
            <a:ext cx="7838877" cy="286232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Product flow is controlled (to follow a </a:t>
            </a:r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  <a:latin typeface="+mn-lt"/>
              </a:rPr>
              <a:t>setpoint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) .</a:t>
            </a:r>
            <a:b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</a:b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Note: Implement only </a:t>
            </a:r>
            <a:r>
              <a:rPr lang="en-US" sz="2000" b="1">
                <a:solidFill>
                  <a:schemeClr val="accent6">
                    <a:lumMod val="50000"/>
                  </a:schemeClr>
                </a:solidFill>
                <a:latin typeface="+mn-lt"/>
              </a:rPr>
              <a:t>one </a:t>
            </a:r>
            <a:r>
              <a:rPr lang="en-US" sz="2000" b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(1) flow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control loop in the line!</a:t>
            </a:r>
            <a:b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</a:br>
            <a:endParaRPr lang="nb-NO" sz="20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Product quality </a:t>
            </a:r>
            <a:r>
              <a:rPr lang="en-US" sz="2000" b="1">
                <a:solidFill>
                  <a:schemeClr val="accent1">
                    <a:lumMod val="75000"/>
                  </a:schemeClr>
                </a:solidFill>
                <a:latin typeface="+mn-lt"/>
              </a:rPr>
              <a:t>is </a:t>
            </a:r>
            <a:r>
              <a:rPr lang="en-US" sz="2000" b="1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controlled (automatic control not always possible).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/>
            </a:r>
            <a:b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endParaRPr lang="en-US" sz="20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Mass balance of liquid and/or gas of each </a:t>
            </a:r>
            <a:b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</a:b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process vessel (tank, reactor, etc.) is maintained.</a:t>
            </a:r>
            <a:b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</a:br>
            <a:endParaRPr lang="en-US" sz="20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Temperatures in certain process flows and vessels are controlled.</a:t>
            </a:r>
          </a:p>
        </p:txBody>
      </p:sp>
      <p:sp>
        <p:nvSpPr>
          <p:cNvPr id="12" name="Plassholder for bunn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13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ktangel 2"/>
          <p:cNvSpPr>
            <a:spLocks noChangeArrowheads="1"/>
          </p:cNvSpPr>
          <p:nvPr/>
        </p:nvSpPr>
        <p:spPr bwMode="auto">
          <a:xfrm>
            <a:off x="1311275" y="116632"/>
            <a:ext cx="6500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nb-NO" sz="2800" b="1">
                <a:solidFill>
                  <a:srgbClr val="B00000"/>
                </a:solidFill>
                <a:latin typeface="Calibri" pitchFamily="34" charset="0"/>
              </a:rPr>
              <a:t>Principal plant with control structure</a:t>
            </a:r>
          </a:p>
        </p:txBody>
      </p:sp>
      <p:pic>
        <p:nvPicPr>
          <p:cNvPr id="91139" name="Picture 2" descr="C:\www-pors.hit.no\finnh\www\srilanka\workshop\graphics\prosesstreng_basic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665907"/>
            <a:ext cx="8197850" cy="564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E38928-8BD6-4E40-A598-A309158D070F}" type="slidenum">
              <a:rPr lang="nb-NO"/>
              <a:pPr>
                <a:defRPr/>
              </a:pPr>
              <a:t>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  <p:sp>
        <p:nvSpPr>
          <p:cNvPr id="9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ktangel 2"/>
          <p:cNvSpPr>
            <a:spLocks noChangeArrowheads="1"/>
          </p:cNvSpPr>
          <p:nvPr/>
        </p:nvSpPr>
        <p:spPr bwMode="auto">
          <a:xfrm>
            <a:off x="1935163" y="47625"/>
            <a:ext cx="57324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b-NO" sz="2800" b="1">
                <a:solidFill>
                  <a:srgbClr val="B00000"/>
                </a:solidFill>
                <a:latin typeface="Calibri" pitchFamily="34" charset="0"/>
              </a:rPr>
              <a:t>Example: Nitric acid plant (simplified)</a:t>
            </a:r>
          </a:p>
        </p:txBody>
      </p:sp>
      <p:pic>
        <p:nvPicPr>
          <p:cNvPr id="92164" name="Picture 2" descr="C:\techteach.no\publications\komp_dynamics_and_control\visio\nitricacid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596900"/>
            <a:ext cx="6426200" cy="628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25F604-1557-4A0F-85F0-3643A23BC875}" type="slidenum">
              <a:rPr lang="nb-NO"/>
              <a:pPr>
                <a:defRPr/>
              </a:pPr>
              <a:t>4</a:t>
            </a:fld>
            <a:endParaRPr lang="nb-NO"/>
          </a:p>
        </p:txBody>
      </p:sp>
      <p:sp>
        <p:nvSpPr>
          <p:cNvPr id="11" name="Plassholder for lysbildenummer 15"/>
          <p:cNvSpPr txBox="1">
            <a:spLocks/>
          </p:cNvSpPr>
          <p:nvPr/>
        </p:nvSpPr>
        <p:spPr>
          <a:xfrm>
            <a:off x="8532440" y="116632"/>
            <a:ext cx="477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86B3D0-3855-4BBA-9F30-80722252D4AE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>
          <a:xfrm>
            <a:off x="755576" y="6309320"/>
            <a:ext cx="2895600" cy="365125"/>
          </a:xfrm>
        </p:spPr>
        <p:txBody>
          <a:bodyPr/>
          <a:lstStyle/>
          <a:p>
            <a:r>
              <a:rPr lang="en-US" smtClean="0"/>
              <a:t>F. Haugen. Process Control. NMBU. 2018.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23337</TotalTime>
  <Words>106</Words>
  <Application>Microsoft Office PowerPoint</Application>
  <PresentationFormat>Skjermfremvisning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Office-tema</vt:lpstr>
      <vt:lpstr>Plant-wide control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Lysbilde 1</dc:title>
  <dc:creator>admin</dc:creator>
  <cp:lastModifiedBy>Finn Haugen</cp:lastModifiedBy>
  <cp:revision>1293</cp:revision>
  <dcterms:created xsi:type="dcterms:W3CDTF">2009-02-12T18:27:23Z</dcterms:created>
  <dcterms:modified xsi:type="dcterms:W3CDTF">2018-01-29T22:57:34Z</dcterms:modified>
</cp:coreProperties>
</file>